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62" r:id="rId5"/>
    <p:sldId id="260" r:id="rId6"/>
    <p:sldId id="259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67" autoAdjust="0"/>
  </p:normalViewPr>
  <p:slideViewPr>
    <p:cSldViewPr>
      <p:cViewPr>
        <p:scale>
          <a:sx n="70" d="100"/>
          <a:sy n="70" d="100"/>
        </p:scale>
        <p:origin x="-1296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25.6.2013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6F9B8CD-342D-4579-98EC-A8FD6B7370E1}" type="datetimeFigureOut">
              <a:rPr lang="en-US" smtClean="0"/>
              <a:pPr/>
              <a:t>6/25/2013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6/25/2013</a:t>
            </a:fld>
            <a:endParaRPr lang="en-US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6F9B8CD-342D-4579-98EC-A8FD6B7370E1}" type="datetimeFigureOut">
              <a:rPr lang="en-US" smtClean="0"/>
              <a:pPr/>
              <a:t>6/25/2013</a:t>
            </a:fld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6F9B8CD-342D-4579-98EC-A8FD6B7370E1}" type="datetimeFigureOut">
              <a:rPr lang="en-US" smtClean="0"/>
              <a:pPr/>
              <a:t>6/25/2013</a:t>
            </a:fld>
            <a:endParaRPr lang="en-US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6/25/2013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6/25/2013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6/25/2013</a:t>
            </a:fld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6/25/2013</a:t>
            </a:fld>
            <a:endParaRPr lang="en-US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6/25/2013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6F9B8CD-342D-4579-98EC-A8FD6B7370E1}" type="datetimeFigureOut">
              <a:rPr lang="en-US" smtClean="0"/>
              <a:pPr/>
              <a:t>6/25/2013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6/25/2013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algn="ctr" eaLnBrk="1" hangingPunct="1"/>
            <a:r>
              <a:rPr lang="de-DE" smtClean="0"/>
              <a:t>Gemeinnützige ORGANIsATIONen</a:t>
            </a:r>
            <a:endParaRPr lang="de-DE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1983565"/>
              </p:ext>
            </p:extLst>
          </p:nvPr>
        </p:nvGraphicFramePr>
        <p:xfrm>
          <a:off x="683568" y="1124744"/>
          <a:ext cx="7848872" cy="454034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školy: 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Adresa: 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Dubí III -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Pozorka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KLÍČE K POZNÁVÁNÍ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CZ.1.07/1.5.00/34.0928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sz="1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Times New Roman"/>
                        </a:rPr>
                        <a:t>II/2 Inovace a zkvalitnění výuky cizích jazyků na středních školách 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VY_22_INOVACE _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NJ4A_11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4865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7. 8. 2013 (Po pilotáži)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Mgr. Miroslav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Stojčenko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Německý jazyk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Ročník: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IV.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Times New Roman"/>
                        </a:rPr>
                        <a:t>Žák dovede samostatně pohovořit na téma „neziskové organizace“ , vyjádřit svůj názor a obhájit ho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Times New Roman"/>
                        </a:rPr>
                        <a:t>.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výklad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61521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prezentace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/>
                      <a:r>
                        <a:rPr kumimoji="0" lang="cs-CZ" sz="1400" kern="5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Times New Roman"/>
                          <a:cs typeface="+mn-cs"/>
                        </a:rPr>
                        <a:t>gemeinnüztig</a:t>
                      </a:r>
                      <a:endParaRPr kumimoji="0" lang="cs-CZ" sz="1400" kern="50" dirty="0" smtClean="0">
                        <a:solidFill>
                          <a:schemeClr val="tx1"/>
                        </a:solidFill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hangingPunct="0"/>
                      <a:r>
                        <a:rPr kumimoji="0" lang="cs-CZ" sz="1400" kern="5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Times New Roman"/>
                          <a:cs typeface="+mn-cs"/>
                        </a:rPr>
                        <a:t>Organisation</a:t>
                      </a:r>
                      <a:endParaRPr kumimoji="0" lang="cs-CZ" sz="1400" kern="50" dirty="0" smtClean="0">
                        <a:solidFill>
                          <a:schemeClr val="tx1"/>
                        </a:solidFill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hangingPunct="0"/>
                      <a:r>
                        <a:rPr kumimoji="0" lang="cs-CZ" sz="1400" kern="5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Times New Roman"/>
                          <a:cs typeface="+mn-cs"/>
                        </a:rPr>
                        <a:t>Dienst</a:t>
                      </a:r>
                      <a:r>
                        <a:rPr kumimoji="0" lang="cs-CZ" sz="1400" kern="5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Times New Roman"/>
                          <a:cs typeface="+mn-cs"/>
                        </a:rPr>
                        <a:t> </a:t>
                      </a:r>
                    </a:p>
                    <a:p>
                      <a:pPr hangingPunct="0"/>
                      <a:r>
                        <a:rPr kumimoji="0" lang="cs-CZ" sz="1400" kern="50" dirty="0" err="1" smtClean="0">
                          <a:solidFill>
                            <a:schemeClr val="tx1"/>
                          </a:solidFill>
                          <a:latin typeface="Calibri" pitchFamily="34" charset="0"/>
                          <a:ea typeface="Times New Roman"/>
                          <a:cs typeface="+mn-cs"/>
                        </a:rPr>
                        <a:t>Quelle</a:t>
                      </a:r>
                      <a:endParaRPr kumimoji="0" lang="cs-CZ" sz="1400" kern="50" dirty="0" smtClean="0">
                        <a:solidFill>
                          <a:schemeClr val="tx1"/>
                        </a:solidFill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Tento učební </a:t>
                      </a: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materiál je určen pro žáky maturitních oborů SOŠ. Zaměřuje se na prezentaci informací k</a:t>
                      </a:r>
                      <a:r>
                        <a:rPr kumimoji="0" lang="cs-CZ" sz="14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tématu „</a:t>
                      </a: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Neziskové organizace“. Je možné ho využít jako prezentaci a podklad k diskuzi.  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28600"/>
            <a:ext cx="8514528" cy="990600"/>
          </a:xfrm>
        </p:spPr>
        <p:txBody>
          <a:bodyPr>
            <a:normAutofit fontScale="90000"/>
          </a:bodyPr>
          <a:lstStyle/>
          <a:p>
            <a:r>
              <a:rPr lang="de-DE" dirty="0" smtClean="0"/>
              <a:t>NPO – Gemeinnützige Organisationen</a:t>
            </a:r>
            <a:endParaRPr lang="de-DE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9" y="6309320"/>
            <a:ext cx="7704782" cy="437555"/>
          </a:xfrm>
        </p:spPr>
        <p:txBody>
          <a:bodyPr/>
          <a:lstStyle/>
          <a:p>
            <a:pPr algn="l"/>
            <a:endParaRPr lang="cs-CZ" sz="1000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de-DE" dirty="0" smtClean="0"/>
              <a:t>der Träger ist </a:t>
            </a:r>
            <a:r>
              <a:rPr lang="de-DE" b="1" dirty="0" smtClean="0"/>
              <a:t>nicht der Staat </a:t>
            </a:r>
            <a:r>
              <a:rPr lang="de-DE" dirty="0" smtClean="0"/>
              <a:t>und sind nicht von der Regierung abhängig</a:t>
            </a:r>
          </a:p>
          <a:p>
            <a:pPr>
              <a:buFontTx/>
              <a:buChar char="-"/>
            </a:pPr>
            <a:r>
              <a:rPr lang="de-DE" dirty="0" smtClean="0"/>
              <a:t>z.B. Kinder der Erde, </a:t>
            </a:r>
            <a:r>
              <a:rPr lang="de-DE" dirty="0" err="1" smtClean="0"/>
              <a:t>Arkadie</a:t>
            </a:r>
            <a:r>
              <a:rPr lang="de-DE" dirty="0" smtClean="0"/>
              <a:t>, die Stiftung von Tereza </a:t>
            </a:r>
            <a:r>
              <a:rPr lang="de-DE" dirty="0" err="1" smtClean="0"/>
              <a:t>Maxová</a:t>
            </a:r>
            <a:r>
              <a:rPr lang="de-DE" dirty="0" smtClean="0"/>
              <a:t> usw.</a:t>
            </a:r>
          </a:p>
          <a:p>
            <a:pPr>
              <a:buFontTx/>
              <a:buChar char="-"/>
            </a:pPr>
            <a:r>
              <a:rPr lang="de-DE" dirty="0" smtClean="0"/>
              <a:t>Wenn die NPO</a:t>
            </a:r>
            <a:r>
              <a:rPr lang="cs-CZ" dirty="0" smtClean="0"/>
              <a:t> </a:t>
            </a:r>
            <a:r>
              <a:rPr lang="de-DE" dirty="0" smtClean="0"/>
              <a:t>international arbeiten, nennt man sie NRO – Nichtregierungsorganisationen</a:t>
            </a:r>
          </a:p>
          <a:p>
            <a:pPr>
              <a:buFontTx/>
              <a:buChar char="-"/>
            </a:pPr>
            <a:r>
              <a:rPr lang="de-DE" dirty="0" smtClean="0"/>
              <a:t>z.B. Greenpeace oder Amnesty international</a:t>
            </a:r>
          </a:p>
          <a:p>
            <a:pPr>
              <a:buFontTx/>
              <a:buChar char="-"/>
            </a:pPr>
            <a:endParaRPr lang="de-DE" dirty="0" smtClean="0"/>
          </a:p>
          <a:p>
            <a:pPr>
              <a:buFontTx/>
              <a:buChar char="-"/>
            </a:pPr>
            <a:r>
              <a:rPr lang="de-DE" dirty="0" smtClean="0"/>
              <a:t>Was wichtig ist – sie haben </a:t>
            </a:r>
            <a:r>
              <a:rPr lang="de-DE" b="1" dirty="0" smtClean="0"/>
              <a:t>keinen Gewinn</a:t>
            </a:r>
          </a:p>
          <a:p>
            <a:pPr>
              <a:buFontTx/>
              <a:buChar char="-"/>
            </a:pPr>
            <a:endParaRPr lang="de-DE" dirty="0" smtClean="0"/>
          </a:p>
          <a:p>
            <a:pPr>
              <a:buFontTx/>
              <a:buChar char="-"/>
            </a:pPr>
            <a:endParaRPr lang="de-DE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de-DE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2087144" cy="990600"/>
          </a:xfrm>
        </p:spPr>
        <p:txBody>
          <a:bodyPr/>
          <a:lstStyle/>
          <a:p>
            <a:r>
              <a:rPr lang="cs-CZ" dirty="0" err="1" smtClean="0"/>
              <a:t>Quellen</a:t>
            </a:r>
            <a:endParaRPr lang="en-GB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de-DE" smtClean="0"/>
              <a:t>Beihilfe von internationalen Organisationen oder Nationalregierung </a:t>
            </a:r>
          </a:p>
          <a:p>
            <a:r>
              <a:rPr lang="de-DE" smtClean="0"/>
              <a:t>Sponsoren und privatliche Zuschüsse </a:t>
            </a:r>
          </a:p>
          <a:p>
            <a:pPr lvl="0"/>
            <a:r>
              <a:rPr lang="de-DE" smtClean="0"/>
              <a:t>Mitgliederbeiträge </a:t>
            </a:r>
          </a:p>
          <a:p>
            <a:pPr lvl="0"/>
            <a:r>
              <a:rPr lang="de-DE" smtClean="0"/>
              <a:t>Verkauf von Produkte und Dienstleistungen und oder Sammlungen</a:t>
            </a:r>
          </a:p>
          <a:p>
            <a:pPr lvl="0"/>
            <a:r>
              <a:rPr lang="de-DE" smtClean="0"/>
              <a:t>öffentliche Veranstaltungen   </a:t>
            </a:r>
          </a:p>
          <a:p>
            <a:pPr lvl="0"/>
            <a:endParaRPr lang="de-DE" smtClean="0"/>
          </a:p>
          <a:p>
            <a:endParaRPr lang="de-DE" smtClean="0"/>
          </a:p>
          <a:p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1944216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Typ</a:t>
            </a:r>
            <a:r>
              <a:rPr lang="de-DE" dirty="0" smtClean="0"/>
              <a:t>en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4048" y="1916832"/>
            <a:ext cx="3974505" cy="936104"/>
          </a:xfrm>
        </p:spPr>
        <p:txBody>
          <a:bodyPr>
            <a:normAutofit lnSpcReduction="10000"/>
          </a:bodyPr>
          <a:lstStyle/>
          <a:p>
            <a:pPr lvl="0">
              <a:buFont typeface="Courier New" pitchFamily="49" charset="0"/>
              <a:buChar char="o"/>
            </a:pPr>
            <a:r>
              <a:rPr lang="en-GB" dirty="0" err="1" smtClean="0"/>
              <a:t>Kirchen</a:t>
            </a:r>
            <a:r>
              <a:rPr lang="en-GB" dirty="0" smtClean="0"/>
              <a:t> und </a:t>
            </a:r>
            <a:r>
              <a:rPr lang="en-GB" dirty="0" err="1" smtClean="0"/>
              <a:t>kirchliche</a:t>
            </a:r>
            <a:r>
              <a:rPr lang="en-GB" dirty="0" smtClean="0"/>
              <a:t> </a:t>
            </a:r>
            <a:r>
              <a:rPr lang="en-GB" dirty="0" err="1" smtClean="0"/>
              <a:t>Organisationen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179512" y="1988840"/>
            <a:ext cx="3886200" cy="40324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Občanské sdružení</a:t>
            </a:r>
            <a:endParaRPr lang="de-DE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Nadace</a:t>
            </a:r>
            <a:endParaRPr lang="de-DE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O.p.s.</a:t>
            </a:r>
            <a:endParaRPr lang="de-DE" dirty="0" smtClean="0"/>
          </a:p>
          <a:p>
            <a:endParaRPr lang="cs-CZ" dirty="0" smtClean="0"/>
          </a:p>
          <a:p>
            <a:r>
              <a:rPr lang="cs-CZ" dirty="0" err="1" smtClean="0"/>
              <a:t>Círk</a:t>
            </a:r>
            <a:r>
              <a:rPr lang="de-DE" dirty="0" err="1" smtClean="0"/>
              <a:t>ve</a:t>
            </a:r>
            <a:r>
              <a:rPr lang="cs-CZ" dirty="0" smtClean="0"/>
              <a:t> </a:t>
            </a:r>
            <a:r>
              <a:rPr lang="de-DE" dirty="0" smtClean="0"/>
              <a:t>a</a:t>
            </a:r>
            <a:r>
              <a:rPr lang="cs-CZ" dirty="0" smtClean="0"/>
              <a:t> církevní organizace</a:t>
            </a:r>
            <a:endParaRPr lang="en-GB" dirty="0"/>
          </a:p>
        </p:txBody>
      </p:sp>
      <p:sp>
        <p:nvSpPr>
          <p:cNvPr id="6" name="Obdélník 5"/>
          <p:cNvSpPr/>
          <p:nvPr/>
        </p:nvSpPr>
        <p:spPr>
          <a:xfrm>
            <a:off x="5148063" y="4137263"/>
            <a:ext cx="2740691" cy="5386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 fontAlgn="auto">
              <a:spcBef>
                <a:spcPts val="700"/>
              </a:spcBef>
              <a:spcAft>
                <a:spcPts val="0"/>
              </a:spcAft>
              <a:buClr>
                <a:srgbClr val="DD8047"/>
              </a:buClr>
              <a:buSzPct val="60000"/>
              <a:buFont typeface="Courier New" pitchFamily="49" charset="0"/>
              <a:buChar char="o"/>
            </a:pPr>
            <a:r>
              <a:rPr lang="de-DE" sz="2900" dirty="0">
                <a:solidFill>
                  <a:prstClr val="black"/>
                </a:solidFill>
                <a:latin typeface="Tw Cen MT"/>
                <a:cs typeface="+mn-cs"/>
              </a:rPr>
              <a:t>Bürgerverein </a:t>
            </a:r>
            <a:endParaRPr lang="cs-CZ" sz="2900" dirty="0">
              <a:solidFill>
                <a:prstClr val="black"/>
              </a:solidFill>
              <a:latin typeface="Tw Cen MT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55616" y="4869160"/>
            <a:ext cx="1771639" cy="53860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lvl="0" indent="-457200" fontAlgn="auto">
              <a:spcBef>
                <a:spcPts val="700"/>
              </a:spcBef>
              <a:spcAft>
                <a:spcPts val="0"/>
              </a:spcAft>
              <a:buClr>
                <a:srgbClr val="DD8047"/>
              </a:buClr>
              <a:buSzPct val="60000"/>
              <a:buFont typeface="Courier New" pitchFamily="49" charset="0"/>
              <a:buChar char="o"/>
            </a:pPr>
            <a:r>
              <a:rPr lang="de-DE" sz="2900" dirty="0">
                <a:solidFill>
                  <a:prstClr val="black"/>
                </a:solidFill>
                <a:latin typeface="Tw Cen MT"/>
                <a:cs typeface="+mn-cs"/>
              </a:rPr>
              <a:t>Stiftung</a:t>
            </a:r>
            <a:endParaRPr lang="cs-CZ" sz="2900" dirty="0">
              <a:solidFill>
                <a:prstClr val="black"/>
              </a:solidFill>
              <a:latin typeface="Tw Cen MT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33899" y="3140968"/>
            <a:ext cx="3076575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 fontAlgn="auto">
              <a:spcBef>
                <a:spcPts val="700"/>
              </a:spcBef>
              <a:spcAft>
                <a:spcPts val="0"/>
              </a:spcAft>
              <a:buClr>
                <a:srgbClr val="DD8047"/>
              </a:buClr>
              <a:buSzPct val="60000"/>
              <a:buFont typeface="Courier New" pitchFamily="49" charset="0"/>
              <a:buChar char="o"/>
            </a:pPr>
            <a:r>
              <a:rPr lang="de-DE" sz="2900" dirty="0">
                <a:solidFill>
                  <a:prstClr val="black"/>
                </a:solidFill>
                <a:latin typeface="Tw Cen MT"/>
                <a:cs typeface="+mn-cs"/>
              </a:rPr>
              <a:t>gemeinnützige Organisationen</a:t>
            </a:r>
            <a:endParaRPr lang="cs-CZ" sz="2900" dirty="0">
              <a:solidFill>
                <a:prstClr val="black"/>
              </a:solidFill>
              <a:latin typeface="Tw Cen MT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21830" y="797310"/>
            <a:ext cx="8784976" cy="468052"/>
          </a:xfrm>
          <a:prstGeom prst="rect">
            <a:avLst/>
          </a:prstGeom>
        </p:spPr>
        <p:txBody>
          <a:bodyPr vert="horz">
            <a:no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None/>
            </a:pPr>
            <a:r>
              <a:rPr lang="de-DE" sz="2000" dirty="0"/>
              <a:t>(</a:t>
            </a:r>
            <a:r>
              <a:rPr lang="de-DE" sz="2000" dirty="0" smtClean="0"/>
              <a:t>Ordnen Sie die deutsche Übersetzungen zu den tschechischen Varianten zu!)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8148E-6 L -0.21458 0.4395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29" y="21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11111E-6 L -0.42309 0.0856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63" y="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18143 -0.3208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80" y="-1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7407E-6 L -0.45434 -0.2805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26" y="-14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5831560" cy="990600"/>
          </a:xfrm>
        </p:spPr>
        <p:txBody>
          <a:bodyPr/>
          <a:lstStyle/>
          <a:p>
            <a:r>
              <a:rPr lang="de-DE" dirty="0" smtClean="0"/>
              <a:t>Wem helfen die </a:t>
            </a:r>
            <a:r>
              <a:rPr lang="de-DE" dirty="0" err="1" smtClean="0"/>
              <a:t>NPO´s</a:t>
            </a:r>
            <a:r>
              <a:rPr lang="de-DE" dirty="0" smtClean="0"/>
              <a:t> </a:t>
            </a:r>
            <a:r>
              <a:rPr lang="cs-CZ" dirty="0" smtClean="0"/>
              <a:t>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6839672" cy="4205064"/>
          </a:xfrm>
        </p:spPr>
        <p:txBody>
          <a:bodyPr>
            <a:normAutofit lnSpcReduction="10000"/>
          </a:bodyPr>
          <a:lstStyle/>
          <a:p>
            <a:r>
              <a:rPr lang="de-DE" dirty="0" smtClean="0"/>
              <a:t>die NPO helfen da, wo es gebraucht wird </a:t>
            </a:r>
          </a:p>
          <a:p>
            <a:r>
              <a:rPr lang="de-DE" dirty="0" smtClean="0"/>
              <a:t>sie helfen vor allem:</a:t>
            </a:r>
          </a:p>
          <a:p>
            <a:pPr lvl="1"/>
            <a:r>
              <a:rPr lang="de-DE" dirty="0" smtClean="0"/>
              <a:t>armen Menschen</a:t>
            </a:r>
          </a:p>
          <a:p>
            <a:pPr lvl="1"/>
            <a:r>
              <a:rPr lang="de-DE" dirty="0" smtClean="0"/>
              <a:t>Senioren</a:t>
            </a:r>
          </a:p>
          <a:p>
            <a:pPr lvl="1"/>
            <a:r>
              <a:rPr lang="de-DE" dirty="0" smtClean="0"/>
              <a:t>Kindern        </a:t>
            </a:r>
          </a:p>
          <a:p>
            <a:pPr lvl="1"/>
            <a:r>
              <a:rPr lang="de-DE" dirty="0" smtClean="0"/>
              <a:t>Behinderten</a:t>
            </a:r>
          </a:p>
          <a:p>
            <a:endParaRPr lang="de-DE" dirty="0" smtClean="0"/>
          </a:p>
          <a:p>
            <a:r>
              <a:rPr lang="de-DE" dirty="0" smtClean="0"/>
              <a:t>helfen mit Umweltschutz</a:t>
            </a:r>
          </a:p>
          <a:p>
            <a:r>
              <a:rPr lang="de-DE" dirty="0" smtClean="0"/>
              <a:t>bieten soziale Dienste an</a:t>
            </a:r>
          </a:p>
          <a:p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12648" y="228600"/>
            <a:ext cx="4679432" cy="990600"/>
          </a:xfrm>
        </p:spPr>
        <p:txBody>
          <a:bodyPr/>
          <a:lstStyle/>
          <a:p>
            <a:r>
              <a:rPr lang="de-DE" dirty="0" smtClean="0"/>
              <a:t>Bereiche der Arbeit</a:t>
            </a:r>
            <a:endParaRPr lang="en-GB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218549" y="1747618"/>
            <a:ext cx="4857507" cy="532656"/>
          </a:xfrm>
        </p:spPr>
        <p:txBody>
          <a:bodyPr>
            <a:noAutofit/>
          </a:bodyPr>
          <a:lstStyle/>
          <a:p>
            <a:pPr lvl="0"/>
            <a:r>
              <a:rPr lang="de-DE" sz="3200" dirty="0" smtClean="0"/>
              <a:t>Kultur und Kunst</a:t>
            </a:r>
            <a:endParaRPr lang="cs-CZ" sz="3200" dirty="0" smtClean="0"/>
          </a:p>
        </p:txBody>
      </p:sp>
      <p:sp>
        <p:nvSpPr>
          <p:cNvPr id="2" name="Obdélník 1"/>
          <p:cNvSpPr/>
          <p:nvPr/>
        </p:nvSpPr>
        <p:spPr>
          <a:xfrm>
            <a:off x="286619" y="5205000"/>
            <a:ext cx="290507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20040" lvl="0" indent="-320040" fontAlgn="auto">
              <a:spcBef>
                <a:spcPts val="700"/>
              </a:spcBef>
              <a:spcAft>
                <a:spcPts val="0"/>
              </a:spcAft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de-DE" sz="3200" dirty="0">
                <a:solidFill>
                  <a:prstClr val="black"/>
                </a:solidFill>
                <a:latin typeface="Tw Cen MT"/>
                <a:cs typeface="+mn-cs"/>
              </a:rPr>
              <a:t>Umweltschutz</a:t>
            </a:r>
            <a:endParaRPr lang="cs-CZ" sz="3200" dirty="0">
              <a:solidFill>
                <a:prstClr val="black"/>
              </a:solidFill>
              <a:latin typeface="Tw Cen MT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3392240"/>
            <a:ext cx="24506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20040" lvl="0" indent="-320040" fontAlgn="auto">
              <a:spcBef>
                <a:spcPts val="700"/>
              </a:spcBef>
              <a:spcAft>
                <a:spcPts val="0"/>
              </a:spcAft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de-DE" sz="3200" dirty="0">
                <a:solidFill>
                  <a:prstClr val="black"/>
                </a:solidFill>
                <a:latin typeface="Tw Cen MT"/>
                <a:cs typeface="+mn-cs"/>
              </a:rPr>
              <a:t>Sozialdienst</a:t>
            </a:r>
            <a:endParaRPr lang="cs-CZ" sz="3200" dirty="0">
              <a:solidFill>
                <a:prstClr val="black"/>
              </a:solidFill>
              <a:latin typeface="Tw Cen MT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74542" y="2461494"/>
            <a:ext cx="369681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20040" lvl="0" indent="-320040" fontAlgn="auto">
              <a:spcBef>
                <a:spcPts val="700"/>
              </a:spcBef>
              <a:spcAft>
                <a:spcPts val="0"/>
              </a:spcAft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GB" sz="3200" dirty="0" err="1">
                <a:solidFill>
                  <a:prstClr val="black"/>
                </a:solidFill>
                <a:latin typeface="Tw Cen MT"/>
                <a:cs typeface="+mn-cs"/>
              </a:rPr>
              <a:t>Gesundheitspflege</a:t>
            </a:r>
            <a:endParaRPr lang="en-GB" sz="3200" dirty="0">
              <a:solidFill>
                <a:prstClr val="black"/>
              </a:solidFill>
              <a:latin typeface="Tw Cen MT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08784" y="4054111"/>
            <a:ext cx="2687552" cy="1166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20040" lvl="0" indent="-320040" fontAlgn="auto">
              <a:spcBef>
                <a:spcPts val="700"/>
              </a:spcBef>
              <a:spcAft>
                <a:spcPts val="0"/>
              </a:spcAft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de-DE" sz="3200" dirty="0">
                <a:solidFill>
                  <a:prstClr val="black"/>
                </a:solidFill>
                <a:latin typeface="Tw Cen MT"/>
                <a:cs typeface="+mn-cs"/>
              </a:rPr>
              <a:t>Forschung </a:t>
            </a:r>
            <a:endParaRPr lang="de-DE" sz="3200" dirty="0" smtClean="0">
              <a:solidFill>
                <a:prstClr val="black"/>
              </a:solidFill>
              <a:latin typeface="Tw Cen MT"/>
              <a:cs typeface="+mn-cs"/>
            </a:endParaRPr>
          </a:p>
          <a:p>
            <a:pPr lvl="0" fontAlgn="auto">
              <a:spcBef>
                <a:spcPts val="700"/>
              </a:spcBef>
              <a:spcAft>
                <a:spcPts val="0"/>
              </a:spcAft>
              <a:buClr>
                <a:srgbClr val="DD8047"/>
              </a:buClr>
              <a:buSzPct val="60000"/>
            </a:pPr>
            <a:r>
              <a:rPr lang="de-DE" sz="3200" dirty="0" smtClean="0">
                <a:solidFill>
                  <a:prstClr val="black"/>
                </a:solidFill>
                <a:latin typeface="Tw Cen MT"/>
                <a:cs typeface="+mn-cs"/>
              </a:rPr>
              <a:t>und </a:t>
            </a:r>
            <a:r>
              <a:rPr lang="de-DE" sz="3200" dirty="0">
                <a:solidFill>
                  <a:prstClr val="black"/>
                </a:solidFill>
                <a:latin typeface="Tw Cen MT"/>
                <a:cs typeface="+mn-cs"/>
              </a:rPr>
              <a:t>Ausbildung</a:t>
            </a:r>
            <a:endParaRPr lang="cs-CZ" sz="3200" dirty="0">
              <a:solidFill>
                <a:prstClr val="black"/>
              </a:solidFill>
              <a:latin typeface="Tw Cen MT"/>
              <a:cs typeface="+mn-cs"/>
            </a:endParaRPr>
          </a:p>
        </p:txBody>
      </p:sp>
      <p:pic>
        <p:nvPicPr>
          <p:cNvPr id="1026" name="Picture 2" descr="C:\Users\admin\AppData\Local\Microsoft\Windows\Temporary Internet Files\Content.IE5\YFRZL6DN\MC9004320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1478" y="2368690"/>
            <a:ext cx="770384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YFRZL6DN\MP9004484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684629"/>
            <a:ext cx="1295593" cy="190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IDG631AM\MC90044010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0223" y="5034187"/>
            <a:ext cx="981584" cy="1112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IDG631AM\MC9001954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076926"/>
            <a:ext cx="1143911" cy="1215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DKVN6QAB\MP9003415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16" y="1559491"/>
            <a:ext cx="1134391" cy="80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12648" y="228600"/>
            <a:ext cx="4679432" cy="990600"/>
          </a:xfrm>
        </p:spPr>
        <p:txBody>
          <a:bodyPr/>
          <a:lstStyle/>
          <a:p>
            <a:r>
              <a:rPr lang="de-DE" dirty="0" smtClean="0"/>
              <a:t>Bereiche der Arbeit</a:t>
            </a:r>
            <a:endParaRPr lang="en-GB" dirty="0"/>
          </a:p>
        </p:txBody>
      </p:sp>
      <p:sp>
        <p:nvSpPr>
          <p:cNvPr id="2" name="Obdélník 1"/>
          <p:cNvSpPr/>
          <p:nvPr/>
        </p:nvSpPr>
        <p:spPr>
          <a:xfrm>
            <a:off x="179512" y="1755630"/>
            <a:ext cx="3040385" cy="5386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20040" lvl="0" indent="-320040" fontAlgn="auto">
              <a:spcBef>
                <a:spcPts val="700"/>
              </a:spcBef>
              <a:spcAft>
                <a:spcPts val="0"/>
              </a:spcAft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de-DE" sz="2900" dirty="0">
                <a:solidFill>
                  <a:prstClr val="black"/>
                </a:solidFill>
                <a:latin typeface="Tw Cen MT"/>
                <a:cs typeface="+mn-cs"/>
              </a:rPr>
              <a:t>Menschenrechte</a:t>
            </a:r>
          </a:p>
        </p:txBody>
      </p:sp>
      <p:sp>
        <p:nvSpPr>
          <p:cNvPr id="4" name="Obdélník 3"/>
          <p:cNvSpPr/>
          <p:nvPr/>
        </p:nvSpPr>
        <p:spPr>
          <a:xfrm>
            <a:off x="4277097" y="2420888"/>
            <a:ext cx="3831332" cy="5386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20040" lvl="0" indent="-320040" fontAlgn="auto">
              <a:spcBef>
                <a:spcPts val="700"/>
              </a:spcBef>
              <a:spcAft>
                <a:spcPts val="0"/>
              </a:spcAft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de-DE" sz="2900" dirty="0">
                <a:solidFill>
                  <a:prstClr val="black"/>
                </a:solidFill>
                <a:latin typeface="Tw Cen MT"/>
                <a:cs typeface="+mn-cs"/>
              </a:rPr>
              <a:t>Gleichberechtigung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3284984"/>
            <a:ext cx="4032447" cy="5386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20040" lvl="0" indent="-320040" fontAlgn="auto">
              <a:spcBef>
                <a:spcPts val="700"/>
              </a:spcBef>
              <a:spcAft>
                <a:spcPts val="0"/>
              </a:spcAft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de-DE" sz="2900" dirty="0">
                <a:solidFill>
                  <a:prstClr val="black"/>
                </a:solidFill>
                <a:latin typeface="Tw Cen MT"/>
                <a:cs typeface="+mn-cs"/>
              </a:rPr>
              <a:t>Kommunitätsentwicklung</a:t>
            </a:r>
          </a:p>
        </p:txBody>
      </p:sp>
      <p:sp>
        <p:nvSpPr>
          <p:cNvPr id="8" name="Obdélník 7"/>
          <p:cNvSpPr/>
          <p:nvPr/>
        </p:nvSpPr>
        <p:spPr>
          <a:xfrm>
            <a:off x="4176539" y="4005063"/>
            <a:ext cx="4032448" cy="1074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20040" lvl="0" indent="-320040" fontAlgn="auto">
              <a:spcBef>
                <a:spcPts val="700"/>
              </a:spcBef>
              <a:spcAft>
                <a:spcPts val="0"/>
              </a:spcAft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de-DE" sz="2900" dirty="0">
                <a:solidFill>
                  <a:prstClr val="black"/>
                </a:solidFill>
                <a:latin typeface="Tw Cen MT"/>
                <a:cs typeface="+mn-cs"/>
              </a:rPr>
              <a:t>Arbeit mit den Kindern </a:t>
            </a:r>
            <a:endParaRPr lang="de-DE" sz="2900" dirty="0" smtClean="0">
              <a:solidFill>
                <a:prstClr val="black"/>
              </a:solidFill>
              <a:latin typeface="Tw Cen MT"/>
              <a:cs typeface="+mn-cs"/>
            </a:endParaRPr>
          </a:p>
          <a:p>
            <a:pPr lvl="0" fontAlgn="auto">
              <a:spcBef>
                <a:spcPts val="700"/>
              </a:spcBef>
              <a:spcAft>
                <a:spcPts val="0"/>
              </a:spcAft>
              <a:buClr>
                <a:srgbClr val="DD8047"/>
              </a:buClr>
              <a:buSzPct val="60000"/>
            </a:pPr>
            <a:r>
              <a:rPr lang="de-DE" sz="2900" dirty="0">
                <a:solidFill>
                  <a:prstClr val="black"/>
                </a:solidFill>
                <a:latin typeface="Tw Cen MT"/>
                <a:cs typeface="+mn-cs"/>
              </a:rPr>
              <a:t> </a:t>
            </a:r>
            <a:r>
              <a:rPr lang="de-DE" sz="2900" dirty="0" smtClean="0">
                <a:solidFill>
                  <a:prstClr val="black"/>
                </a:solidFill>
                <a:latin typeface="Tw Cen MT"/>
                <a:cs typeface="+mn-cs"/>
              </a:rPr>
              <a:t>und </a:t>
            </a:r>
            <a:r>
              <a:rPr lang="de-DE" sz="2900" dirty="0">
                <a:solidFill>
                  <a:prstClr val="black"/>
                </a:solidFill>
                <a:latin typeface="Tw Cen MT"/>
                <a:cs typeface="+mn-cs"/>
              </a:rPr>
              <a:t>mit der Jugend</a:t>
            </a:r>
          </a:p>
        </p:txBody>
      </p:sp>
      <p:sp>
        <p:nvSpPr>
          <p:cNvPr id="9" name="Obdélník 8"/>
          <p:cNvSpPr/>
          <p:nvPr/>
        </p:nvSpPr>
        <p:spPr>
          <a:xfrm>
            <a:off x="260095" y="5658844"/>
            <a:ext cx="3871280" cy="5386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20040" lvl="0" indent="-320040" fontAlgn="auto">
              <a:spcBef>
                <a:spcPts val="700"/>
              </a:spcBef>
              <a:spcAft>
                <a:spcPts val="0"/>
              </a:spcAft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GB" sz="2900" dirty="0" err="1">
                <a:solidFill>
                  <a:prstClr val="black"/>
                </a:solidFill>
                <a:latin typeface="Tw Cen MT"/>
                <a:cs typeface="+mn-cs"/>
              </a:rPr>
              <a:t>Rekreation</a:t>
            </a:r>
            <a:r>
              <a:rPr lang="en-GB" sz="2900" dirty="0">
                <a:solidFill>
                  <a:prstClr val="black"/>
                </a:solidFill>
                <a:latin typeface="Tw Cen MT"/>
                <a:cs typeface="+mn-cs"/>
              </a:rPr>
              <a:t> und Sport </a:t>
            </a:r>
            <a:endParaRPr lang="cs-CZ" sz="2900" dirty="0">
              <a:solidFill>
                <a:prstClr val="black"/>
              </a:solidFill>
              <a:latin typeface="Tw Cen MT"/>
              <a:cs typeface="+mn-cs"/>
            </a:endParaRPr>
          </a:p>
        </p:txBody>
      </p:sp>
      <p:pic>
        <p:nvPicPr>
          <p:cNvPr id="2050" name="Picture 2" descr="C:\Users\admin\AppData\Local\Microsoft\Windows\Temporary Internet Files\Content.IE5\IDG631AM\MP9003416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024935"/>
            <a:ext cx="1016512" cy="142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YFRZL6DN\MP9003853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89371"/>
            <a:ext cx="864096" cy="1209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YFRZL6DN\MC9000533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302" y="3767906"/>
            <a:ext cx="1108936" cy="1350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AppData\Local\Microsoft\Windows\Temporary Internet Files\Content.IE5\DKVN6QAB\MP9004392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643" y="4721299"/>
            <a:ext cx="1397930" cy="1875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dmin\AppData\Local\Microsoft\Windows\Temporary Internet Files\Content.IE5\IDG631AM\MP90038735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7640" y="5417133"/>
            <a:ext cx="1653163" cy="117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2314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3743328" cy="990600"/>
          </a:xfrm>
        </p:spPr>
        <p:txBody>
          <a:bodyPr/>
          <a:lstStyle/>
          <a:p>
            <a:r>
              <a:rPr lang="de-DE" dirty="0" err="1" smtClean="0"/>
              <a:t>Zdroje</a:t>
            </a:r>
            <a:r>
              <a:rPr lang="de-DE" dirty="0" smtClean="0"/>
              <a:t> </a:t>
            </a:r>
            <a:r>
              <a:rPr lang="de-DE" dirty="0" err="1" smtClean="0"/>
              <a:t>obr</a:t>
            </a:r>
            <a:r>
              <a:rPr lang="cs-CZ" dirty="0" err="1" smtClean="0"/>
              <a:t>ázků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3023248" cy="6046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www.microsoft.com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4528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430</TotalTime>
  <Words>328</Words>
  <Application>Microsoft Office PowerPoint</Application>
  <PresentationFormat>Předvádění na obrazovce (4:3)</PresentationFormat>
  <Paragraphs>89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Gemeinnützige ORGANIsATIONen</vt:lpstr>
      <vt:lpstr>Prezentace aplikace PowerPoint</vt:lpstr>
      <vt:lpstr>NPO – Gemeinnützige Organisationen</vt:lpstr>
      <vt:lpstr>Quellen</vt:lpstr>
      <vt:lpstr>Typen</vt:lpstr>
      <vt:lpstr>Wem helfen die NPO´s ?</vt:lpstr>
      <vt:lpstr>Bereiche der Arbeit</vt:lpstr>
      <vt:lpstr>Bereiche der Arbeit</vt:lpstr>
      <vt:lpstr>Zdroje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pc</cp:lastModifiedBy>
  <cp:revision>49</cp:revision>
  <dcterms:created xsi:type="dcterms:W3CDTF">2013-03-21T19:25:01Z</dcterms:created>
  <dcterms:modified xsi:type="dcterms:W3CDTF">2013-06-25T10:06:27Z</dcterms:modified>
</cp:coreProperties>
</file>