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1" r:id="rId7"/>
    <p:sldId id="263" r:id="rId8"/>
    <p:sldId id="264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F851-D410-40C6-BE96-0F7CAA752B1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17758-793D-4EC6-A444-03E10EEB4C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F851-D410-40C6-BE96-0F7CAA752B1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17758-793D-4EC6-A444-03E10EEB4C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F851-D410-40C6-BE96-0F7CAA752B1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17758-793D-4EC6-A444-03E10EEB4C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F851-D410-40C6-BE96-0F7CAA752B1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17758-793D-4EC6-A444-03E10EEB4C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F851-D410-40C6-BE96-0F7CAA752B1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17758-793D-4EC6-A444-03E10EEB4C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F851-D410-40C6-BE96-0F7CAA752B1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17758-793D-4EC6-A444-03E10EEB4C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F851-D410-40C6-BE96-0F7CAA752B1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17758-793D-4EC6-A444-03E10EEB4C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F851-D410-40C6-BE96-0F7CAA752B1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17758-793D-4EC6-A444-03E10EEB4C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F851-D410-40C6-BE96-0F7CAA752B1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6C17758-793D-4EC6-A444-03E10EEB4C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F851-D410-40C6-BE96-0F7CAA752B1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17758-793D-4EC6-A444-03E10EEB4C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11F851-D410-40C6-BE96-0F7CAA752B1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17758-793D-4EC6-A444-03E10EEB4C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11F851-D410-40C6-BE96-0F7CAA752B11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6C17758-793D-4EC6-A444-03E10EEB4C9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uristik.cz/cz/kraje/olomoucky-kraj/okres-olomouc/libava/pramen-odry/galerie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kopoodri.infomorava.cz/fotky/galerie.phtml?id=16" TargetMode="External"/><Relationship Id="rId2" Type="http://schemas.openxmlformats.org/officeDocument/2006/relationships/hyperlink" Target="http://www.msregion.cz/cz/poodri/multimedia/fotogalerie/fotogalerie-k-poodri-3648/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6.jpeg"/><Relationship Id="rId7" Type="http://schemas.openxmlformats.org/officeDocument/2006/relationships/hyperlink" Target="http://cs.wikipedia.org/wiki/Soubor:Oder_Fluss.jpg" TargetMode="External"/><Relationship Id="rId12" Type="http://schemas.openxmlformats.org/officeDocument/2006/relationships/image" Target="../media/image11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jpeg"/><Relationship Id="rId11" Type="http://schemas.openxmlformats.org/officeDocument/2006/relationships/hyperlink" Target="http://upload.wikimedia.org/wikipedia/commons/1/17/WyspaRedzinska-GK.JPG" TargetMode="External"/><Relationship Id="rId5" Type="http://schemas.openxmlformats.org/officeDocument/2006/relationships/hyperlink" Target="http://cs.wikipedia.org/wiki/Soubor:PolandSzczecinPanorama.JPG" TargetMode="External"/><Relationship Id="rId10" Type="http://schemas.openxmlformats.org/officeDocument/2006/relationships/image" Target="../media/image10.jpeg"/><Relationship Id="rId4" Type="http://schemas.openxmlformats.org/officeDocument/2006/relationships/image" Target="../media/image7.jpeg"/><Relationship Id="rId9" Type="http://schemas.openxmlformats.org/officeDocument/2006/relationships/hyperlink" Target="http://upload.wikimedia.org/wikipedia/commons/3/30/Stocznia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/>
              <a:t>Odra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Středoevropská řeka</a:t>
            </a:r>
          </a:p>
          <a:p>
            <a:pPr algn="ctr"/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980728"/>
            <a:ext cx="69127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Projekt Peníze školám CZ. </a:t>
            </a:r>
            <a:r>
              <a:rPr lang="cs-CZ" b="1" dirty="0" err="1" smtClean="0">
                <a:solidFill>
                  <a:schemeClr val="accent4">
                    <a:lumMod val="50000"/>
                  </a:schemeClr>
                </a:solidFill>
              </a:rPr>
              <a:t>reg.č</a:t>
            </a: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. CZ.1.07/1.4.00/21.0385</a:t>
            </a: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5" name="Zástupný symbol pro obsah 3"/>
          <p:cNvPicPr>
            <a:picLocks/>
          </p:cNvPicPr>
          <p:nvPr/>
        </p:nvPicPr>
        <p:blipFill>
          <a:blip r:embed="rId2" cstate="print"/>
          <a:srcRect r="2271"/>
          <a:stretch>
            <a:fillRect/>
          </a:stretch>
        </p:blipFill>
        <p:spPr bwMode="auto">
          <a:xfrm>
            <a:off x="1599178" y="1484784"/>
            <a:ext cx="5945645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2267744" y="4293096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ZŠ Hladké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Životice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okres Nový Jičín, příspěvková organizace</a:t>
            </a:r>
          </a:p>
          <a:p>
            <a:pPr algn="ctr"/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Zpracovala Mgr. Jitka Polášková </a:t>
            </a:r>
          </a:p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Vhodné pro 4. a 5. ročník</a:t>
            </a:r>
            <a:r>
              <a:rPr lang="cs-CZ" b="1" smtClean="0">
                <a:solidFill>
                  <a:schemeClr val="accent1">
                    <a:lumMod val="75000"/>
                  </a:schemeClr>
                </a:solidFill>
              </a:rPr>
              <a:t>, vlastivěda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3068960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>
                <a:solidFill>
                  <a:schemeClr val="accent3">
                    <a:lumMod val="50000"/>
                  </a:schemeClr>
                </a:solidFill>
              </a:rPr>
              <a:t>VY_32_INOVACE_01-Odra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267744" y="3717032"/>
          <a:ext cx="4824536" cy="360040"/>
        </p:xfrm>
        <a:graphic>
          <a:graphicData uri="http://schemas.openxmlformats.org/drawingml/2006/table">
            <a:tbl>
              <a:tblPr/>
              <a:tblGrid>
                <a:gridCol w="4824536"/>
              </a:tblGrid>
              <a:tr h="36004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b="1" i="0" u="none" strike="noStrike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Calibri"/>
                        </a:rPr>
                        <a:t>III/2 Inovace a zkvalitnění výuky prostřednictvím ICT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Linie_Odra-Nisa[1].gif"/>
          <p:cNvPicPr>
            <a:picLocks noChangeAspect="1"/>
          </p:cNvPicPr>
          <p:nvPr/>
        </p:nvPicPr>
        <p:blipFill>
          <a:blip r:embed="rId2" cstate="print"/>
          <a:srcRect r="49310"/>
          <a:stretch>
            <a:fillRect/>
          </a:stretch>
        </p:blipFill>
        <p:spPr>
          <a:xfrm>
            <a:off x="4067944" y="476672"/>
            <a:ext cx="4536504" cy="583244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Protéká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400" dirty="0" smtClean="0"/>
              <a:t>Českou republikou</a:t>
            </a:r>
          </a:p>
          <a:p>
            <a:pPr>
              <a:buFont typeface="Wingdings" pitchFamily="2" charset="2"/>
              <a:buChar char="Ø"/>
            </a:pPr>
            <a:r>
              <a:rPr lang="cs-CZ" sz="4400" dirty="0" smtClean="0"/>
              <a:t>Polskem</a:t>
            </a:r>
          </a:p>
          <a:p>
            <a:pPr>
              <a:buFont typeface="Wingdings" pitchFamily="2" charset="2"/>
              <a:buChar char="Ø"/>
            </a:pPr>
            <a:r>
              <a:rPr lang="cs-CZ" sz="4400" dirty="0" smtClean="0"/>
              <a:t>Německem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Pramení v Oderských vrších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pod </a:t>
            </a:r>
            <a:r>
              <a:rPr lang="cs-CZ" dirty="0" err="1" smtClean="0"/>
              <a:t>Fidlovým</a:t>
            </a:r>
            <a:r>
              <a:rPr lang="cs-CZ" dirty="0" smtClean="0"/>
              <a:t> kopcem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971600" y="4149080"/>
            <a:ext cx="2304256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Pramen Odry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635896" y="4149080"/>
            <a:ext cx="46622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  <a:hlinkClick r:id="rId2"/>
              </a:rPr>
              <a:t>http://www.turistik.</a:t>
            </a:r>
            <a:r>
              <a:rPr lang="cs-CZ" dirty="0" err="1" smtClean="0">
                <a:solidFill>
                  <a:schemeClr val="accent1"/>
                </a:solidFill>
                <a:hlinkClick r:id="rId2"/>
              </a:rPr>
              <a:t>cz</a:t>
            </a:r>
            <a:r>
              <a:rPr lang="cs-CZ" dirty="0" smtClean="0">
                <a:solidFill>
                  <a:schemeClr val="accent1"/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accent1"/>
                </a:solidFill>
                <a:hlinkClick r:id="rId2"/>
              </a:rPr>
              <a:t>cz</a:t>
            </a:r>
            <a:r>
              <a:rPr lang="cs-CZ" dirty="0" smtClean="0">
                <a:solidFill>
                  <a:schemeClr val="accent1"/>
                </a:solidFill>
                <a:hlinkClick r:id="rId2"/>
              </a:rPr>
              <a:t>/kraje/</a:t>
            </a:r>
            <a:r>
              <a:rPr lang="cs-CZ" dirty="0" err="1" smtClean="0">
                <a:solidFill>
                  <a:schemeClr val="accent1"/>
                </a:solidFill>
                <a:hlinkClick r:id="rId2"/>
              </a:rPr>
              <a:t>olomoucky</a:t>
            </a:r>
            <a:r>
              <a:rPr lang="cs-CZ" dirty="0" smtClean="0">
                <a:solidFill>
                  <a:schemeClr val="accent1"/>
                </a:solidFill>
                <a:hlinkClick r:id="rId2"/>
              </a:rPr>
              <a:t>-kraj/okres-</a:t>
            </a:r>
            <a:r>
              <a:rPr lang="cs-CZ" dirty="0" err="1" smtClean="0">
                <a:solidFill>
                  <a:schemeClr val="accent1"/>
                </a:solidFill>
                <a:hlinkClick r:id="rId2"/>
              </a:rPr>
              <a:t>olomouc</a:t>
            </a:r>
            <a:r>
              <a:rPr lang="cs-CZ" dirty="0" smtClean="0">
                <a:solidFill>
                  <a:schemeClr val="accent1"/>
                </a:solidFill>
                <a:hlinkClick r:id="rId2"/>
              </a:rPr>
              <a:t>/</a:t>
            </a:r>
            <a:r>
              <a:rPr lang="cs-CZ" dirty="0" err="1" smtClean="0">
                <a:solidFill>
                  <a:schemeClr val="accent1"/>
                </a:solidFill>
                <a:hlinkClick r:id="rId2"/>
              </a:rPr>
              <a:t>libava</a:t>
            </a:r>
            <a:r>
              <a:rPr lang="cs-CZ" dirty="0" smtClean="0">
                <a:solidFill>
                  <a:schemeClr val="accent1"/>
                </a:solidFill>
                <a:hlinkClick r:id="rId2"/>
              </a:rPr>
              <a:t>/pramen-</a:t>
            </a:r>
            <a:r>
              <a:rPr lang="cs-CZ" dirty="0" err="1" smtClean="0">
                <a:solidFill>
                  <a:schemeClr val="accent1"/>
                </a:solidFill>
                <a:hlinkClick r:id="rId2"/>
              </a:rPr>
              <a:t>odry</a:t>
            </a:r>
            <a:r>
              <a:rPr lang="cs-CZ" dirty="0" smtClean="0">
                <a:solidFill>
                  <a:schemeClr val="accent1"/>
                </a:solidFill>
                <a:hlinkClick r:id="rId2"/>
              </a:rPr>
              <a:t>/galerie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CHKO Poodří</a:t>
            </a:r>
            <a:endParaRPr lang="cs-CZ" dirty="0"/>
          </a:p>
        </p:txBody>
      </p:sp>
      <p:pic>
        <p:nvPicPr>
          <p:cNvPr id="6" name="Zástupný symbol pro obsah 5" descr="to113861s[1]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19672" y="1988840"/>
            <a:ext cx="6156000" cy="4320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2411760" y="198884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msregion.cz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poodri</a:t>
            </a:r>
            <a:r>
              <a:rPr lang="cs-CZ" dirty="0" smtClean="0">
                <a:hlinkClick r:id="rId2"/>
              </a:rPr>
              <a:t>/multimedia/</a:t>
            </a:r>
            <a:r>
              <a:rPr lang="cs-CZ" dirty="0" err="1" smtClean="0">
                <a:hlinkClick r:id="rId2"/>
              </a:rPr>
              <a:t>fotogalerie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fotogalerie</a:t>
            </a:r>
            <a:r>
              <a:rPr lang="cs-CZ" dirty="0" smtClean="0">
                <a:hlinkClick r:id="rId2"/>
              </a:rPr>
              <a:t>-k-</a:t>
            </a:r>
            <a:r>
              <a:rPr lang="cs-CZ" dirty="0" err="1" smtClean="0">
                <a:hlinkClick r:id="rId2"/>
              </a:rPr>
              <a:t>poodri</a:t>
            </a:r>
            <a:r>
              <a:rPr lang="cs-CZ" dirty="0" smtClean="0">
                <a:hlinkClick r:id="rId2"/>
              </a:rPr>
              <a:t>-3648/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Poodří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83768" y="3212976"/>
            <a:ext cx="4572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chkopoodri.infomorava.cz</a:t>
            </a:r>
            <a:r>
              <a:rPr lang="cs-CZ" dirty="0" smtClean="0">
                <a:hlinkClick r:id="rId3"/>
              </a:rPr>
              <a:t>/fotky/galerie.</a:t>
            </a:r>
            <a:r>
              <a:rPr lang="cs-CZ" dirty="0" err="1" smtClean="0">
                <a:hlinkClick r:id="rId3"/>
              </a:rPr>
              <a:t>phtml</a:t>
            </a:r>
            <a:r>
              <a:rPr lang="cs-CZ" dirty="0" smtClean="0">
                <a:hlinkClick r:id="rId3"/>
              </a:rPr>
              <a:t>?id=16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imagesCA4K7X8W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940152" y="4509120"/>
            <a:ext cx="2619375" cy="1743075"/>
          </a:xfrm>
        </p:spPr>
      </p:pic>
      <p:pic>
        <p:nvPicPr>
          <p:cNvPr id="10" name="Obrázek 9" descr="imagesCAT736S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28184" y="2276872"/>
            <a:ext cx="2447925" cy="1866900"/>
          </a:xfrm>
          <a:prstGeom prst="rect">
            <a:avLst/>
          </a:prstGeom>
        </p:spPr>
      </p:pic>
      <p:pic>
        <p:nvPicPr>
          <p:cNvPr id="11" name="Obrázek 10" descr="imagesCAXFADL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3568" y="4653136"/>
            <a:ext cx="2476500" cy="1847850"/>
          </a:xfrm>
          <a:prstGeom prst="rect">
            <a:avLst/>
          </a:prstGeom>
        </p:spPr>
      </p:pic>
      <p:pic>
        <p:nvPicPr>
          <p:cNvPr id="5122" name="Picture 2" descr="http://upload.wikimedia.org/wikipedia/commons/thumb/a/a6/PolandSzczecinPanorama.JPG/200px-PolandSzczecinPanoram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3568" y="2564904"/>
            <a:ext cx="2496000" cy="1872000"/>
          </a:xfrm>
          <a:prstGeom prst="rect">
            <a:avLst/>
          </a:prstGeom>
          <a:noFill/>
        </p:spPr>
      </p:pic>
      <p:pic>
        <p:nvPicPr>
          <p:cNvPr id="5124" name="Picture 4" descr="http://upload.wikimedia.org/wikipedia/commons/thumb/1/1c/Oder_Fluss.jpg/220px-Oder_Fluss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5576" y="572133"/>
            <a:ext cx="2448272" cy="183620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692696"/>
            <a:ext cx="556530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800" dirty="0" smtClean="0"/>
              <a:t>Odra </a:t>
            </a:r>
            <a:br>
              <a:rPr lang="cs-CZ" sz="4800" dirty="0" smtClean="0"/>
            </a:br>
            <a:r>
              <a:rPr lang="cs-CZ" sz="4800" dirty="0" smtClean="0"/>
              <a:t>v Polsku a Německu</a:t>
            </a:r>
            <a:endParaRPr lang="cs-CZ" sz="4800" dirty="0"/>
          </a:p>
        </p:txBody>
      </p:sp>
      <p:pic>
        <p:nvPicPr>
          <p:cNvPr id="5126" name="Picture 6" descr="Soubor:Stocznia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347864" y="2132856"/>
            <a:ext cx="2736305" cy="1817077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347864" y="393305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/>
                </a:solidFill>
              </a:rPr>
              <a:t>Štětín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2771800" y="4077072"/>
            <a:ext cx="576064" cy="216024"/>
          </a:xfrm>
          <a:prstGeom prst="lef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ohnutá nahoru 16"/>
          <p:cNvSpPr/>
          <p:nvPr/>
        </p:nvSpPr>
        <p:spPr>
          <a:xfrm>
            <a:off x="4283968" y="3717032"/>
            <a:ext cx="504056" cy="432048"/>
          </a:xfrm>
          <a:prstGeom prst="bentUp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8" name="Picture 8" descr="File:WyspaRedzinska-GK.JPG">
            <a:hlinkClick r:id="rId11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290887" y="4332796"/>
            <a:ext cx="2438400" cy="16245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852704"/>
          </a:xfrm>
        </p:spPr>
        <p:txBody>
          <a:bodyPr/>
          <a:lstStyle/>
          <a:p>
            <a:r>
              <a:rPr lang="cs-CZ" dirty="0" smtClean="0"/>
              <a:t>Co si pamatuješ ????????????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1772816"/>
            <a:ext cx="37401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Kde pramení řeka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Odra?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5976" y="1772816"/>
            <a:ext cx="42382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Oderské vrchy, </a:t>
            </a:r>
            <a:r>
              <a:rPr lang="cs-CZ" sz="2400" b="1" dirty="0" err="1" smtClean="0">
                <a:solidFill>
                  <a:srgbClr val="FF0000"/>
                </a:solidFill>
              </a:rPr>
              <a:t>Fidlův</a:t>
            </a:r>
            <a:r>
              <a:rPr lang="cs-CZ" sz="2400" b="1" dirty="0" smtClean="0">
                <a:solidFill>
                  <a:srgbClr val="FF0000"/>
                </a:solidFill>
              </a:rPr>
              <a:t> kopec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2420888"/>
            <a:ext cx="39913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2. Kterými zeměmi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protéká?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72000" y="2348880"/>
            <a:ext cx="37072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Česko, Polsko, Německo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9592" y="3645024"/>
            <a:ext cx="72757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Chráněná krajinná oblast Poodří ( CHKO Poodří)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068960"/>
            <a:ext cx="73488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3. Jak se nazývá chráněná krajinná oblast kolem Odry?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1560" y="4221088"/>
            <a:ext cx="47822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4. Do kterého moře se vlévá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Odra?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4221088"/>
            <a:ext cx="2135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Do Baltského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mph" presetSubtype="1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normal"/>
                                      </p:to>
                                    </p:set>
                                    <p:set>
                                      <p:cBhvr override="childStyle"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 override="childStyle"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fals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2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Jsi šikulka nebo </a:t>
            </a:r>
            <a:r>
              <a:rPr lang="cs-CZ" dirty="0" err="1" smtClean="0"/>
              <a:t>hlupulka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8434" name="Picture 2" descr="emoce,emotikony,ksichtík,ksichtíky,otázky,otazníky,rozhodnutí,rozhodování,smajlíci,smajlík,smajlíky,symboly,tváře,úsměvy,volby,výrazy,zmatek,zmaten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988840"/>
            <a:ext cx="3600001" cy="3600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11" dur="2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052736"/>
            <a:ext cx="62464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http://cs.wikipedia.org/wiki/Soubor:Linie_Odra-Nisa.gif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412776"/>
            <a:ext cx="37019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 http://cs.wikipedia.org/wiki/Odra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3568" y="1772816"/>
            <a:ext cx="65344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http://www.oblast.</a:t>
            </a:r>
            <a:r>
              <a:rPr lang="cs-CZ" dirty="0" err="1" smtClean="0"/>
              <a:t>cz</a:t>
            </a:r>
            <a:r>
              <a:rPr lang="cs-CZ" dirty="0" smtClean="0"/>
              <a:t>/encyklopedie/objekty1.phtml?id=113861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3568" y="2132856"/>
            <a:ext cx="55983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http://cs.wikipedia.org/wiki/Odra#M.C4.9Bsta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3568" y="2492896"/>
            <a:ext cx="82444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http://upload.wikimedia.org/wikipedia/commons/7/7f/Oder_bei_Kienitz.JPG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83568" y="2852936"/>
            <a:ext cx="58864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http://cs.wikipedia.org/wiki/Soubor:Stocznia.jpg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11560" y="3212976"/>
            <a:ext cx="8532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http://upload.wikimedia.org/wikipedia/commons/1/17/WyspaRedzinska-GK.JPG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285</TotalTime>
  <Words>158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Odra</vt:lpstr>
      <vt:lpstr>Prezentace aplikace PowerPoint</vt:lpstr>
      <vt:lpstr>Protéká</vt:lpstr>
      <vt:lpstr>Pramení v Oderských vrších</vt:lpstr>
      <vt:lpstr>CHKO Poodří</vt:lpstr>
      <vt:lpstr>Poodří</vt:lpstr>
      <vt:lpstr>Odra  v Polsku a Německu</vt:lpstr>
      <vt:lpstr>Co si pamatuješ ????????????</vt:lpstr>
      <vt:lpstr>Jsi šikulka nebo hlupulka?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Řeka Odra</dc:title>
  <dc:creator>notebook</dc:creator>
  <cp:lastModifiedBy>Martin Králík</cp:lastModifiedBy>
  <cp:revision>33</cp:revision>
  <dcterms:created xsi:type="dcterms:W3CDTF">2011-02-02T15:14:59Z</dcterms:created>
  <dcterms:modified xsi:type="dcterms:W3CDTF">2012-03-25T12:29:30Z</dcterms:modified>
</cp:coreProperties>
</file>