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5"/>
  </p:notesMasterIdLst>
  <p:handoutMasterIdLst>
    <p:handoutMasterId r:id="rId16"/>
  </p:handoutMasterIdLst>
  <p:sldIdLst>
    <p:sldId id="256" r:id="rId2"/>
    <p:sldId id="287" r:id="rId3"/>
    <p:sldId id="266" r:id="rId4"/>
    <p:sldId id="269" r:id="rId5"/>
    <p:sldId id="271" r:id="rId6"/>
    <p:sldId id="273" r:id="rId7"/>
    <p:sldId id="275" r:id="rId8"/>
    <p:sldId id="277" r:id="rId9"/>
    <p:sldId id="279" r:id="rId10"/>
    <p:sldId id="281" r:id="rId11"/>
    <p:sldId id="283" r:id="rId12"/>
    <p:sldId id="285" r:id="rId13"/>
    <p:sldId id="28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1" autoAdjust="0"/>
  </p:normalViewPr>
  <p:slideViewPr>
    <p:cSldViewPr>
      <p:cViewPr>
        <p:scale>
          <a:sx n="80" d="100"/>
          <a:sy n="80" d="100"/>
        </p:scale>
        <p:origin x="-100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26.6.2013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Klikněte</a:t>
            </a:r>
            <a:r>
              <a:rPr lang="cs-CZ" baseline="0" dirty="0" smtClean="0"/>
              <a:t> na zvolenou hodnotu, která vás přesměruje na otázku.</a:t>
            </a:r>
            <a:endParaRPr lang="en-GB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B2F5C9-BB35-4338-A25D-B4485A70E011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Obrázek panáčka vás přesměruje</a:t>
            </a:r>
            <a:r>
              <a:rPr lang="cs-CZ" baseline="0" dirty="0" smtClean="0"/>
              <a:t> na správnou odpověď.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9B2F5C9-BB35-4338-A25D-B4485A70E011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367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5778A64-255C-4845-8B08-631A9D122E2F}" type="datetimeFigureOut">
              <a:rPr lang="en-GB" smtClean="0"/>
              <a:pPr/>
              <a:t>26/06/2013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240074A-1600-4F3F-BCDD-3A03EC718A9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slide" Target="slide4.xml"/><Relationship Id="rId7" Type="http://schemas.openxmlformats.org/officeDocument/2006/relationships/slide" Target="slide8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5" Type="http://schemas.openxmlformats.org/officeDocument/2006/relationships/slide" Target="slide6.xml"/><Relationship Id="rId10" Type="http://schemas.openxmlformats.org/officeDocument/2006/relationships/slide" Target="slide11.xml"/><Relationship Id="rId4" Type="http://schemas.openxmlformats.org/officeDocument/2006/relationships/slide" Target="slide5.xml"/><Relationship Id="rId9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755576" y="1556792"/>
            <a:ext cx="7772400" cy="1470025"/>
          </a:xfrm>
        </p:spPr>
        <p:txBody>
          <a:bodyPr/>
          <a:lstStyle/>
          <a:p>
            <a:pPr eaLnBrk="1" hangingPunct="1"/>
            <a:r>
              <a:rPr lang="de-DE" sz="4000" dirty="0" smtClean="0"/>
              <a:t>ARBEITSLOSIGKEIT - WORTSCHATZ</a:t>
            </a:r>
            <a:endParaRPr lang="en-US" sz="4000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8601378"/>
              </p:ext>
            </p:extLst>
          </p:nvPr>
        </p:nvGraphicFramePr>
        <p:xfrm>
          <a:off x="251520" y="1484784"/>
          <a:ext cx="8640961" cy="504056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189123"/>
                <a:gridCol w="3091720"/>
                <a:gridCol w="1463921"/>
                <a:gridCol w="2896197"/>
              </a:tblGrid>
              <a:tr h="398927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školy: </a:t>
                      </a:r>
                      <a:endParaRPr lang="cs-CZ" sz="13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Střední škola sociální PERSPEKTIVA a Vyšší odborná škola, s.r.o.</a:t>
                      </a: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Adresa:  </a:t>
                      </a: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Dubí III - </a:t>
                      </a:r>
                      <a:r>
                        <a:rPr lang="cs-CZ" sz="13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Pozorka</a:t>
                      </a:r>
                      <a:endParaRPr lang="cs-CZ" sz="13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98927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projektu</a:t>
                      </a:r>
                      <a:endParaRPr lang="cs-CZ" sz="13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KLÍČE K POZNÁVÁNÍ</a:t>
                      </a: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Registrační číslo projektu: </a:t>
                      </a: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CZ.1.07/1.5.00/34.0928</a:t>
                      </a:r>
                      <a:endParaRPr lang="cs-CZ" sz="13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9892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sz="13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II/2 Inovace a zkvalitnění výuky cizích jazyků na středních školách 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Název a číslo materiálu: </a:t>
                      </a: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VY_22_INOVACE_NJ2A_</a:t>
                      </a:r>
                      <a:r>
                        <a:rPr kumimoji="0" lang="de-DE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23</a:t>
                      </a:r>
                      <a:endParaRPr kumimoji="0" lang="cs-CZ" sz="13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25343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Vytvořeno: </a:t>
                      </a: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7. 8. 2013 (Po pilotáži)</a:t>
                      </a:r>
                      <a:endParaRPr lang="cs-CZ" sz="13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b="1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  <a:endParaRPr lang="cs-CZ" sz="1300" b="1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Mgr. Miroslav </a:t>
                      </a:r>
                      <a:r>
                        <a:rPr lang="cs-CZ" sz="13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Stojčenko</a:t>
                      </a:r>
                      <a:r>
                        <a:rPr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892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Vyučovací předmět:</a:t>
                      </a: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Německý jazyk </a:t>
                      </a: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 </a:t>
                      </a: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Ročník:</a:t>
                      </a: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III.</a:t>
                      </a: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11967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Výsledky vzdělávání dle RVP:</a:t>
                      </a: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kumimoji="0" lang="pl-PL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- porozumí školním a pracovním pokynům;</a:t>
                      </a:r>
                    </a:p>
                    <a:p>
                      <a:r>
                        <a:rPr kumimoji="0"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- vyjadřuje se ústně i písemně, k tématům osobního života a k tématům z oblasti zaměření studijního oboru;</a:t>
                      </a:r>
                      <a:endParaRPr kumimoji="0"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Typ interakce:</a:t>
                      </a: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kombinovaná</a:t>
                      </a: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83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Druh výukového zdroje:</a:t>
                      </a: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3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Arbeit</a:t>
                      </a:r>
                      <a:endParaRPr lang="cs-CZ" sz="13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Arbeitslosigkeit</a:t>
                      </a:r>
                      <a:endParaRPr lang="cs-CZ" sz="13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Folgen</a:t>
                      </a:r>
                      <a:endParaRPr lang="cs-CZ" sz="13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Hilfe</a:t>
                      </a:r>
                      <a:endParaRPr lang="cs-CZ" sz="1300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 err="1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/>
                          <a:cs typeface="+mn-cs"/>
                        </a:rPr>
                        <a:t>Geld</a:t>
                      </a: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139624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b="1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Anotace:</a:t>
                      </a: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300" kern="50" dirty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300" kern="5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Tento učební</a:t>
                      </a:r>
                      <a:r>
                        <a:rPr lang="cs-CZ" sz="1300" kern="5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materiál slouží k osvojení a procvičení slovní zásoby k tématu „Nezaměstnanost“. Může být použit jak pro hromadnou/skupinovou výuku s pomocí interaktivní tabule tak pro samostatnou práci žáků.</a:t>
                      </a: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300" b="1" kern="5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300" kern="5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5" name="Picture 0" descr="MSMT_logolink_bez_vl_a_sloganu.ai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6" name="obrázek 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3346799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2555776" y="404664"/>
            <a:ext cx="3945632" cy="782960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Hauptwortschatz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5541054"/>
              </p:ext>
            </p:extLst>
          </p:nvPr>
        </p:nvGraphicFramePr>
        <p:xfrm>
          <a:off x="1547664" y="1628800"/>
          <a:ext cx="6096000" cy="3240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108000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00B0F0"/>
                          </a:solidFill>
                          <a:hlinkClick r:id="rId3" action="ppaction://hlinksldjump"/>
                        </a:rPr>
                        <a:t>100</a:t>
                      </a:r>
                      <a:endParaRPr lang="cs-CZ" sz="3200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C000"/>
                          </a:solidFill>
                          <a:hlinkClick r:id="rId4" action="ppaction://hlinksldjump"/>
                        </a:rPr>
                        <a:t>100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C000"/>
                          </a:solidFill>
                          <a:hlinkClick r:id="rId5" action="ppaction://hlinksldjump"/>
                        </a:rPr>
                        <a:t>100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  <a:tr h="108000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C000"/>
                          </a:solidFill>
                          <a:hlinkClick r:id="rId6" action="ppaction://hlinksldjump"/>
                        </a:rPr>
                        <a:t>200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C000"/>
                          </a:solidFill>
                          <a:hlinkClick r:id="rId7" action="ppaction://hlinksldjump"/>
                        </a:rPr>
                        <a:t>200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C000"/>
                          </a:solidFill>
                          <a:hlinkClick r:id="rId8" action="ppaction://hlinksldjump"/>
                        </a:rPr>
                        <a:t>200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  <a:tr h="108000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C000"/>
                          </a:solidFill>
                          <a:hlinkClick r:id="rId9" action="ppaction://hlinksldjump"/>
                        </a:rPr>
                        <a:t>300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C000"/>
                          </a:solidFill>
                          <a:hlinkClick r:id="rId10" action="ppaction://hlinksldjump"/>
                        </a:rPr>
                        <a:t>300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C000"/>
                          </a:solidFill>
                          <a:hlinkClick r:id="rId11" action="ppaction://hlinksldjump"/>
                        </a:rPr>
                        <a:t>300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1/100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1117104"/>
          </a:xfrm>
        </p:spPr>
        <p:txBody>
          <a:bodyPr/>
          <a:lstStyle/>
          <a:p>
            <a:r>
              <a:rPr lang="cs-CZ" dirty="0" err="1" smtClean="0">
                <a:latin typeface="Calibri" pitchFamily="34" charset="0"/>
              </a:rPr>
              <a:t>Wenn</a:t>
            </a:r>
            <a:r>
              <a:rPr lang="cs-CZ" dirty="0" smtClean="0">
                <a:latin typeface="Calibri" pitchFamily="34" charset="0"/>
              </a:rPr>
              <a:t> man </a:t>
            </a:r>
            <a:r>
              <a:rPr lang="cs-CZ" dirty="0" err="1" smtClean="0">
                <a:latin typeface="Calibri" pitchFamily="34" charset="0"/>
              </a:rPr>
              <a:t>arbeitslos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ist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registriert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er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sich</a:t>
            </a:r>
            <a:r>
              <a:rPr lang="cs-CZ" dirty="0" smtClean="0">
                <a:latin typeface="Calibri" pitchFamily="34" charset="0"/>
              </a:rPr>
              <a:t> </a:t>
            </a:r>
          </a:p>
          <a:p>
            <a:pPr marL="0" indent="0">
              <a:buNone/>
            </a:pPr>
            <a:r>
              <a:rPr lang="cs-CZ" dirty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   </a:t>
            </a:r>
            <a:r>
              <a:rPr lang="cs-CZ" dirty="0" err="1" smtClean="0">
                <a:latin typeface="Calibri" pitchFamily="34" charset="0"/>
              </a:rPr>
              <a:t>auf</a:t>
            </a:r>
            <a:r>
              <a:rPr lang="cs-CZ" dirty="0" smtClean="0">
                <a:latin typeface="Calibri" pitchFamily="34" charset="0"/>
              </a:rPr>
              <a:t> dem A_ _ _ _ _ _t.</a:t>
            </a:r>
          </a:p>
          <a:p>
            <a:endParaRPr lang="cs-CZ" dirty="0">
              <a:latin typeface="Calibri" pitchFamily="34" charset="0"/>
            </a:endParaRPr>
          </a:p>
          <a:p>
            <a:endParaRPr lang="cs-CZ" dirty="0" smtClean="0">
              <a:latin typeface="Calibri" pitchFamily="34" charset="0"/>
            </a:endParaRPr>
          </a:p>
          <a:p>
            <a:endParaRPr lang="en-US" dirty="0">
              <a:latin typeface="Calibri" pitchFamily="34" charset="0"/>
            </a:endParaRPr>
          </a:p>
        </p:txBody>
      </p:sp>
      <p:sp>
        <p:nvSpPr>
          <p:cNvPr id="7" name="Zástupný symbol pro obsah 3"/>
          <p:cNvSpPr txBox="1">
            <a:spLocks/>
          </p:cNvSpPr>
          <p:nvPr/>
        </p:nvSpPr>
        <p:spPr>
          <a:xfrm>
            <a:off x="827584" y="2924944"/>
            <a:ext cx="2145432" cy="61304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cs-CZ" dirty="0" err="1" smtClean="0">
                <a:latin typeface="Calibri" pitchFamily="34" charset="0"/>
              </a:rPr>
              <a:t>Arbeitsamt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" name="Tlačítko akce: Domů 2">
            <a:hlinkClick r:id="rId3" action="ppaction://hlinksldjump" highlightClick="1"/>
          </p:cNvPr>
          <p:cNvSpPr/>
          <p:nvPr/>
        </p:nvSpPr>
        <p:spPr>
          <a:xfrm>
            <a:off x="8100392" y="5933750"/>
            <a:ext cx="504056" cy="5040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65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8"/>
            <a:ext cx="1641376" cy="79695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2/100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1045096"/>
          </a:xfrm>
        </p:spPr>
        <p:txBody>
          <a:bodyPr/>
          <a:lstStyle/>
          <a:p>
            <a:r>
              <a:rPr lang="cs-CZ" dirty="0" err="1" smtClean="0">
                <a:latin typeface="Calibri" pitchFamily="34" charset="0"/>
              </a:rPr>
              <a:t>Wenn</a:t>
            </a:r>
            <a:r>
              <a:rPr lang="cs-CZ" dirty="0" smtClean="0">
                <a:latin typeface="Calibri" pitchFamily="34" charset="0"/>
              </a:rPr>
              <a:t> man </a:t>
            </a:r>
            <a:r>
              <a:rPr lang="cs-CZ" dirty="0" err="1" smtClean="0">
                <a:latin typeface="Calibri" pitchFamily="34" charset="0"/>
              </a:rPr>
              <a:t>keine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Arbeit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hat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und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sucht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eine</a:t>
            </a:r>
            <a:r>
              <a:rPr lang="cs-CZ" dirty="0" smtClean="0">
                <a:latin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</a:rPr>
              <a:t>ist</a:t>
            </a:r>
            <a:r>
              <a:rPr lang="cs-CZ" dirty="0" smtClean="0">
                <a:latin typeface="Calibri" pitchFamily="34" charset="0"/>
              </a:rPr>
              <a:t> man </a:t>
            </a:r>
          </a:p>
          <a:p>
            <a:pPr marL="0" indent="0">
              <a:buNone/>
            </a:pPr>
            <a:r>
              <a:rPr lang="cs-CZ" dirty="0">
                <a:latin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</a:rPr>
              <a:t>  a_ _ _ _ _ _ _ _s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899592" y="2935238"/>
            <a:ext cx="2145432" cy="61304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cs-CZ" dirty="0" err="1" smtClean="0">
                <a:latin typeface="Calibri" pitchFamily="34" charset="0"/>
              </a:rPr>
              <a:t>arbeitslos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8100392" y="5933750"/>
            <a:ext cx="504056" cy="5040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369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8"/>
            <a:ext cx="1641376" cy="79695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3/100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685056"/>
          </a:xfrm>
        </p:spPr>
        <p:txBody>
          <a:bodyPr>
            <a:normAutofit fontScale="92500"/>
          </a:bodyPr>
          <a:lstStyle/>
          <a:p>
            <a:r>
              <a:rPr lang="cs-CZ" dirty="0" err="1" smtClean="0">
                <a:latin typeface="Calibri" pitchFamily="34" charset="0"/>
              </a:rPr>
              <a:t>Welche</a:t>
            </a:r>
            <a:r>
              <a:rPr lang="cs-CZ" dirty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Menschengruppen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sind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am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meisten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arbeitslos</a:t>
            </a:r>
            <a:r>
              <a:rPr lang="cs-CZ" dirty="0" smtClean="0">
                <a:latin typeface="Calibri" pitchFamily="34" charset="0"/>
              </a:rPr>
              <a:t>? </a:t>
            </a:r>
            <a:endParaRPr lang="en-US" dirty="0" smtClean="0">
              <a:latin typeface="Calibri" pitchFamily="34" charset="0"/>
            </a:endParaRPr>
          </a:p>
          <a:p>
            <a:endParaRPr lang="en-US" dirty="0" smtClean="0">
              <a:latin typeface="Calibri" pitchFamily="34" charset="0"/>
            </a:endParaRPr>
          </a:p>
          <a:p>
            <a:endParaRPr lang="en-US" dirty="0" smtClean="0">
              <a:latin typeface="Calibri" pitchFamily="34" charset="0"/>
            </a:endParaRPr>
          </a:p>
          <a:p>
            <a:endParaRPr lang="en-US" dirty="0" smtClean="0">
              <a:latin typeface="Calibri" pitchFamily="34" charset="0"/>
            </a:endParaRPr>
          </a:p>
          <a:p>
            <a:endParaRPr lang="en-US" dirty="0" smtClean="0">
              <a:latin typeface="Calibri" pitchFamily="34" charset="0"/>
            </a:endParaRPr>
          </a:p>
          <a:p>
            <a:endParaRPr lang="en-US" dirty="0" smtClean="0">
              <a:latin typeface="Calibri" pitchFamily="34" charset="0"/>
            </a:endParaRPr>
          </a:p>
          <a:p>
            <a:endParaRPr lang="en-US" dirty="0">
              <a:latin typeface="Calibri" pitchFamily="34" charset="0"/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1043608" y="2276872"/>
            <a:ext cx="2520280" cy="190919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cs-CZ" dirty="0" err="1" smtClean="0">
                <a:latin typeface="Calibri" pitchFamily="34" charset="0"/>
              </a:rPr>
              <a:t>Jugend</a:t>
            </a:r>
            <a:endParaRPr lang="en-US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cs-CZ" dirty="0" smtClean="0">
                <a:latin typeface="Calibri" pitchFamily="34" charset="0"/>
              </a:rPr>
              <a:t>alte </a:t>
            </a:r>
            <a:r>
              <a:rPr lang="cs-CZ" dirty="0" err="1" smtClean="0">
                <a:latin typeface="Calibri" pitchFamily="34" charset="0"/>
              </a:rPr>
              <a:t>Menschen</a:t>
            </a:r>
            <a:r>
              <a:rPr lang="en-US" dirty="0" smtClean="0">
                <a:latin typeface="Calibri" pitchFamily="34" charset="0"/>
              </a:rPr>
              <a:t> 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cs-CZ" dirty="0" err="1" smtClean="0">
                <a:latin typeface="Calibri" pitchFamily="34" charset="0"/>
              </a:rPr>
              <a:t>Minderheiten</a:t>
            </a:r>
            <a:endParaRPr lang="en-US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cs-CZ" dirty="0" err="1" smtClean="0">
                <a:latin typeface="Calibri" pitchFamily="34" charset="0"/>
              </a:rPr>
              <a:t>Frauen</a:t>
            </a:r>
            <a:endParaRPr lang="en-US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endParaRPr lang="en-US" dirty="0">
              <a:latin typeface="Calibri" pitchFamily="34" charset="0"/>
            </a:endParaRP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100392" y="5933750"/>
            <a:ext cx="504056" cy="5040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64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8"/>
            <a:ext cx="1785392" cy="79695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1/200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5889848" cy="541040"/>
          </a:xfrm>
        </p:spPr>
        <p:txBody>
          <a:bodyPr>
            <a:normAutofit fontScale="85000" lnSpcReduction="10000"/>
          </a:bodyPr>
          <a:lstStyle/>
          <a:p>
            <a:r>
              <a:rPr lang="cs-CZ" dirty="0" err="1" smtClean="0">
                <a:latin typeface="Calibri" pitchFamily="34" charset="0"/>
              </a:rPr>
              <a:t>Wie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dirty="0" err="1" smtClean="0">
                <a:latin typeface="Calibri" pitchFamily="34" charset="0"/>
              </a:rPr>
              <a:t>hei</a:t>
            </a:r>
            <a:r>
              <a:rPr lang="de-DE" dirty="0" err="1" smtClean="0">
                <a:latin typeface="Calibri" pitchFamily="34" charset="0"/>
              </a:rPr>
              <a:t>ßt</a:t>
            </a:r>
            <a:r>
              <a:rPr lang="de-DE" dirty="0" smtClean="0">
                <a:latin typeface="Calibri" pitchFamily="34" charset="0"/>
              </a:rPr>
              <a:t> der Gegenteil zum „Arbeitnehmer?“</a:t>
            </a:r>
            <a:r>
              <a:rPr lang="en-US" dirty="0" smtClean="0">
                <a:latin typeface="Calibri" pitchFamily="34" charset="0"/>
              </a:rPr>
              <a:t> </a:t>
            </a:r>
            <a:endParaRPr lang="en-US" dirty="0">
              <a:latin typeface="Calibri" pitchFamily="34" charset="0"/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899592" y="2492896"/>
            <a:ext cx="2145432" cy="61304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de-DE" dirty="0" smtClean="0">
                <a:latin typeface="Calibri" pitchFamily="34" charset="0"/>
              </a:rPr>
              <a:t>Arbeitgeber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8100392" y="5933750"/>
            <a:ext cx="504056" cy="5040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17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8"/>
            <a:ext cx="1641376" cy="79695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2/200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757064"/>
          </a:xfrm>
        </p:spPr>
        <p:txBody>
          <a:bodyPr>
            <a:normAutofit fontScale="92500"/>
          </a:bodyPr>
          <a:lstStyle/>
          <a:p>
            <a:r>
              <a:rPr lang="en-US" dirty="0" smtClean="0">
                <a:latin typeface="Calibri" pitchFamily="34" charset="0"/>
              </a:rPr>
              <a:t>Was </a:t>
            </a:r>
            <a:r>
              <a:rPr lang="en-US" dirty="0" err="1" smtClean="0">
                <a:latin typeface="Calibri" pitchFamily="34" charset="0"/>
              </a:rPr>
              <a:t>bekommt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ein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Arbeitnehmer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für</a:t>
            </a:r>
            <a:r>
              <a:rPr lang="en-US" dirty="0" smtClean="0">
                <a:latin typeface="Calibri" pitchFamily="34" charset="0"/>
              </a:rPr>
              <a:t> seine/</a:t>
            </a:r>
            <a:r>
              <a:rPr lang="en-US" dirty="0" err="1" smtClean="0">
                <a:latin typeface="Calibri" pitchFamily="34" charset="0"/>
              </a:rPr>
              <a:t>ihre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Arbeit</a:t>
            </a:r>
            <a:r>
              <a:rPr lang="en-US" dirty="0">
                <a:latin typeface="Calibri" pitchFamily="34" charset="0"/>
              </a:rPr>
              <a:t>?</a:t>
            </a:r>
            <a:endParaRPr lang="en-US" dirty="0" smtClean="0">
              <a:latin typeface="Calibri" pitchFamily="34" charset="0"/>
            </a:endParaRPr>
          </a:p>
          <a:p>
            <a:endParaRPr lang="en-US" dirty="0" smtClean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899592" y="2492896"/>
            <a:ext cx="3672408" cy="61304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de-DE" dirty="0" smtClean="0">
                <a:latin typeface="Calibri" pitchFamily="34" charset="0"/>
              </a:rPr>
              <a:t>Lohn oder Gehalt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8100392" y="5933750"/>
            <a:ext cx="504056" cy="5040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469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48680"/>
            <a:ext cx="1713384" cy="86895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3/200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6609928" cy="613048"/>
          </a:xfrm>
        </p:spPr>
        <p:txBody>
          <a:bodyPr>
            <a:normAutofit fontScale="92500"/>
          </a:bodyPr>
          <a:lstStyle/>
          <a:p>
            <a:r>
              <a:rPr lang="en-US" dirty="0" smtClean="0">
                <a:latin typeface="Calibri" pitchFamily="34" charset="0"/>
              </a:rPr>
              <a:t>Was </a:t>
            </a:r>
            <a:r>
              <a:rPr lang="en-US" dirty="0" err="1" smtClean="0">
                <a:latin typeface="Calibri" pitchFamily="34" charset="0"/>
              </a:rPr>
              <a:t>bekommen</a:t>
            </a:r>
            <a:r>
              <a:rPr lang="en-US" dirty="0" smtClean="0">
                <a:latin typeface="Calibri" pitchFamily="34" charset="0"/>
              </a:rPr>
              <a:t> die </a:t>
            </a:r>
            <a:r>
              <a:rPr lang="en-US" dirty="0" err="1" smtClean="0">
                <a:latin typeface="Calibri" pitchFamily="34" charset="0"/>
              </a:rPr>
              <a:t>Arbeitslosen</a:t>
            </a:r>
            <a:r>
              <a:rPr lang="en-US" dirty="0" smtClean="0">
                <a:latin typeface="Calibri" pitchFamily="34" charset="0"/>
              </a:rPr>
              <a:t> von </a:t>
            </a:r>
            <a:r>
              <a:rPr lang="en-US" dirty="0" err="1" smtClean="0">
                <a:latin typeface="Calibri" pitchFamily="34" charset="0"/>
              </a:rPr>
              <a:t>dem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Staat</a:t>
            </a:r>
            <a:r>
              <a:rPr lang="en-US" dirty="0">
                <a:latin typeface="Calibri" pitchFamily="34" charset="0"/>
              </a:rPr>
              <a:t>?</a:t>
            </a: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899592" y="2348880"/>
            <a:ext cx="3672408" cy="61304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de-DE" dirty="0" smtClean="0">
                <a:latin typeface="Calibri" pitchFamily="34" charset="0"/>
              </a:rPr>
              <a:t>Arbeitslosengeld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8100392" y="5933750"/>
            <a:ext cx="504056" cy="5040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067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8"/>
            <a:ext cx="1641376" cy="79695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1/300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1045096"/>
          </a:xfrm>
        </p:spPr>
        <p:txBody>
          <a:bodyPr/>
          <a:lstStyle/>
          <a:p>
            <a:r>
              <a:rPr lang="de-DE" sz="2800" dirty="0" smtClean="0">
                <a:latin typeface="Calibri" pitchFamily="34" charset="0"/>
              </a:rPr>
              <a:t>Warum sollen Menschen eine Arbeit haben? Nennen Sie mindestens 3 Gründe.</a:t>
            </a:r>
            <a:endParaRPr lang="cs-CZ" sz="2800" dirty="0" smtClean="0">
              <a:latin typeface="Calibri" pitchFamily="34" charset="0"/>
            </a:endParaRPr>
          </a:p>
          <a:p>
            <a:endParaRPr lang="cs-CZ" sz="2800" dirty="0">
              <a:latin typeface="Calibri" pitchFamily="34" charset="0"/>
            </a:endParaRPr>
          </a:p>
          <a:p>
            <a:endParaRPr lang="cs-CZ" sz="2800" dirty="0" smtClean="0">
              <a:latin typeface="Calibri" pitchFamily="34" charset="0"/>
            </a:endParaRPr>
          </a:p>
          <a:p>
            <a:endParaRPr lang="cs-CZ" sz="2800" dirty="0">
              <a:latin typeface="Calibri" pitchFamily="34" charset="0"/>
            </a:endParaRPr>
          </a:p>
          <a:p>
            <a:endParaRPr lang="cs-CZ" sz="2800" dirty="0" smtClean="0">
              <a:latin typeface="Calibri" pitchFamily="34" charset="0"/>
            </a:endParaRPr>
          </a:p>
          <a:p>
            <a:endParaRPr lang="en-US" sz="2800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6" name="Zástupný symbol pro obsah 3"/>
          <p:cNvSpPr txBox="1">
            <a:spLocks/>
          </p:cNvSpPr>
          <p:nvPr/>
        </p:nvSpPr>
        <p:spPr>
          <a:xfrm>
            <a:off x="899592" y="2564904"/>
            <a:ext cx="5976664" cy="259228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en-US" dirty="0" smtClean="0">
                <a:latin typeface="Calibri" pitchFamily="34" charset="0"/>
              </a:rPr>
              <a:t>Man </a:t>
            </a:r>
            <a:r>
              <a:rPr lang="en-US" dirty="0" err="1" smtClean="0">
                <a:latin typeface="Calibri" pitchFamily="34" charset="0"/>
              </a:rPr>
              <a:t>verdient</a:t>
            </a:r>
            <a:r>
              <a:rPr lang="en-US" dirty="0" smtClean="0">
                <a:latin typeface="Calibri" pitchFamily="34" charset="0"/>
              </a:rPr>
              <a:t> Geld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en-US" dirty="0" smtClean="0">
                <a:latin typeface="Calibri" pitchFamily="34" charset="0"/>
              </a:rPr>
              <a:t>Man </a:t>
            </a:r>
            <a:r>
              <a:rPr lang="en-US" dirty="0" err="1" smtClean="0">
                <a:latin typeface="Calibri" pitchFamily="34" charset="0"/>
              </a:rPr>
              <a:t>ist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aktiv</a:t>
            </a:r>
            <a:r>
              <a:rPr lang="en-US" dirty="0" smtClean="0">
                <a:latin typeface="Calibri" pitchFamily="34" charset="0"/>
              </a:rPr>
              <a:t> </a:t>
            </a:r>
            <a:endParaRPr lang="en-US" sz="1400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en-US" dirty="0" smtClean="0">
                <a:latin typeface="Calibri" pitchFamily="34" charset="0"/>
              </a:rPr>
              <a:t>Der Tag hat </a:t>
            </a:r>
            <a:r>
              <a:rPr lang="en-US" dirty="0" err="1" smtClean="0">
                <a:latin typeface="Calibri" pitchFamily="34" charset="0"/>
              </a:rPr>
              <a:t>eine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Struktur</a:t>
            </a:r>
            <a:r>
              <a:rPr lang="en-US" dirty="0" smtClean="0">
                <a:latin typeface="Calibri" pitchFamily="34" charset="0"/>
              </a:rPr>
              <a:t>, </a:t>
            </a:r>
            <a:r>
              <a:rPr lang="en-US" dirty="0" err="1" smtClean="0">
                <a:latin typeface="Calibri" pitchFamily="34" charset="0"/>
              </a:rPr>
              <a:t>keine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Langeweile</a:t>
            </a:r>
            <a:endParaRPr lang="en-US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en-US" dirty="0" smtClean="0">
                <a:latin typeface="Calibri" pitchFamily="34" charset="0"/>
              </a:rPr>
              <a:t>Man </a:t>
            </a:r>
            <a:r>
              <a:rPr lang="en-US" dirty="0" err="1" smtClean="0">
                <a:latin typeface="Calibri" pitchFamily="34" charset="0"/>
              </a:rPr>
              <a:t>trifft</a:t>
            </a:r>
            <a:r>
              <a:rPr lang="en-US" dirty="0" smtClean="0">
                <a:latin typeface="Calibri" pitchFamily="34" charset="0"/>
              </a:rPr>
              <a:t> Menschen und </a:t>
            </a:r>
            <a:r>
              <a:rPr lang="en-US" dirty="0" err="1" smtClean="0">
                <a:latin typeface="Calibri" pitchFamily="34" charset="0"/>
              </a:rPr>
              <a:t>macht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Freunde</a:t>
            </a:r>
            <a:endParaRPr lang="en-US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en-US" dirty="0" smtClean="0">
                <a:latin typeface="Calibri" pitchFamily="34" charset="0"/>
              </a:rPr>
              <a:t>Man </a:t>
            </a:r>
            <a:r>
              <a:rPr lang="en-US" dirty="0" err="1" smtClean="0">
                <a:latin typeface="Calibri" pitchFamily="34" charset="0"/>
              </a:rPr>
              <a:t>fühlt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sich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wichtig</a:t>
            </a:r>
            <a:endParaRPr lang="en-US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endParaRPr lang="en-US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endParaRPr lang="en-US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endParaRPr lang="en-US" dirty="0">
              <a:latin typeface="Calibri" pitchFamily="34" charset="0"/>
            </a:endParaRPr>
          </a:p>
        </p:txBody>
      </p:sp>
      <p:sp>
        <p:nvSpPr>
          <p:cNvPr id="8" name="Tlačítko akce: Domů 7">
            <a:hlinkClick r:id="rId2" action="ppaction://hlinksldjump" highlightClick="1"/>
          </p:cNvPr>
          <p:cNvSpPr/>
          <p:nvPr/>
        </p:nvSpPr>
        <p:spPr>
          <a:xfrm>
            <a:off x="8100392" y="5933750"/>
            <a:ext cx="504056" cy="5040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890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2"/>
            <a:ext cx="2073424" cy="93610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2/300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613048"/>
          </a:xfrm>
        </p:spPr>
        <p:txBody>
          <a:bodyPr/>
          <a:lstStyle/>
          <a:p>
            <a:r>
              <a:rPr lang="de-DE" dirty="0" smtClean="0">
                <a:latin typeface="Calibri" pitchFamily="34" charset="0"/>
              </a:rPr>
              <a:t>Nennen Sie mindestens 2 Typen der Arbeitslosigkeit</a:t>
            </a:r>
            <a:endParaRPr lang="cs-CZ" dirty="0" smtClean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919028" y="2636912"/>
            <a:ext cx="2284820" cy="140513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en-US" sz="2400" dirty="0" err="1" smtClean="0">
                <a:latin typeface="Calibri" pitchFamily="34" charset="0"/>
              </a:rPr>
              <a:t>saisonelle</a:t>
            </a:r>
            <a:endParaRPr lang="en-US" sz="2400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en-US" sz="2400" dirty="0" err="1" smtClean="0">
                <a:latin typeface="Calibri" pitchFamily="34" charset="0"/>
              </a:rPr>
              <a:t>kurzzeitige</a:t>
            </a:r>
            <a:endParaRPr lang="en-US" sz="2400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de-DE" sz="2400" dirty="0" smtClean="0">
                <a:latin typeface="Calibri" pitchFamily="34" charset="0"/>
              </a:rPr>
              <a:t>strukturelle</a:t>
            </a:r>
            <a:endParaRPr lang="cs-CZ" sz="2400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endParaRPr lang="cs-CZ" dirty="0">
              <a:latin typeface="Calibri" pitchFamily="34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8100392" y="5933750"/>
            <a:ext cx="504056" cy="5040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024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1785392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3/300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6897960" cy="541040"/>
          </a:xfrm>
        </p:spPr>
        <p:txBody>
          <a:bodyPr>
            <a:normAutofit fontScale="85000" lnSpcReduction="10000"/>
          </a:bodyPr>
          <a:lstStyle/>
          <a:p>
            <a:r>
              <a:rPr lang="de-DE" dirty="0" smtClean="0">
                <a:latin typeface="Calibri" pitchFamily="34" charset="0"/>
              </a:rPr>
              <a:t>Nennen Sie mindestens 3 Folgen der Arbeitslosigkeit</a:t>
            </a:r>
            <a:endParaRPr lang="cs-CZ" dirty="0" smtClean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  <a:p>
            <a:endParaRPr lang="en-US" dirty="0">
              <a:latin typeface="Calibri" pitchFamily="34" charset="0"/>
            </a:endParaRPr>
          </a:p>
        </p:txBody>
      </p:sp>
      <p:sp>
        <p:nvSpPr>
          <p:cNvPr id="8" name="Zástupný symbol pro obsah 3"/>
          <p:cNvSpPr txBox="1">
            <a:spLocks/>
          </p:cNvSpPr>
          <p:nvPr/>
        </p:nvSpPr>
        <p:spPr>
          <a:xfrm>
            <a:off x="879842" y="2060848"/>
            <a:ext cx="5996413" cy="280831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en-US" dirty="0" err="1" smtClean="0">
                <a:latin typeface="Calibri" pitchFamily="34" charset="0"/>
              </a:rPr>
              <a:t>niedriges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Einkommen</a:t>
            </a:r>
            <a:endParaRPr lang="en-US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en-US" dirty="0" smtClean="0">
                <a:latin typeface="Calibri" pitchFamily="34" charset="0"/>
              </a:rPr>
              <a:t>isolation 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en-US" dirty="0" err="1" smtClean="0">
                <a:latin typeface="Calibri" pitchFamily="34" charset="0"/>
              </a:rPr>
              <a:t>Armut</a:t>
            </a:r>
            <a:endParaRPr lang="en-US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en-US" dirty="0" err="1" smtClean="0">
                <a:latin typeface="Calibri" pitchFamily="34" charset="0"/>
              </a:rPr>
              <a:t>kein</a:t>
            </a:r>
            <a:r>
              <a:rPr lang="en-US" dirty="0" smtClean="0">
                <a:latin typeface="Calibri" pitchFamily="34" charset="0"/>
              </a:rPr>
              <a:t> </a:t>
            </a:r>
            <a:r>
              <a:rPr lang="en-US" dirty="0" err="1" smtClean="0">
                <a:latin typeface="Calibri" pitchFamily="34" charset="0"/>
              </a:rPr>
              <a:t>Selbstbewusstsein</a:t>
            </a:r>
            <a:endParaRPr lang="en-US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r>
              <a:rPr lang="de-DE" dirty="0" smtClean="0">
                <a:latin typeface="Calibri" pitchFamily="34" charset="0"/>
              </a:rPr>
              <a:t>psychische und </a:t>
            </a:r>
            <a:r>
              <a:rPr lang="de-DE" dirty="0" err="1" smtClean="0">
                <a:latin typeface="Calibri" pitchFamily="34" charset="0"/>
              </a:rPr>
              <a:t>gesundheitlice</a:t>
            </a:r>
            <a:r>
              <a:rPr lang="de-DE" dirty="0" smtClean="0">
                <a:latin typeface="Calibri" pitchFamily="34" charset="0"/>
              </a:rPr>
              <a:t> Probleme</a:t>
            </a:r>
            <a:endParaRPr lang="en-US" dirty="0" smtClean="0">
              <a:latin typeface="Calibri" pitchFamily="34" charset="0"/>
            </a:endParaRPr>
          </a:p>
          <a:p>
            <a:pPr fontAlgn="auto">
              <a:spcAft>
                <a:spcPts val="0"/>
              </a:spcAft>
              <a:buFont typeface="Wingdings" pitchFamily="2" charset="2"/>
              <a:buChar char="v"/>
            </a:pPr>
            <a:endParaRPr lang="en-US" dirty="0">
              <a:latin typeface="Calibri" pitchFamily="34" charset="0"/>
            </a:endParaRPr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8100392" y="5933750"/>
            <a:ext cx="504056" cy="50405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555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5"/>
          <p:cNvSpPr txBox="1">
            <a:spLocks/>
          </p:cNvSpPr>
          <p:nvPr/>
        </p:nvSpPr>
        <p:spPr>
          <a:xfrm>
            <a:off x="467544" y="1052736"/>
            <a:ext cx="7704856" cy="1512168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None/>
            </a:pPr>
            <a:r>
              <a:rPr lang="cs-CZ" b="1" u="sng" dirty="0" smtClean="0">
                <a:latin typeface="Calibri" pitchFamily="34" charset="0"/>
              </a:rPr>
              <a:t>Zdroje obrázků:</a:t>
            </a:r>
          </a:p>
          <a:p>
            <a:pPr marL="0" indent="0" fontAlgn="auto">
              <a:spcAft>
                <a:spcPts val="0"/>
              </a:spcAft>
              <a:buNone/>
            </a:pPr>
            <a:endParaRPr lang="cs-CZ" dirty="0">
              <a:latin typeface="Calibri" pitchFamily="34" charset="0"/>
            </a:endParaRPr>
          </a:p>
          <a:p>
            <a:pPr marL="0" indent="0" fontAlgn="auto">
              <a:spcAft>
                <a:spcPts val="0"/>
              </a:spcAft>
              <a:buNone/>
            </a:pPr>
            <a:r>
              <a:rPr lang="cs-CZ" dirty="0" smtClean="0">
                <a:latin typeface="Calibri" pitchFamily="34" charset="0"/>
              </a:rPr>
              <a:t>www.microsoft.com</a:t>
            </a:r>
          </a:p>
          <a:p>
            <a:pPr fontAlgn="auto">
              <a:spcAft>
                <a:spcPts val="0"/>
              </a:spcAft>
            </a:pPr>
            <a:endParaRPr lang="en-US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59543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775</TotalTime>
  <Words>325</Words>
  <Application>Microsoft Office PowerPoint</Application>
  <PresentationFormat>Předvádění na obrazovce (4:3)</PresentationFormat>
  <Paragraphs>127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ARBEITSLOSIGKEIT - WORTSCHATZ</vt:lpstr>
      <vt:lpstr>Prezentace aplikace PowerPoint</vt:lpstr>
      <vt:lpstr>Hauptwortschatz</vt:lpstr>
      <vt:lpstr>1/100</vt:lpstr>
      <vt:lpstr>2/100</vt:lpstr>
      <vt:lpstr>3/100</vt:lpstr>
      <vt:lpstr>1/200</vt:lpstr>
      <vt:lpstr>2/200</vt:lpstr>
      <vt:lpstr>3/200</vt:lpstr>
      <vt:lpstr>1/300</vt:lpstr>
      <vt:lpstr>2/300</vt:lpstr>
      <vt:lpstr>3/300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další</dc:creator>
  <dc:description>Dostupné z Metodického portálu www.rvp.cz, ISSN: 1802-4785, financovaného z ESF a státního rozpočtu ČR. Provozováno Výzkumným ústavem pedagogickým v Praze.</dc:description>
  <cp:lastModifiedBy>pc</cp:lastModifiedBy>
  <cp:revision>58</cp:revision>
  <dcterms:created xsi:type="dcterms:W3CDTF">2013-03-21T19:25:01Z</dcterms:created>
  <dcterms:modified xsi:type="dcterms:W3CDTF">2013-06-26T12:07:20Z</dcterms:modified>
</cp:coreProperties>
</file>