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0"/>
  </p:notesMasterIdLst>
  <p:handoutMasterIdLst>
    <p:handoutMasterId r:id="rId11"/>
  </p:handoutMasterIdLst>
  <p:sldIdLst>
    <p:sldId id="256" r:id="rId2"/>
    <p:sldId id="269" r:id="rId3"/>
    <p:sldId id="260" r:id="rId4"/>
    <p:sldId id="261" r:id="rId5"/>
    <p:sldId id="265" r:id="rId6"/>
    <p:sldId id="263" r:id="rId7"/>
    <p:sldId id="267" r:id="rId8"/>
    <p:sldId id="268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75" d="100"/>
          <a:sy n="75" d="100"/>
        </p:scale>
        <p:origin x="-1146" y="2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F519E24-AC6E-4ACF-AA4B-319274E2209B}" type="datetimeFigureOut">
              <a:rPr lang="cs-CZ"/>
              <a:pPr/>
              <a:t>26.6.2013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B0D65D2-4B2D-4512-A9E0-A9631A8AB7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32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EFE3364-313F-4DBB-84D2-87677718DF38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B2F5C9-BB35-4338-A25D-B4485A70E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53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Pair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group</a:t>
            </a:r>
            <a:r>
              <a:rPr lang="cs-CZ" dirty="0" smtClean="0"/>
              <a:t> </a:t>
            </a:r>
            <a:r>
              <a:rPr lang="cs-CZ" dirty="0" err="1" smtClean="0"/>
              <a:t>work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9B2F5C9-BB35-4338-A25D-B4485A70E011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4840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Pair </a:t>
            </a:r>
            <a:r>
              <a:rPr lang="cs-CZ" dirty="0" err="1" smtClean="0"/>
              <a:t>work</a:t>
            </a:r>
            <a:r>
              <a:rPr lang="cs-CZ" dirty="0" smtClean="0"/>
              <a:t>/</a:t>
            </a:r>
            <a:r>
              <a:rPr lang="cs-CZ" dirty="0" err="1" smtClean="0"/>
              <a:t>group</a:t>
            </a:r>
            <a:r>
              <a:rPr lang="cs-CZ" baseline="0" dirty="0" smtClean="0"/>
              <a:t> </a:t>
            </a:r>
            <a:r>
              <a:rPr lang="cs-CZ" baseline="0" dirty="0" err="1" smtClean="0"/>
              <a:t>work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9B2F5C9-BB35-4338-A25D-B4485A70E011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46877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9B2F5C9-BB35-4338-A25D-B4485A70E011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31096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26/06/2013</a:t>
            </a:fld>
            <a:endParaRPr lang="en-GB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26/06/2013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26/06/2013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26/06/2013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26/06/2013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26/06/2013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26/06/2013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26/06/2013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26/06/2013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26/06/2013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26/06/2013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5778A64-255C-4845-8B08-631A9D122E2F}" type="datetimeFigureOut">
              <a:rPr lang="en-GB" smtClean="0"/>
              <a:pPr/>
              <a:t>26/06/2013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>
                <a:latin typeface="Arial" charset="0"/>
              </a:rPr>
              <a:t>Autorem materiálu a všech jeho částí, není-li uvedeno jinak, je (jméno a příjmení autora).</a:t>
            </a:r>
            <a:br>
              <a:rPr lang="cs-CZ" smtClean="0">
                <a:latin typeface="Arial" charset="0"/>
              </a:rPr>
            </a:br>
            <a:r>
              <a:rPr lang="cs-CZ" smtClean="0">
                <a:latin typeface="Arial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3568" y="1556792"/>
            <a:ext cx="7772400" cy="1470025"/>
          </a:xfrm>
        </p:spPr>
        <p:txBody>
          <a:bodyPr>
            <a:normAutofit/>
          </a:bodyPr>
          <a:lstStyle/>
          <a:p>
            <a:pPr eaLnBrk="1" hangingPunct="1"/>
            <a:r>
              <a:rPr lang="cs-CZ" sz="6000" dirty="0" err="1" smtClean="0">
                <a:latin typeface="Calibri" pitchFamily="34" charset="0"/>
              </a:rPr>
              <a:t>Arbeitslosigkeit</a:t>
            </a:r>
            <a:endParaRPr lang="en-US" sz="6000" dirty="0" smtClean="0">
              <a:latin typeface="Calibri" pitchFamily="34" charset="0"/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1026" name="Picture 2" descr="C:\Users\pc\AppData\Local\Microsoft\Windows\Temporary Internet Files\Content.IE5\571IQX8M\MP900442178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356992"/>
            <a:ext cx="3501008" cy="3501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1259632" y="167333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8051173"/>
              </p:ext>
            </p:extLst>
          </p:nvPr>
        </p:nvGraphicFramePr>
        <p:xfrm>
          <a:off x="683568" y="1340768"/>
          <a:ext cx="7848872" cy="4394028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80120"/>
                <a:gridCol w="2664296"/>
                <a:gridCol w="1473744"/>
                <a:gridCol w="2630712"/>
              </a:tblGrid>
              <a:tr h="39356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b="1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školy: </a:t>
                      </a:r>
                      <a:endParaRPr lang="cs-CZ" sz="1200" b="1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Střední škola sociální PERSPEKTIVA a Vyšší odborná škola, s.r.o.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Adresa:  </a:t>
                      </a:r>
                      <a:endParaRPr lang="cs-CZ" sz="12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Mírová 218/6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Dubí III - </a:t>
                      </a:r>
                      <a:r>
                        <a:rPr lang="cs-CZ" sz="1200" kern="5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Pozorka</a:t>
                      </a: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b="1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projektu</a:t>
                      </a:r>
                      <a:endParaRPr lang="cs-CZ" sz="1200" b="1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KLÍČE K POZNÁVÁNÍ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projektu: </a:t>
                      </a:r>
                      <a:endParaRPr lang="cs-CZ" sz="12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CZ.1.07/1.5.00/34.0928</a:t>
                      </a: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Šablona:  </a:t>
                      </a:r>
                    </a:p>
                    <a:p>
                      <a:endParaRPr lang="cs-CZ" sz="12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Times New Roman"/>
                        </a:rPr>
                        <a:t>II/2 Inovace a zkvalitnění výuky cizích jazyků na středních školách 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a číslo materiálu: </a:t>
                      </a:r>
                      <a:endParaRPr lang="cs-CZ" sz="12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VY_22_INOVACE_NJ4A_24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3251" marR="63251" marT="0" marB="0"/>
                </a:tc>
              </a:tr>
              <a:tr h="3150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Vytvořeno: </a:t>
                      </a:r>
                      <a:endParaRPr lang="cs-CZ" sz="12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7. 8. 2013 (Po pilotáži)</a:t>
                      </a: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b="1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Autor:</a:t>
                      </a:r>
                      <a:endParaRPr lang="cs-CZ" sz="1200" b="1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Mgr. Miroslav </a:t>
                      </a:r>
                      <a:r>
                        <a:rPr lang="cs-CZ" sz="1200" kern="5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Stojčenko</a:t>
                      </a: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Vyučovací předmět:</a:t>
                      </a:r>
                      <a:endParaRPr lang="cs-CZ" sz="12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 </a:t>
                      </a: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Německý jazyk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 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Ročník:</a:t>
                      </a:r>
                      <a:endParaRPr lang="cs-CZ" sz="12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IV.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Výsledky vzdělávání dle RVP:</a:t>
                      </a:r>
                      <a:endParaRPr lang="cs-CZ" sz="12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r>
                        <a:rPr kumimoji="0" lang="cs-CZ" sz="1200" kern="50" smtClean="0">
                          <a:solidFill>
                            <a:schemeClr val="tx1"/>
                          </a:solidFill>
                          <a:latin typeface="Calibri" pitchFamily="34" charset="0"/>
                          <a:ea typeface="Times New Roman"/>
                          <a:cs typeface="+mn-cs"/>
                        </a:rPr>
                        <a:t>- vyjadřuje </a:t>
                      </a:r>
                      <a:r>
                        <a:rPr kumimoji="0" lang="cs-CZ" sz="1200" kern="5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Times New Roman"/>
                          <a:cs typeface="+mn-cs"/>
                        </a:rPr>
                        <a:t>se ústně i písemně, k tématům osobního života a k tématům z oblasti zaměření studijního oboru</a:t>
                      </a:r>
                    </a:p>
                    <a:p>
                      <a:r>
                        <a:rPr kumimoji="0" lang="cs-CZ" sz="1200" kern="5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Times New Roman"/>
                          <a:cs typeface="+mn-cs"/>
                        </a:rPr>
                        <a:t>- používá vhodně základní odbornou slovní </a:t>
                      </a:r>
                      <a:r>
                        <a:rPr kumimoji="0" lang="pl-PL" sz="1200" kern="5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Times New Roman"/>
                          <a:cs typeface="+mn-cs"/>
                        </a:rPr>
                        <a:t>zásobu ze svého studijního oboru;</a:t>
                      </a:r>
                      <a:endParaRPr kumimoji="0" lang="cs-CZ" sz="1200" kern="50" dirty="0">
                        <a:solidFill>
                          <a:schemeClr val="tx1"/>
                        </a:solidFill>
                        <a:latin typeface="Calibri" pitchFamily="34" charset="0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Typ interakce:</a:t>
                      </a:r>
                      <a:endParaRPr lang="cs-CZ" sz="12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kombinované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 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Druh výukového zdroje:</a:t>
                      </a:r>
                      <a:endParaRPr lang="cs-CZ" sz="12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 </a:t>
                      </a: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Klíčová slova: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 rowSpan="2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Arbeitslosigkeit</a:t>
                      </a: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Beruf</a:t>
                      </a: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Geld</a:t>
                      </a: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Folgen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 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baseline="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Hilfe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5903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Anotace:</a:t>
                      </a:r>
                      <a:endParaRPr lang="cs-CZ" sz="12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 </a:t>
                      </a: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Tato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prezentace je určena pro žáky studující na SOŠ a slouží k osvojení teoretických znalostí k tématu „Nezaměstnanost“ v německém jazyce. Je určena jak pro hromadnou tak pro individuální výuku.  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2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2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2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 v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45035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323528" y="332656"/>
            <a:ext cx="8352928" cy="724942"/>
          </a:xfrm>
        </p:spPr>
        <p:txBody>
          <a:bodyPr>
            <a:normAutofit fontScale="90000"/>
          </a:bodyPr>
          <a:lstStyle/>
          <a:p>
            <a:r>
              <a:rPr lang="cs-CZ" b="1" dirty="0" err="1" smtClean="0">
                <a:solidFill>
                  <a:srgbClr val="FF0000"/>
                </a:solidFill>
                <a:latin typeface="Calibri" pitchFamily="34" charset="0"/>
              </a:rPr>
              <a:t>Warum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latin typeface="Calibri" pitchFamily="34" charset="0"/>
              </a:rPr>
              <a:t>ist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 es gut, </a:t>
            </a:r>
            <a:r>
              <a:rPr lang="cs-CZ" b="1" dirty="0" err="1" smtClean="0">
                <a:solidFill>
                  <a:srgbClr val="FF0000"/>
                </a:solidFill>
                <a:latin typeface="Calibri" pitchFamily="34" charset="0"/>
              </a:rPr>
              <a:t>einen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latin typeface="Calibri" pitchFamily="34" charset="0"/>
              </a:rPr>
              <a:t>Beruf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latin typeface="Calibri" pitchFamily="34" charset="0"/>
              </a:rPr>
              <a:t>zu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latin typeface="Calibri" pitchFamily="34" charset="0"/>
              </a:rPr>
              <a:t>haben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?</a:t>
            </a:r>
            <a:endParaRPr lang="en-GB" b="1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611560" y="1484784"/>
            <a:ext cx="7772400" cy="2485256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</a:rPr>
              <a:t>Man </a:t>
            </a:r>
            <a:r>
              <a:rPr lang="cs-CZ" dirty="0" err="1" smtClean="0">
                <a:latin typeface="Calibri" pitchFamily="34" charset="0"/>
              </a:rPr>
              <a:t>bekommt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einen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Lohn</a:t>
            </a:r>
            <a:r>
              <a:rPr lang="cs-CZ" dirty="0" smtClean="0">
                <a:latin typeface="Calibri" pitchFamily="34" charset="0"/>
              </a:rPr>
              <a:t> oder </a:t>
            </a:r>
            <a:r>
              <a:rPr lang="cs-CZ" dirty="0" err="1" smtClean="0">
                <a:latin typeface="Calibri" pitchFamily="34" charset="0"/>
              </a:rPr>
              <a:t>Gehalt</a:t>
            </a:r>
            <a:endParaRPr lang="en-US" dirty="0" smtClean="0">
              <a:solidFill>
                <a:srgbClr val="FF0000"/>
              </a:solidFill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</a:rPr>
              <a:t>Man </a:t>
            </a:r>
            <a:r>
              <a:rPr lang="cs-CZ" dirty="0" err="1" smtClean="0">
                <a:latin typeface="Calibri" pitchFamily="34" charset="0"/>
              </a:rPr>
              <a:t>bleibt</a:t>
            </a:r>
            <a:r>
              <a:rPr lang="cs-CZ" dirty="0" smtClean="0">
                <a:latin typeface="Calibri" pitchFamily="34" charset="0"/>
              </a:rPr>
              <a:t> aktiv</a:t>
            </a:r>
            <a:endParaRPr lang="en-US" sz="14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</a:rPr>
              <a:t>Der </a:t>
            </a:r>
            <a:r>
              <a:rPr lang="cs-CZ" dirty="0" err="1" smtClean="0">
                <a:latin typeface="Calibri" pitchFamily="34" charset="0"/>
              </a:rPr>
              <a:t>Tag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hat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eine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feste</a:t>
            </a:r>
            <a:r>
              <a:rPr lang="cs-CZ" dirty="0" smtClean="0">
                <a:latin typeface="Calibri" pitchFamily="34" charset="0"/>
              </a:rPr>
              <a:t> Struktur</a:t>
            </a:r>
            <a:endParaRPr lang="en-US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</a:rPr>
              <a:t>Man </a:t>
            </a:r>
            <a:r>
              <a:rPr lang="cs-CZ" dirty="0" err="1" smtClean="0">
                <a:latin typeface="Calibri" pitchFamily="34" charset="0"/>
              </a:rPr>
              <a:t>trifft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andere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Menschen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und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macht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Freunde</a:t>
            </a:r>
            <a:endParaRPr lang="en-US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</a:rPr>
              <a:t>Man </a:t>
            </a:r>
            <a:r>
              <a:rPr lang="cs-CZ" dirty="0" err="1" smtClean="0">
                <a:latin typeface="Calibri" pitchFamily="34" charset="0"/>
              </a:rPr>
              <a:t>fühlt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sich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wichtig</a:t>
            </a:r>
            <a:endParaRPr lang="en-US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11560" y="332656"/>
            <a:ext cx="7772400" cy="634082"/>
          </a:xfrm>
        </p:spPr>
        <p:txBody>
          <a:bodyPr>
            <a:normAutofit fontScale="90000"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  <a:latin typeface="Calibri" pitchFamily="34" charset="0"/>
              </a:rPr>
              <a:t>Arbeitslosigkeit</a:t>
            </a:r>
            <a:r>
              <a:rPr lang="cs-CZ" sz="3600" b="1" dirty="0" smtClean="0">
                <a:solidFill>
                  <a:srgbClr val="FF0000"/>
                </a:solidFill>
                <a:latin typeface="Calibri" pitchFamily="34" charset="0"/>
              </a:rPr>
              <a:t> x </a:t>
            </a:r>
            <a:r>
              <a:rPr lang="cs-CZ" sz="3600" b="1" dirty="0" err="1" smtClean="0">
                <a:solidFill>
                  <a:srgbClr val="FF0000"/>
                </a:solidFill>
                <a:latin typeface="Calibri" pitchFamily="34" charset="0"/>
              </a:rPr>
              <a:t>Bechäftigung</a:t>
            </a:r>
            <a:endParaRPr lang="en-GB" sz="3600" b="1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683568" y="1196752"/>
            <a:ext cx="7772400" cy="3997424"/>
          </a:xfrm>
        </p:spPr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de-DE" b="1" dirty="0" smtClean="0">
                <a:latin typeface="Calibri" pitchFamily="34" charset="0"/>
              </a:rPr>
              <a:t>Ich bin beschäftigt = </a:t>
            </a:r>
            <a:r>
              <a:rPr lang="de-DE" dirty="0" smtClean="0">
                <a:latin typeface="Calibri" pitchFamily="34" charset="0"/>
              </a:rPr>
              <a:t>ich habe einen Beruf, ich arbeite und bekomme Geld dafür</a:t>
            </a:r>
          </a:p>
          <a:p>
            <a:pPr>
              <a:buFont typeface="Courier New" pitchFamily="49" charset="0"/>
              <a:buChar char="o"/>
            </a:pPr>
            <a:r>
              <a:rPr lang="de-DE" b="1" dirty="0" smtClean="0">
                <a:latin typeface="Calibri" pitchFamily="34" charset="0"/>
              </a:rPr>
              <a:t>Ich bin arbeitslos = </a:t>
            </a:r>
            <a:r>
              <a:rPr lang="de-DE" dirty="0" smtClean="0">
                <a:latin typeface="Calibri" pitchFamily="34" charset="0"/>
              </a:rPr>
              <a:t>ich suche einen Beruf; ich kann arbeiten, aber ich habe keine </a:t>
            </a:r>
            <a:r>
              <a:rPr lang="de-DE" dirty="0" err="1" smtClean="0">
                <a:latin typeface="Calibri" pitchFamily="34" charset="0"/>
              </a:rPr>
              <a:t>Arbeitstelle</a:t>
            </a:r>
            <a:r>
              <a:rPr lang="de-DE" dirty="0" smtClean="0">
                <a:latin typeface="Calibri" pitchFamily="34" charset="0"/>
              </a:rPr>
              <a:t> gefunden</a:t>
            </a:r>
          </a:p>
          <a:p>
            <a:pPr>
              <a:buFont typeface="Courier New" pitchFamily="49" charset="0"/>
              <a:buChar char="o"/>
            </a:pPr>
            <a:endParaRPr lang="de-DE" dirty="0" smtClean="0">
              <a:latin typeface="Calibri" pitchFamily="34" charset="0"/>
            </a:endParaRPr>
          </a:p>
          <a:p>
            <a:pPr>
              <a:buFont typeface="Courier New" pitchFamily="49" charset="0"/>
              <a:buChar char="o"/>
            </a:pPr>
            <a:r>
              <a:rPr lang="de-DE" dirty="0" smtClean="0">
                <a:latin typeface="Calibri" pitchFamily="34" charset="0"/>
              </a:rPr>
              <a:t>Nicht alle Menschen ohne Arbeit sind arbeitslos! </a:t>
            </a:r>
          </a:p>
          <a:p>
            <a:pPr lvl="1">
              <a:buFont typeface="Wingdings" pitchFamily="2" charset="2"/>
              <a:buChar char="q"/>
            </a:pPr>
            <a:r>
              <a:rPr lang="de-DE" dirty="0" smtClean="0">
                <a:latin typeface="Calibri" pitchFamily="34" charset="0"/>
              </a:rPr>
              <a:t>Studenten</a:t>
            </a:r>
          </a:p>
          <a:p>
            <a:pPr lvl="1">
              <a:buFont typeface="Wingdings" pitchFamily="2" charset="2"/>
              <a:buChar char="q"/>
            </a:pPr>
            <a:r>
              <a:rPr lang="de-DE" dirty="0" smtClean="0">
                <a:latin typeface="Calibri" pitchFamily="34" charset="0"/>
              </a:rPr>
              <a:t>Rentner</a:t>
            </a:r>
          </a:p>
          <a:p>
            <a:pPr lvl="1">
              <a:buFont typeface="Wingdings" pitchFamily="2" charset="2"/>
              <a:buChar char="q"/>
            </a:pPr>
            <a:r>
              <a:rPr lang="de-DE" dirty="0" smtClean="0">
                <a:latin typeface="Calibri" pitchFamily="34" charset="0"/>
              </a:rPr>
              <a:t>Menschen im Gefängnis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39552" y="332656"/>
            <a:ext cx="5832648" cy="792088"/>
          </a:xfrm>
        </p:spPr>
        <p:txBody>
          <a:bodyPr/>
          <a:lstStyle/>
          <a:p>
            <a:r>
              <a:rPr lang="cs-CZ" sz="4000" b="1" dirty="0" err="1" smtClean="0">
                <a:solidFill>
                  <a:srgbClr val="FF0000"/>
                </a:solidFill>
                <a:latin typeface="Calibri" pitchFamily="34" charset="0"/>
              </a:rPr>
              <a:t>Typen</a:t>
            </a:r>
            <a:r>
              <a:rPr lang="cs-CZ" sz="4000" b="1" dirty="0" smtClean="0">
                <a:solidFill>
                  <a:srgbClr val="FF0000"/>
                </a:solidFill>
                <a:latin typeface="Calibri" pitchFamily="34" charset="0"/>
              </a:rPr>
              <a:t> der </a:t>
            </a:r>
            <a:r>
              <a:rPr lang="cs-CZ" sz="4000" b="1" dirty="0" err="1" smtClean="0">
                <a:solidFill>
                  <a:srgbClr val="FF0000"/>
                </a:solidFill>
                <a:latin typeface="Calibri" pitchFamily="34" charset="0"/>
              </a:rPr>
              <a:t>Arbeitslosigkeit</a:t>
            </a:r>
            <a:endParaRPr lang="en-GB" sz="4000" b="1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3488"/>
          </a:xfrm>
        </p:spPr>
        <p:txBody>
          <a:bodyPr>
            <a:noAutofit/>
          </a:bodyPr>
          <a:lstStyle/>
          <a:p>
            <a:pPr lvl="0"/>
            <a:r>
              <a:rPr lang="de-DE" sz="2400" b="1" dirty="0" err="1" smtClean="0">
                <a:latin typeface="Calibri" pitchFamily="34" charset="0"/>
              </a:rPr>
              <a:t>Saisonele</a:t>
            </a:r>
            <a:r>
              <a:rPr lang="de-DE" sz="2400" b="1" dirty="0" smtClean="0">
                <a:latin typeface="Calibri" pitchFamily="34" charset="0"/>
              </a:rPr>
              <a:t> </a:t>
            </a:r>
          </a:p>
          <a:p>
            <a:pPr lvl="1"/>
            <a:r>
              <a:rPr lang="de-DE" dirty="0" smtClean="0">
                <a:latin typeface="Calibri" pitchFamily="34" charset="0"/>
              </a:rPr>
              <a:t>Kommt in der </a:t>
            </a:r>
            <a:r>
              <a:rPr lang="de-DE" dirty="0" err="1" smtClean="0">
                <a:latin typeface="Calibri" pitchFamily="34" charset="0"/>
              </a:rPr>
              <a:t>Landswirtschaft</a:t>
            </a:r>
            <a:r>
              <a:rPr lang="de-DE" dirty="0" smtClean="0">
                <a:latin typeface="Calibri" pitchFamily="34" charset="0"/>
              </a:rPr>
              <a:t>, im Bauwesen oder Tourismus vor. In bestimmten Jahreszeiten gibt es auf bestimmten Plätzen mehr Arbeit .</a:t>
            </a:r>
          </a:p>
          <a:p>
            <a:pPr lvl="0"/>
            <a:r>
              <a:rPr lang="de-DE" sz="2400" b="1" dirty="0" smtClean="0">
                <a:latin typeface="Calibri" pitchFamily="34" charset="0"/>
              </a:rPr>
              <a:t>Kurzzeitige</a:t>
            </a:r>
          </a:p>
          <a:p>
            <a:pPr lvl="1"/>
            <a:r>
              <a:rPr lang="de-DE" dirty="0" smtClean="0">
                <a:latin typeface="Calibri" pitchFamily="34" charset="0"/>
              </a:rPr>
              <a:t>Sie dauert nur kurz. Typisch ist es bei Studenten gleich nach dem Schulabschluss oder wen man den Beruf wechselt. </a:t>
            </a:r>
            <a:endParaRPr lang="de-DE" dirty="0" smtClean="0">
              <a:latin typeface="Calibri" pitchFamily="34" charset="0"/>
            </a:endParaRPr>
          </a:p>
          <a:p>
            <a:r>
              <a:rPr lang="de-DE" sz="2400" b="1" dirty="0" smtClean="0">
                <a:latin typeface="Calibri" pitchFamily="34" charset="0"/>
              </a:rPr>
              <a:t>Strukturelle </a:t>
            </a:r>
          </a:p>
          <a:p>
            <a:pPr lvl="1"/>
            <a:r>
              <a:rPr lang="de-DE" dirty="0" smtClean="0">
                <a:latin typeface="Calibri" pitchFamily="34" charset="0"/>
              </a:rPr>
              <a:t>Die Ursache für diese </a:t>
            </a:r>
            <a:r>
              <a:rPr lang="de-DE" dirty="0" err="1" smtClean="0">
                <a:latin typeface="Calibri" pitchFamily="34" charset="0"/>
              </a:rPr>
              <a:t>Arbeitslosikgeit</a:t>
            </a:r>
            <a:r>
              <a:rPr lang="de-DE" dirty="0" smtClean="0">
                <a:latin typeface="Calibri" pitchFamily="34" charset="0"/>
              </a:rPr>
              <a:t> sind Veränderungen auf dem Arbeitsmarkt – es werden z.B. andere Professionen gebraucht.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251520" y="404664"/>
            <a:ext cx="8640960" cy="782960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latin typeface="Calibri" pitchFamily="34" charset="0"/>
              </a:rPr>
            </a:br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latin typeface="Calibri" pitchFamily="34" charset="0"/>
              </a:rPr>
            </a:br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latin typeface="Calibri" pitchFamily="34" charset="0"/>
              </a:rPr>
            </a:br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latin typeface="Calibri" pitchFamily="34" charset="0"/>
              </a:rPr>
            </a:br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</a:rPr>
              <a:t>Bei </a:t>
            </a:r>
            <a:r>
              <a:rPr lang="cs-CZ" sz="3200" b="1" dirty="0" err="1" smtClean="0">
                <a:solidFill>
                  <a:srgbClr val="FF0000"/>
                </a:solidFill>
                <a:latin typeface="Calibri" pitchFamily="34" charset="0"/>
              </a:rPr>
              <a:t>wem</a:t>
            </a:r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  <a:latin typeface="Calibri" pitchFamily="34" charset="0"/>
              </a:rPr>
              <a:t>gibt</a:t>
            </a:r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</a:rPr>
              <a:t> es </a:t>
            </a:r>
            <a:r>
              <a:rPr lang="cs-CZ" sz="3200" b="1" dirty="0" err="1" smtClean="0">
                <a:solidFill>
                  <a:srgbClr val="FF0000"/>
                </a:solidFill>
                <a:latin typeface="Calibri" pitchFamily="34" charset="0"/>
              </a:rPr>
              <a:t>hohes</a:t>
            </a:r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</a:rPr>
              <a:t> Risiko der </a:t>
            </a:r>
            <a:r>
              <a:rPr lang="cs-CZ" sz="3200" b="1" dirty="0" err="1" smtClean="0">
                <a:solidFill>
                  <a:srgbClr val="FF0000"/>
                </a:solidFill>
                <a:latin typeface="Calibri" pitchFamily="34" charset="0"/>
              </a:rPr>
              <a:t>Arbeitslosigkeit</a:t>
            </a:r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</a:rPr>
              <a:t>?</a:t>
            </a:r>
            <a:endParaRPr lang="en-GB" sz="3200" b="1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755576" y="1700808"/>
            <a:ext cx="5760640" cy="295232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err="1" smtClean="0">
                <a:latin typeface="Calibri" pitchFamily="34" charset="0"/>
              </a:rPr>
              <a:t>Junge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err="1" smtClean="0">
                <a:latin typeface="Calibri" pitchFamily="34" charset="0"/>
              </a:rPr>
              <a:t>Menschen</a:t>
            </a:r>
            <a:endParaRPr lang="cs-CZ" sz="32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200" dirty="0" err="1" smtClean="0">
                <a:latin typeface="Calibri" pitchFamily="34" charset="0"/>
              </a:rPr>
              <a:t>Alten</a:t>
            </a:r>
            <a:endParaRPr lang="en-US" sz="32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200" dirty="0" err="1" smtClean="0">
                <a:latin typeface="Calibri" pitchFamily="34" charset="0"/>
              </a:rPr>
              <a:t>Minderheiten</a:t>
            </a:r>
            <a:endParaRPr lang="en-US" sz="32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200" dirty="0" err="1" smtClean="0">
                <a:latin typeface="Calibri" pitchFamily="34" charset="0"/>
              </a:rPr>
              <a:t>Frauen</a:t>
            </a:r>
            <a:endParaRPr lang="cs-CZ" sz="32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200" dirty="0" err="1" smtClean="0">
                <a:latin typeface="Calibri" pitchFamily="34" charset="0"/>
              </a:rPr>
              <a:t>Behinderte</a:t>
            </a:r>
            <a:endParaRPr lang="en-US" sz="32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endParaRPr lang="en-US" sz="32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2" grpI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5817840" cy="724942"/>
          </a:xfrm>
        </p:spPr>
        <p:txBody>
          <a:bodyPr>
            <a:normAutofit fontScale="90000"/>
          </a:bodyPr>
          <a:lstStyle/>
          <a:p>
            <a:r>
              <a:rPr lang="cs-CZ" b="1" dirty="0" err="1" smtClean="0">
                <a:solidFill>
                  <a:srgbClr val="FF0000"/>
                </a:solidFill>
                <a:latin typeface="Calibri" pitchFamily="34" charset="0"/>
              </a:rPr>
              <a:t>Folgen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 der </a:t>
            </a:r>
            <a:r>
              <a:rPr lang="cs-CZ" b="1" dirty="0" err="1" smtClean="0">
                <a:solidFill>
                  <a:srgbClr val="FF0000"/>
                </a:solidFill>
                <a:latin typeface="Calibri" pitchFamily="34" charset="0"/>
              </a:rPr>
              <a:t>Arbeitslosigkeit</a:t>
            </a:r>
            <a:endParaRPr lang="cs-CZ" b="1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539552" y="1196752"/>
            <a:ext cx="7772400" cy="45720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de-DE" sz="3200" dirty="0" smtClean="0">
                <a:latin typeface="Calibri" pitchFamily="34" charset="0"/>
              </a:rPr>
              <a:t>niedriges (oder kein) Einkommen</a:t>
            </a:r>
            <a:endParaRPr lang="de-DE" sz="32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de-DE" sz="3200" dirty="0" smtClean="0">
                <a:solidFill>
                  <a:srgbClr val="FF0000"/>
                </a:solidFill>
                <a:latin typeface="Calibri" pitchFamily="34" charset="0"/>
              </a:rPr>
              <a:t>Isolation</a:t>
            </a:r>
            <a:r>
              <a:rPr lang="de-DE" sz="3200" dirty="0" smtClean="0">
                <a:latin typeface="Calibri" pitchFamily="34" charset="0"/>
              </a:rPr>
              <a:t> – Arbeitslosen haben kein Geld für Kultur und Freizeitaktivitäten und sitzen allein zu Hause</a:t>
            </a:r>
          </a:p>
          <a:p>
            <a:pPr>
              <a:buFont typeface="Wingdings" pitchFamily="2" charset="2"/>
              <a:buChar char="Ø"/>
            </a:pPr>
            <a:r>
              <a:rPr lang="de-DE" sz="3200" dirty="0" smtClean="0">
                <a:latin typeface="Calibri" pitchFamily="34" charset="0"/>
              </a:rPr>
              <a:t>das </a:t>
            </a:r>
            <a:r>
              <a:rPr lang="de-DE" sz="3200" dirty="0" smtClean="0">
                <a:solidFill>
                  <a:srgbClr val="FF0000"/>
                </a:solidFill>
                <a:latin typeface="Calibri" pitchFamily="34" charset="0"/>
              </a:rPr>
              <a:t>Lebens</a:t>
            </a:r>
            <a:r>
              <a:rPr lang="cs-CZ" sz="3200" dirty="0" smtClean="0">
                <a:solidFill>
                  <a:srgbClr val="FF0000"/>
                </a:solidFill>
                <a:latin typeface="Calibri" pitchFamily="34" charset="0"/>
              </a:rPr>
              <a:t>niveu</a:t>
            </a:r>
            <a:r>
              <a:rPr lang="de-DE" sz="3200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de-DE" sz="3200" dirty="0" smtClean="0">
                <a:latin typeface="Calibri" pitchFamily="34" charset="0"/>
              </a:rPr>
              <a:t>ist niedriger</a:t>
            </a:r>
          </a:p>
          <a:p>
            <a:pPr>
              <a:buFont typeface="Wingdings" pitchFamily="2" charset="2"/>
              <a:buChar char="Ø"/>
            </a:pPr>
            <a:r>
              <a:rPr lang="de-DE" sz="3200" dirty="0" smtClean="0">
                <a:latin typeface="Calibri" pitchFamily="34" charset="0"/>
              </a:rPr>
              <a:t>k</a:t>
            </a:r>
            <a:r>
              <a:rPr lang="de-DE" sz="3200" dirty="0" smtClean="0">
                <a:latin typeface="Calibri" pitchFamily="34" charset="0"/>
              </a:rPr>
              <a:t>ein </a:t>
            </a:r>
            <a:r>
              <a:rPr lang="de-DE" sz="3200" dirty="0" smtClean="0">
                <a:solidFill>
                  <a:srgbClr val="FF0000"/>
                </a:solidFill>
                <a:latin typeface="Calibri" pitchFamily="34" charset="0"/>
              </a:rPr>
              <a:t>Selbstbewusstsein</a:t>
            </a:r>
          </a:p>
          <a:p>
            <a:pPr>
              <a:buFont typeface="Wingdings" pitchFamily="2" charset="2"/>
              <a:buChar char="Ø"/>
            </a:pPr>
            <a:r>
              <a:rPr lang="de-DE" sz="3200" dirty="0" smtClean="0">
                <a:solidFill>
                  <a:srgbClr val="FF0000"/>
                </a:solidFill>
                <a:latin typeface="Calibri" pitchFamily="34" charset="0"/>
              </a:rPr>
              <a:t>p</a:t>
            </a:r>
            <a:r>
              <a:rPr lang="de-DE" sz="3200" dirty="0" smtClean="0">
                <a:solidFill>
                  <a:srgbClr val="FF0000"/>
                </a:solidFill>
                <a:latin typeface="Calibri" pitchFamily="34" charset="0"/>
              </a:rPr>
              <a:t>sychische</a:t>
            </a:r>
            <a:r>
              <a:rPr lang="de-DE" sz="3200" dirty="0" smtClean="0">
                <a:latin typeface="Calibri" pitchFamily="34" charset="0"/>
              </a:rPr>
              <a:t> </a:t>
            </a:r>
            <a:r>
              <a:rPr lang="de-DE" sz="3200" dirty="0" smtClean="0">
                <a:latin typeface="Calibri" pitchFamily="34" charset="0"/>
              </a:rPr>
              <a:t>P</a:t>
            </a:r>
            <a:r>
              <a:rPr lang="de-DE" sz="3200" dirty="0" smtClean="0">
                <a:latin typeface="Calibri" pitchFamily="34" charset="0"/>
              </a:rPr>
              <a:t>robleme (Depression, Selbstmordgedanken)</a:t>
            </a:r>
            <a:endParaRPr lang="de-DE" sz="32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3843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48680"/>
            <a:ext cx="4089648" cy="868958"/>
          </a:xfrm>
        </p:spPr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  <a:latin typeface="Calibri" pitchFamily="34" charset="0"/>
              </a:rPr>
              <a:t>Wer</a:t>
            </a:r>
            <a:r>
              <a:rPr lang="cs-CZ" dirty="0" smtClean="0">
                <a:solidFill>
                  <a:srgbClr val="FF0000"/>
                </a:solidFill>
                <a:latin typeface="Calibri" pitchFamily="34" charset="0"/>
              </a:rPr>
              <a:t> kann </a:t>
            </a:r>
            <a:r>
              <a:rPr lang="cs-CZ" dirty="0" err="1" smtClean="0">
                <a:solidFill>
                  <a:srgbClr val="FF0000"/>
                </a:solidFill>
                <a:latin typeface="Calibri" pitchFamily="34" charset="0"/>
              </a:rPr>
              <a:t>helfen</a:t>
            </a:r>
            <a:r>
              <a:rPr lang="cs-CZ" dirty="0" smtClean="0">
                <a:solidFill>
                  <a:srgbClr val="FF0000"/>
                </a:solidFill>
                <a:latin typeface="Calibri" pitchFamily="34" charset="0"/>
              </a:rPr>
              <a:t>?</a:t>
            </a:r>
            <a:endParaRPr lang="cs-CZ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3637384"/>
          </a:xfrm>
        </p:spPr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  <a:latin typeface="Calibri" pitchFamily="34" charset="0"/>
              </a:rPr>
              <a:t>Arbeitsamt</a:t>
            </a:r>
            <a:endParaRPr lang="cs-CZ" dirty="0" smtClean="0">
              <a:solidFill>
                <a:srgbClr val="FF0000"/>
              </a:solidFill>
              <a:latin typeface="Calibri" pitchFamily="34" charset="0"/>
            </a:endParaRPr>
          </a:p>
          <a:p>
            <a:pPr lvl="1"/>
            <a:r>
              <a:rPr lang="cs-CZ" dirty="0" err="1" smtClean="0">
                <a:latin typeface="Calibri" pitchFamily="34" charset="0"/>
              </a:rPr>
              <a:t>zahlt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Arbeitslosengeld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aus</a:t>
            </a:r>
            <a:endParaRPr lang="cs-CZ" dirty="0" smtClean="0">
              <a:latin typeface="Calibri" pitchFamily="34" charset="0"/>
            </a:endParaRPr>
          </a:p>
          <a:p>
            <a:pPr lvl="1"/>
            <a:r>
              <a:rPr lang="cs-CZ" dirty="0" err="1" smtClean="0">
                <a:latin typeface="Calibri" pitchFamily="34" charset="0"/>
              </a:rPr>
              <a:t>finanziert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Umschulungen</a:t>
            </a:r>
            <a:r>
              <a:rPr lang="cs-CZ" dirty="0" smtClean="0">
                <a:latin typeface="Calibri" pitchFamily="34" charset="0"/>
              </a:rPr>
              <a:t> </a:t>
            </a:r>
            <a:endParaRPr lang="cs-CZ" dirty="0">
              <a:latin typeface="Calibri" pitchFamily="34" charset="0"/>
            </a:endParaRPr>
          </a:p>
          <a:p>
            <a:pPr lvl="1"/>
            <a:r>
              <a:rPr lang="cs-CZ" dirty="0" err="1" smtClean="0">
                <a:latin typeface="Calibri" pitchFamily="34" charset="0"/>
              </a:rPr>
              <a:t>hilft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mit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Suche</a:t>
            </a:r>
            <a:r>
              <a:rPr lang="cs-CZ" dirty="0" smtClean="0">
                <a:latin typeface="Calibri" pitchFamily="34" charset="0"/>
              </a:rPr>
              <a:t> nach </a:t>
            </a:r>
            <a:r>
              <a:rPr lang="cs-CZ" dirty="0" err="1" smtClean="0">
                <a:latin typeface="Calibri" pitchFamily="34" charset="0"/>
              </a:rPr>
              <a:t>neuer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Arbeit</a:t>
            </a:r>
            <a:endParaRPr lang="cs-CZ" dirty="0">
              <a:latin typeface="Calibri" pitchFamily="34" charset="0"/>
            </a:endParaRPr>
          </a:p>
          <a:p>
            <a:pPr lvl="1"/>
            <a:endParaRPr lang="cs-CZ" dirty="0" smtClean="0">
              <a:latin typeface="Calibri" pitchFamily="34" charset="0"/>
            </a:endParaRPr>
          </a:p>
          <a:p>
            <a:r>
              <a:rPr lang="cs-CZ" dirty="0" err="1" smtClean="0">
                <a:solidFill>
                  <a:srgbClr val="FF0000"/>
                </a:solidFill>
                <a:latin typeface="Calibri" pitchFamily="34" charset="0"/>
              </a:rPr>
              <a:t>Beratungstellen</a:t>
            </a:r>
            <a:endParaRPr lang="cs-CZ" dirty="0" smtClean="0">
              <a:solidFill>
                <a:srgbClr val="FF0000"/>
              </a:solidFill>
              <a:latin typeface="Calibri" pitchFamily="34" charset="0"/>
            </a:endParaRPr>
          </a:p>
          <a:p>
            <a:pPr lvl="1"/>
            <a:r>
              <a:rPr lang="cs-CZ" dirty="0" err="1" smtClean="0">
                <a:latin typeface="Calibri" pitchFamily="34" charset="0"/>
              </a:rPr>
              <a:t>bieten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Rat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und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Hilfe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an</a:t>
            </a:r>
            <a:endParaRPr lang="cs-CZ" dirty="0" smtClean="0">
              <a:latin typeface="Calibri" pitchFamily="34" charset="0"/>
            </a:endParaRPr>
          </a:p>
          <a:p>
            <a:pPr lvl="1"/>
            <a:r>
              <a:rPr lang="cs-CZ" dirty="0" err="1" smtClean="0">
                <a:latin typeface="Calibri" pitchFamily="34" charset="0"/>
              </a:rPr>
              <a:t>Können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mit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psychischen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Problemen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helfen</a:t>
            </a:r>
            <a:endParaRPr lang="en-US" dirty="0" smtClean="0">
              <a:latin typeface="Calibri" pitchFamily="34" charset="0"/>
            </a:endParaRPr>
          </a:p>
          <a:p>
            <a:endParaRPr lang="en-US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5005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723</TotalTime>
  <Words>365</Words>
  <Application>Microsoft Office PowerPoint</Application>
  <PresentationFormat>Předvádění na obrazovce (4:3)</PresentationFormat>
  <Paragraphs>87</Paragraphs>
  <Slides>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Arbeitslosigkeit</vt:lpstr>
      <vt:lpstr>Prezentace aplikace PowerPoint</vt:lpstr>
      <vt:lpstr>Warum ist es gut, einen Beruf zu haben?</vt:lpstr>
      <vt:lpstr>Arbeitslosigkeit x Bechäftigung</vt:lpstr>
      <vt:lpstr>Typen der Arbeitslosigkeit</vt:lpstr>
      <vt:lpstr>    Bei wem gibt es hohes Risiko der Arbeitslosigkeit?</vt:lpstr>
      <vt:lpstr>Folgen der Arbeitslosigkeit</vt:lpstr>
      <vt:lpstr>Wer kann helfen?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další</dc:creator>
  <dc:description>Dostupné z Metodického portálu www.rvp.cz, ISSN: 1802-4785, financovaného z ESF a státního rozpočtu ČR. Provozováno Výzkumným ústavem pedagogickým v Praze.</dc:description>
  <cp:lastModifiedBy>pc</cp:lastModifiedBy>
  <cp:revision>39</cp:revision>
  <dcterms:created xsi:type="dcterms:W3CDTF">2013-03-21T19:25:01Z</dcterms:created>
  <dcterms:modified xsi:type="dcterms:W3CDTF">2013-06-26T12:09:47Z</dcterms:modified>
</cp:coreProperties>
</file>