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9" r:id="rId4"/>
    <p:sldId id="260" r:id="rId5"/>
    <p:sldId id="261" r:id="rId6"/>
    <p:sldId id="262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56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9B3EC4-ADF2-451A-BFD6-E8779686346F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F1AAF8-86DC-4141-B4B4-ACC3AC0E76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75416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flip dir="l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9B3EC4-ADF2-451A-BFD6-E8779686346F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F1AAF8-86DC-4141-B4B4-ACC3AC0E76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18344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flip dir="l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9B3EC4-ADF2-451A-BFD6-E8779686346F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F1AAF8-86DC-4141-B4B4-ACC3AC0E76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63146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flip dir="l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9B3EC4-ADF2-451A-BFD6-E8779686346F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F1AAF8-86DC-4141-B4B4-ACC3AC0E76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0415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flip dir="l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9B3EC4-ADF2-451A-BFD6-E8779686346F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F1AAF8-86DC-4141-B4B4-ACC3AC0E76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19585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flip dir="l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9B3EC4-ADF2-451A-BFD6-E8779686346F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F1AAF8-86DC-4141-B4B4-ACC3AC0E76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03327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flip dir="l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9B3EC4-ADF2-451A-BFD6-E8779686346F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F1AAF8-86DC-4141-B4B4-ACC3AC0E76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04575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flip dir="l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9B3EC4-ADF2-451A-BFD6-E8779686346F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F1AAF8-86DC-4141-B4B4-ACC3AC0E76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40734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flip dir="l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9B3EC4-ADF2-451A-BFD6-E8779686346F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F1AAF8-86DC-4141-B4B4-ACC3AC0E76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29208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flip dir="l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9B3EC4-ADF2-451A-BFD6-E8779686346F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F1AAF8-86DC-4141-B4B4-ACC3AC0E76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74475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flip dir="l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9B3EC4-ADF2-451A-BFD6-E8779686346F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F1AAF8-86DC-4141-B4B4-ACC3AC0E76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68921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flip dir="l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9B3EC4-ADF2-451A-BFD6-E8779686346F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F1AAF8-86DC-4141-B4B4-ACC3AC0E76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34813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500">
        <p14:flip dir="l"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wmf"/><Relationship Id="rId4" Type="http://schemas.openxmlformats.org/officeDocument/2006/relationships/image" Target="../media/image9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wmf"/><Relationship Id="rId4" Type="http://schemas.openxmlformats.org/officeDocument/2006/relationships/image" Target="../media/image12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wmf"/><Relationship Id="rId4" Type="http://schemas.openxmlformats.org/officeDocument/2006/relationships/image" Target="../media/image15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rgbClr val="000000"/>
              </a:gs>
              <a:gs pos="40000">
                <a:srgbClr val="0A128C"/>
              </a:gs>
              <a:gs pos="62000">
                <a:srgbClr val="181CC7"/>
              </a:gs>
              <a:gs pos="83000">
                <a:srgbClr val="7005D4"/>
              </a:gs>
              <a:gs pos="100000">
                <a:srgbClr val="8C3D91"/>
              </a:gs>
            </a:gsLst>
            <a:lin ang="5400000" scaled="0"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71650" y="332656"/>
            <a:ext cx="5600700" cy="1047750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33724" y="1556792"/>
            <a:ext cx="3676552" cy="3384376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13741033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solidFill>
                            <a:schemeClr val="bg1"/>
                          </a:solidFill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solidFill>
                            <a:schemeClr val="bg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Tvrdé souhlásky</a:t>
                      </a:r>
                      <a:endParaRPr lang="cs-CZ" sz="2000" b="1" dirty="0">
                        <a:solidFill>
                          <a:schemeClr val="bg1"/>
                        </a:solidFill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solidFill>
                            <a:schemeClr val="bg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VY_32_INOVACE_17_Doplňování slov</a:t>
                      </a:r>
                      <a:endParaRPr lang="cs-CZ" sz="20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err="1" smtClean="0">
                          <a:solidFill>
                            <a:schemeClr val="bg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Švirková</a:t>
                      </a:r>
                      <a:r>
                        <a:rPr lang="cs-CZ" sz="2000" baseline="0" dirty="0" smtClean="0">
                          <a:solidFill>
                            <a:schemeClr val="bg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baseline="0" dirty="0" err="1" smtClean="0">
                          <a:solidFill>
                            <a:schemeClr val="bg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Milfaitová</a:t>
                      </a:r>
                      <a:r>
                        <a:rPr lang="cs-CZ" sz="2000" baseline="0" dirty="0" smtClean="0">
                          <a:solidFill>
                            <a:schemeClr val="bg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 Helena</a:t>
                      </a:r>
                      <a:endParaRPr lang="cs-CZ" sz="2000" dirty="0">
                        <a:solidFill>
                          <a:schemeClr val="bg1"/>
                        </a:solidFill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50463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rgbClr val="000000"/>
              </a:gs>
              <a:gs pos="40000">
                <a:srgbClr val="0A128C"/>
              </a:gs>
              <a:gs pos="62000">
                <a:srgbClr val="181CC7"/>
              </a:gs>
              <a:gs pos="83000">
                <a:srgbClr val="7005D4"/>
              </a:gs>
              <a:gs pos="100000">
                <a:srgbClr val="8C3D91"/>
              </a:gs>
            </a:gsLst>
            <a:lin ang="5400000" scaled="0"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692696"/>
            <a:ext cx="7772400" cy="1470025"/>
          </a:xfrm>
        </p:spPr>
        <p:txBody>
          <a:bodyPr>
            <a:normAutofit/>
          </a:bodyPr>
          <a:lstStyle/>
          <a:p>
            <a:r>
              <a:rPr lang="cs-CZ" sz="8800" b="1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  <a:reflection blurRad="6350" stA="50000" endA="300" endPos="50000" dist="29997" dir="5400000" sy="-100000" algn="bl" rotWithShape="0"/>
                </a:effectLst>
              </a:rPr>
              <a:t>Doplňování slov</a:t>
            </a:r>
            <a:endParaRPr lang="cs-CZ" sz="8800" b="1" dirty="0">
              <a:ln w="900" cmpd="sng">
                <a:solidFill>
                  <a:schemeClr val="accent1">
                    <a:satMod val="190000"/>
                    <a:alpha val="55000"/>
                  </a:schemeClr>
                </a:solidFill>
                <a:prstDash val="solid"/>
              </a:ln>
              <a:solidFill>
                <a:schemeClr val="accent1">
                  <a:satMod val="200000"/>
                  <a:tint val="3000"/>
                </a:schemeClr>
              </a:solidFill>
              <a:effectLst>
                <a:innerShdw blurRad="101600" dist="76200" dir="5400000">
                  <a:schemeClr val="accent1">
                    <a:satMod val="190000"/>
                    <a:tint val="100000"/>
                    <a:alpha val="74000"/>
                  </a:schemeClr>
                </a:innerShdw>
                <a:reflection blurRad="6350" stA="50000" endA="300" endPos="50000" dist="29997" dir="5400000" sy="-100000" algn="bl" rotWithShape="0"/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23928" y="5085184"/>
            <a:ext cx="4568552" cy="1270992"/>
          </a:xfrm>
        </p:spPr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Helena</a:t>
            </a:r>
          </a:p>
          <a:p>
            <a:r>
              <a:rPr lang="cs-CZ" b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Švirková</a:t>
            </a: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Milfaitová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" name="Picture 38" descr="C:\Users\OEM\AppData\Local\Microsoft\Windows\Temporary Internet Files\Content.IE5\06UDQKTQ\MC90020312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67544" y="2708920"/>
            <a:ext cx="3816424" cy="3704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495556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flip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rgbClr val="000000"/>
              </a:gs>
              <a:gs pos="40000">
                <a:srgbClr val="0A128C"/>
              </a:gs>
              <a:gs pos="62000">
                <a:srgbClr val="181CC7"/>
              </a:gs>
              <a:gs pos="83000">
                <a:srgbClr val="7005D4"/>
              </a:gs>
              <a:gs pos="100000">
                <a:srgbClr val="8C3D91"/>
              </a:gs>
            </a:gsLst>
            <a:lin ang="5400000" scaled="0"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Picture 38" descr="C:\Users\OEM\AppData\Local\Microsoft\Windows\Temporary Internet Files\Content.IE5\06UDQKTQ\MC90020312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9228" y="188640"/>
            <a:ext cx="964451" cy="936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476672"/>
            <a:ext cx="8496944" cy="1224136"/>
          </a:xfrm>
        </p:spPr>
        <p:txBody>
          <a:bodyPr>
            <a:normAutofit/>
          </a:bodyPr>
          <a:lstStyle/>
          <a:p>
            <a:r>
              <a:rPr lang="cs-CZ" sz="5400" b="1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  <a:reflection blurRad="6350" stA="50000" endA="300" endPos="50000" dist="29997" dir="5400000" sy="-100000" algn="bl" rotWithShape="0"/>
                </a:effectLst>
              </a:rPr>
              <a:t>Pomocí obrázku doplň slovo</a:t>
            </a:r>
            <a:endParaRPr lang="cs-CZ" sz="5400" b="1" dirty="0">
              <a:ln w="900" cmpd="sng">
                <a:solidFill>
                  <a:schemeClr val="accent1">
                    <a:satMod val="190000"/>
                    <a:alpha val="55000"/>
                  </a:schemeClr>
                </a:solidFill>
                <a:prstDash val="solid"/>
              </a:ln>
              <a:solidFill>
                <a:schemeClr val="accent1">
                  <a:satMod val="200000"/>
                  <a:tint val="3000"/>
                </a:schemeClr>
              </a:solidFill>
              <a:effectLst>
                <a:innerShdw blurRad="101600" dist="76200" dir="5400000">
                  <a:schemeClr val="accent1">
                    <a:satMod val="190000"/>
                    <a:tint val="100000"/>
                    <a:alpha val="74000"/>
                  </a:schemeClr>
                </a:innerShdw>
                <a:reflection blurRad="6350" stA="50000" endA="300" endPos="50000" dist="29997" dir="5400000" sy="-100000" algn="bl" rotWithShape="0"/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39552" y="2782669"/>
            <a:ext cx="30243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skále stojí</a:t>
            </a:r>
            <a:endParaRPr lang="cs-CZ" sz="3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8" name="Picture 5" descr="C:\Users\OEM\AppData\Local\Microsoft\Windows\Temporary Internet Files\Content.IE5\06UDQKTQ\MC90030793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06658" y="2386032"/>
            <a:ext cx="1686138" cy="14654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5" descr="C:\Users\OEM\AppData\Local\Microsoft\Windows\Temporary Internet Files\Content.IE5\06UDQKTQ\MC90030793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53858" y="2373093"/>
            <a:ext cx="1686138" cy="14654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6645111" y="2782668"/>
            <a:ext cx="166141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hrady.</a:t>
            </a:r>
            <a:endParaRPr lang="cs-CZ" sz="3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39552" y="4149076"/>
            <a:ext cx="513863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Maminka si koupila nové</a:t>
            </a:r>
            <a:endParaRPr lang="cs-CZ" sz="3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2" name="Picture 35" descr="C:\Users\OEM\AppData\Local\Microsoft\Windows\Temporary Internet Files\Content.IE5\SPEY40MK\MC90029041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3664" y="4005064"/>
            <a:ext cx="1018595" cy="9808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35" descr="C:\Users\OEM\AppData\Local\Microsoft\Windows\Temporary Internet Files\Content.IE5\SPEY40MK\MC90029041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2962" y="4005064"/>
            <a:ext cx="1018595" cy="9808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7092280" y="4149077"/>
            <a:ext cx="166141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boty.</a:t>
            </a:r>
            <a:endParaRPr lang="cs-CZ" sz="3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39552" y="5517229"/>
            <a:ext cx="293481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létě sbíráme</a:t>
            </a:r>
            <a:endParaRPr lang="cs-CZ" sz="3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6" name="Picture 32" descr="C:\Users\OEM\AppData\Local\Microsoft\Windows\Temporary Internet Files\Content.IE5\06UDQKTQ\MC90003863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2593" y="5206122"/>
            <a:ext cx="2200563" cy="12685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extovéPole 16"/>
          <p:cNvSpPr txBox="1"/>
          <p:nvPr/>
        </p:nvSpPr>
        <p:spPr>
          <a:xfrm>
            <a:off x="5909289" y="5517230"/>
            <a:ext cx="166141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jahody.</a:t>
            </a:r>
            <a:endParaRPr lang="cs-CZ" sz="3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9680530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flip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5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6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7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8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23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4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4" grpId="0"/>
      <p:bldP spid="1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rgbClr val="000000"/>
              </a:gs>
              <a:gs pos="40000">
                <a:srgbClr val="0A128C"/>
              </a:gs>
              <a:gs pos="62000">
                <a:srgbClr val="181CC7"/>
              </a:gs>
              <a:gs pos="83000">
                <a:srgbClr val="7005D4"/>
              </a:gs>
              <a:gs pos="100000">
                <a:srgbClr val="8C3D91"/>
              </a:gs>
            </a:gsLst>
            <a:lin ang="5400000" scaled="0"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476672"/>
            <a:ext cx="8496944" cy="1224136"/>
          </a:xfrm>
        </p:spPr>
        <p:txBody>
          <a:bodyPr>
            <a:normAutofit/>
          </a:bodyPr>
          <a:lstStyle/>
          <a:p>
            <a:r>
              <a:rPr lang="cs-CZ" sz="5400" b="1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  <a:reflection blurRad="6350" stA="50000" endA="300" endPos="50000" dist="29997" dir="5400000" sy="-100000" algn="bl" rotWithShape="0"/>
                </a:effectLst>
              </a:rPr>
              <a:t>Pomocí obrázku doplň slovo</a:t>
            </a:r>
            <a:endParaRPr lang="cs-CZ" sz="5400" b="1" dirty="0">
              <a:ln w="900" cmpd="sng">
                <a:solidFill>
                  <a:schemeClr val="accent1">
                    <a:satMod val="190000"/>
                    <a:alpha val="55000"/>
                  </a:schemeClr>
                </a:solidFill>
                <a:prstDash val="solid"/>
              </a:ln>
              <a:solidFill>
                <a:schemeClr val="accent1">
                  <a:satMod val="200000"/>
                  <a:tint val="3000"/>
                </a:schemeClr>
              </a:solidFill>
              <a:effectLst>
                <a:innerShdw blurRad="101600" dist="76200" dir="5400000">
                  <a:schemeClr val="accent1">
                    <a:satMod val="190000"/>
                    <a:tint val="100000"/>
                    <a:alpha val="74000"/>
                  </a:schemeClr>
                </a:innerShdw>
                <a:reflection blurRad="6350" stA="50000" endA="300" endPos="50000" dist="29997" dir="5400000" sy="-100000" algn="bl" rotWithShape="0"/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39552" y="2782669"/>
            <a:ext cx="40324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Postavili jsme</a:t>
            </a:r>
            <a:endParaRPr lang="cs-CZ" sz="3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645111" y="2782668"/>
            <a:ext cx="166141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stany.</a:t>
            </a:r>
            <a:endParaRPr lang="cs-CZ" sz="3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39552" y="4149076"/>
            <a:ext cx="536973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obloze plují</a:t>
            </a:r>
            <a:endParaRPr lang="cs-CZ" sz="3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210129" y="4149075"/>
            <a:ext cx="166141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mraky.</a:t>
            </a:r>
            <a:endParaRPr lang="cs-CZ" sz="3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39552" y="5517229"/>
            <a:ext cx="37444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Máš rád</a:t>
            </a:r>
            <a:endParaRPr lang="cs-CZ" sz="3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085431" y="5517230"/>
            <a:ext cx="201369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banány?</a:t>
            </a:r>
            <a:endParaRPr lang="cs-CZ" sz="3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8" name="Picture 15" descr="C:\Users\OEM\AppData\Local\Microsoft\Windows\Temporary Internet Files\Content.IE5\SPEY40MK\MC90035207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7471" y="2586442"/>
            <a:ext cx="1482920" cy="1038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15" descr="C:\Users\OEM\AppData\Local\Microsoft\Windows\Temporary Internet Files\Content.IE5\SPEY40MK\MC90035207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2584481"/>
            <a:ext cx="1482920" cy="1038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15" descr="C:\Users\OEM\AppData\Local\Microsoft\Windows\Temporary Internet Files\Content.IE5\SPEY40MK\MC90035207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31487" y="2886031"/>
            <a:ext cx="1482920" cy="1038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37" descr="C:\Users\OEM\AppData\Local\Microsoft\Windows\Temporary Internet Files\Content.IE5\X299I2P1\MC900432591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7956" y="3957101"/>
            <a:ext cx="1387471" cy="10583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37" descr="C:\Users\OEM\AppData\Local\Microsoft\Windows\Temporary Internet Files\Content.IE5\X299I2P1\MC900432591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3152" y="3957101"/>
            <a:ext cx="1387471" cy="10583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37" descr="C:\Users\OEM\AppData\Local\Microsoft\Windows\Temporary Internet Files\Content.IE5\X299I2P1\MC900432591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9416" y="4165450"/>
            <a:ext cx="1387471" cy="10583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9" descr="C:\Users\OEM\AppData\Local\Microsoft\Windows\Temporary Internet Files\Content.IE5\FPDIPVYW\MC90021535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7419" y="5015403"/>
            <a:ext cx="1044331" cy="1478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38" descr="C:\Users\OEM\AppData\Local\Microsoft\Windows\Temporary Internet Files\Content.IE5\06UDQKTQ\MC90020312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9228" y="188640"/>
            <a:ext cx="964451" cy="936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9" descr="C:\Users\OEM\AppData\Local\Microsoft\Windows\Temporary Internet Files\Content.IE5\FPDIPVYW\MC90021535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24420" y="5015403"/>
            <a:ext cx="1044331" cy="1478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9" descr="C:\Users\OEM\AppData\Local\Microsoft\Windows\Temporary Internet Files\Content.IE5\FPDIPVYW\MC90021535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87156" y="5015403"/>
            <a:ext cx="1044331" cy="1478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9" descr="C:\Users\OEM\AppData\Local\Microsoft\Windows\Temporary Internet Files\Content.IE5\FPDIPVYW\MC90021535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5427" y="5015403"/>
            <a:ext cx="1044331" cy="1478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37" descr="C:\Users\OEM\AppData\Local\Microsoft\Windows\Temporary Internet Files\Content.IE5\X299I2P1\MC900432591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6888" y="4266257"/>
            <a:ext cx="1387471" cy="10583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290695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flip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5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6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7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8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23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4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4" grpId="0"/>
      <p:bldP spid="1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rgbClr val="000000"/>
              </a:gs>
              <a:gs pos="40000">
                <a:srgbClr val="0A128C"/>
              </a:gs>
              <a:gs pos="62000">
                <a:srgbClr val="181CC7"/>
              </a:gs>
              <a:gs pos="83000">
                <a:srgbClr val="7005D4"/>
              </a:gs>
              <a:gs pos="100000">
                <a:srgbClr val="8C3D91"/>
              </a:gs>
            </a:gsLst>
            <a:lin ang="5400000" scaled="0"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476672"/>
            <a:ext cx="8496944" cy="1224136"/>
          </a:xfrm>
        </p:spPr>
        <p:txBody>
          <a:bodyPr>
            <a:normAutofit/>
          </a:bodyPr>
          <a:lstStyle/>
          <a:p>
            <a:r>
              <a:rPr lang="cs-CZ" sz="5400" b="1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  <a:reflection blurRad="6350" stA="50000" endA="300" endPos="50000" dist="29997" dir="5400000" sy="-100000" algn="bl" rotWithShape="0"/>
                </a:effectLst>
              </a:rPr>
              <a:t>Pomocí obrázku doplň slovo</a:t>
            </a:r>
            <a:endParaRPr lang="cs-CZ" sz="5400" b="1" dirty="0">
              <a:ln w="900" cmpd="sng">
                <a:solidFill>
                  <a:schemeClr val="accent1">
                    <a:satMod val="190000"/>
                    <a:alpha val="55000"/>
                  </a:schemeClr>
                </a:solidFill>
                <a:prstDash val="solid"/>
              </a:ln>
              <a:solidFill>
                <a:schemeClr val="accent1">
                  <a:satMod val="200000"/>
                  <a:tint val="3000"/>
                </a:schemeClr>
              </a:solidFill>
              <a:effectLst>
                <a:innerShdw blurRad="101600" dist="76200" dir="5400000">
                  <a:schemeClr val="accent1">
                    <a:satMod val="190000"/>
                    <a:tint val="100000"/>
                    <a:alpha val="74000"/>
                  </a:schemeClr>
                </a:innerShdw>
                <a:reflection blurRad="6350" stA="50000" endA="300" endPos="50000" dist="29997" dir="5400000" sy="-100000" algn="bl" rotWithShape="0"/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39552" y="2782669"/>
            <a:ext cx="40324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Anička má barevné</a:t>
            </a:r>
            <a:endParaRPr lang="cs-CZ" sz="3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645111" y="2782668"/>
            <a:ext cx="166141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tužky.</a:t>
            </a:r>
            <a:endParaRPr lang="cs-CZ" sz="3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39552" y="4149076"/>
            <a:ext cx="536973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Děti pouštěly</a:t>
            </a:r>
            <a:endParaRPr lang="cs-CZ" sz="3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092280" y="4149077"/>
            <a:ext cx="166141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draky.</a:t>
            </a:r>
            <a:endParaRPr lang="cs-CZ" sz="3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39552" y="5517229"/>
            <a:ext cx="37444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květinu si sedl</a:t>
            </a:r>
            <a:endParaRPr lang="cs-CZ" sz="3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225545" y="5517230"/>
            <a:ext cx="201369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motýl.</a:t>
            </a:r>
            <a:endParaRPr lang="cs-CZ" sz="3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" name="Picture 8" descr="C:\Users\OEM\AppData\Local\Microsoft\Windows\Temporary Internet Files\Content.IE5\X299I2P1\MC90029506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00378" y="2684764"/>
            <a:ext cx="1315759" cy="946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8" descr="C:\Users\OEM\AppData\Local\Microsoft\Windows\Temporary Internet Files\Content.IE5\X299I2P1\MC90029506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9786" y="2681958"/>
            <a:ext cx="1315759" cy="946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8" descr="C:\Users\OEM\AppData\Local\Microsoft\Windows\Temporary Internet Files\Content.IE5\X299I2P1\MC90029506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51907" y="2632634"/>
            <a:ext cx="1315759" cy="946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12" descr="C:\Users\OEM\AppData\Local\Microsoft\Windows\Temporary Internet Files\Content.IE5\FPDIPVYW\MC90023737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25889" y="3844459"/>
            <a:ext cx="1564906" cy="12555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12" descr="C:\Users\OEM\AppData\Local\Microsoft\Windows\Temporary Internet Files\Content.IE5\FPDIPVYW\MC90023737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6308" y="3844459"/>
            <a:ext cx="1564906" cy="12555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12" descr="C:\Users\OEM\AppData\Local\Microsoft\Windows\Temporary Internet Files\Content.IE5\FPDIPVYW\MC90023737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4798" y="3844460"/>
            <a:ext cx="1564906" cy="12555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12" descr="C:\Users\OEM\AppData\Local\Microsoft\Windows\Temporary Internet Files\Content.IE5\FPDIPVYW\MC90033611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352078">
            <a:off x="4296327" y="5386765"/>
            <a:ext cx="1724866" cy="11467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38" descr="C:\Users\OEM\AppData\Local\Microsoft\Windows\Temporary Internet Files\Content.IE5\06UDQKTQ\MC90020312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9228" y="188640"/>
            <a:ext cx="964451" cy="936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759077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flip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5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6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7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8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23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4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4" grpId="0"/>
      <p:bldP spid="1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rgbClr val="000000"/>
              </a:gs>
              <a:gs pos="40000">
                <a:srgbClr val="0A128C"/>
              </a:gs>
              <a:gs pos="62000">
                <a:srgbClr val="181CC7"/>
              </a:gs>
              <a:gs pos="83000">
                <a:srgbClr val="7005D4"/>
              </a:gs>
              <a:gs pos="100000">
                <a:srgbClr val="8C3D91"/>
              </a:gs>
            </a:gsLst>
            <a:lin ang="5400000" scaled="0"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476672"/>
            <a:ext cx="8496944" cy="1224136"/>
          </a:xfrm>
        </p:spPr>
        <p:txBody>
          <a:bodyPr>
            <a:normAutofit/>
          </a:bodyPr>
          <a:lstStyle/>
          <a:p>
            <a:r>
              <a:rPr lang="cs-CZ" sz="5400" b="1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  <a:reflection blurRad="6350" stA="50000" endA="300" endPos="50000" dist="29997" dir="5400000" sy="-100000" algn="bl" rotWithShape="0"/>
                </a:effectLst>
              </a:rPr>
              <a:t>Pomocí obrázku doplň slovo</a:t>
            </a:r>
            <a:endParaRPr lang="cs-CZ" sz="5400" b="1" dirty="0">
              <a:ln w="900" cmpd="sng">
                <a:solidFill>
                  <a:schemeClr val="accent1">
                    <a:satMod val="190000"/>
                    <a:alpha val="55000"/>
                  </a:schemeClr>
                </a:solidFill>
                <a:prstDash val="solid"/>
              </a:ln>
              <a:solidFill>
                <a:schemeClr val="accent1">
                  <a:satMod val="200000"/>
                  <a:tint val="3000"/>
                </a:schemeClr>
              </a:solidFill>
              <a:effectLst>
                <a:innerShdw blurRad="101600" dist="76200" dir="5400000">
                  <a:schemeClr val="accent1">
                    <a:satMod val="190000"/>
                    <a:tint val="100000"/>
                    <a:alpha val="74000"/>
                  </a:schemeClr>
                </a:innerShdw>
                <a:reflection blurRad="6350" stA="50000" endA="300" endPos="50000" dist="29997" dir="5400000" sy="-100000" algn="bl" rotWithShape="0"/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39552" y="2782669"/>
            <a:ext cx="40324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Veverka louská</a:t>
            </a:r>
            <a:endParaRPr lang="cs-CZ" sz="3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645111" y="2782668"/>
            <a:ext cx="166141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ořechy.</a:t>
            </a:r>
            <a:endParaRPr lang="cs-CZ" sz="3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39552" y="4149076"/>
            <a:ext cx="536973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Přečetl jsem tři</a:t>
            </a:r>
            <a:endParaRPr lang="cs-CZ" sz="3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092280" y="4149077"/>
            <a:ext cx="166141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knihy.</a:t>
            </a:r>
            <a:endParaRPr lang="cs-CZ" sz="3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39552" y="5517229"/>
            <a:ext cx="37444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plotě sedí dvě</a:t>
            </a:r>
            <a:endParaRPr lang="cs-CZ" sz="3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362017" y="5526172"/>
            <a:ext cx="201369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kočky.</a:t>
            </a:r>
            <a:endParaRPr lang="cs-CZ" sz="3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8" name="Picture 30" descr="C:\Users\OEM\AppData\Local\Microsoft\Windows\Temporary Internet Files\Content.IE5\SPEY40MK\MC90021552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95675" y="2699781"/>
            <a:ext cx="1552650" cy="10436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30" descr="C:\Users\OEM\AppData\Local\Microsoft\Windows\Temporary Internet Files\Content.IE5\SPEY40MK\MC90021552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7949" y="2699781"/>
            <a:ext cx="1552650" cy="10436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28" descr="C:\Users\OEM\AppData\Local\Microsoft\Windows\Temporary Internet Files\Content.IE5\SPEY40MK\MC90029005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3812846"/>
            <a:ext cx="1711544" cy="1272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8" descr="C:\Users\OEM\AppData\Local\Microsoft\Windows\Temporary Internet Files\Content.IE5\SPEY40MK\MC90029005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3584" y="3934499"/>
            <a:ext cx="1711544" cy="1272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28" descr="C:\Users\OEM\AppData\Local\Microsoft\Windows\Temporary Internet Files\Content.IE5\SPEY40MK\MC90029005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27832" y="3764846"/>
            <a:ext cx="1711544" cy="1272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31" descr="C:\Users\OEM\AppData\Local\Microsoft\Windows\Temporary Internet Files\Content.IE5\SPEY40MK\MC90035985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95675" y="5200589"/>
            <a:ext cx="1413681" cy="12974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31" descr="C:\Users\OEM\AppData\Local\Microsoft\Windows\Temporary Internet Files\Content.IE5\SPEY40MK\MC90035985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8336" y="5262895"/>
            <a:ext cx="1413681" cy="12974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38" descr="C:\Users\OEM\AppData\Local\Microsoft\Windows\Temporary Internet Files\Content.IE5\06UDQKTQ\MC90020312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9228" y="188640"/>
            <a:ext cx="964451" cy="936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024164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flip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5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6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7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8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23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4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4" grpId="0"/>
      <p:bldP spid="1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rgbClr val="000000"/>
              </a:gs>
              <a:gs pos="40000">
                <a:srgbClr val="0A128C"/>
              </a:gs>
              <a:gs pos="62000">
                <a:srgbClr val="181CC7"/>
              </a:gs>
              <a:gs pos="83000">
                <a:srgbClr val="7005D4"/>
              </a:gs>
              <a:gs pos="100000">
                <a:srgbClr val="8C3D91"/>
              </a:gs>
            </a:gsLst>
            <a:lin ang="5400000" scaled="0"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692696"/>
            <a:ext cx="7772400" cy="1470025"/>
          </a:xfrm>
        </p:spPr>
        <p:txBody>
          <a:bodyPr>
            <a:normAutofit/>
          </a:bodyPr>
          <a:lstStyle/>
          <a:p>
            <a:r>
              <a:rPr lang="cs-CZ" sz="8800" b="1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  <a:reflection blurRad="6350" stA="50000" endA="300" endPos="50000" dist="29997" dir="5400000" sy="-100000" algn="bl" rotWithShape="0"/>
                </a:effectLst>
              </a:rPr>
              <a:t>Zdroje</a:t>
            </a:r>
            <a:endParaRPr lang="cs-CZ" sz="8800" b="1" dirty="0">
              <a:ln w="900" cmpd="sng">
                <a:solidFill>
                  <a:schemeClr val="accent1">
                    <a:satMod val="190000"/>
                    <a:alpha val="55000"/>
                  </a:schemeClr>
                </a:solidFill>
                <a:prstDash val="solid"/>
              </a:ln>
              <a:solidFill>
                <a:schemeClr val="accent1">
                  <a:satMod val="200000"/>
                  <a:tint val="3000"/>
                </a:schemeClr>
              </a:solidFill>
              <a:effectLst>
                <a:innerShdw blurRad="101600" dist="76200" dir="5400000">
                  <a:schemeClr val="accent1">
                    <a:satMod val="190000"/>
                    <a:tint val="100000"/>
                    <a:alpha val="74000"/>
                  </a:schemeClr>
                </a:innerShdw>
                <a:reflection blurRad="6350" stA="50000" endA="300" endPos="50000" dist="29997" dir="5400000" sy="-100000" algn="bl" rotWithShape="0"/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23928" y="5517232"/>
            <a:ext cx="4568552" cy="838944"/>
          </a:xfrm>
        </p:spPr>
        <p:txBody>
          <a:bodyPr>
            <a:normAutofit fontScale="85000" lnSpcReduction="20000"/>
          </a:bodyPr>
          <a:lstStyle/>
          <a:p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vlastní </a:t>
            </a: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</a:t>
            </a:r>
          </a:p>
          <a:p>
            <a:r>
              <a:rPr lang="cs-CZ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MS </a:t>
            </a: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Office.com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" name="Picture 38" descr="C:\Users\OEM\AppData\Local\Microsoft\Windows\Temporary Internet Files\Content.IE5\06UDQKTQ\MC90020312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67544" y="2708920"/>
            <a:ext cx="3816424" cy="3704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331708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flip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44</TotalTime>
  <Words>101</Words>
  <Application>Microsoft Office PowerPoint</Application>
  <PresentationFormat>Předvádění na obrazovce (4:3)</PresentationFormat>
  <Paragraphs>42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Doplňování slov</vt:lpstr>
      <vt:lpstr>Pomocí obrázku doplň slovo</vt:lpstr>
      <vt:lpstr>Pomocí obrázku doplň slovo</vt:lpstr>
      <vt:lpstr>Pomocí obrázku doplň slovo</vt:lpstr>
      <vt:lpstr>Pomocí obrázku doplň slovo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7</cp:revision>
  <dcterms:created xsi:type="dcterms:W3CDTF">2011-09-03T19:59:16Z</dcterms:created>
  <dcterms:modified xsi:type="dcterms:W3CDTF">2011-11-14T19:21:03Z</dcterms:modified>
</cp:coreProperties>
</file>