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60" r:id="rId5"/>
    <p:sldId id="261" r:id="rId6"/>
    <p:sldId id="263" r:id="rId7"/>
    <p:sldId id="264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F20FD-C111-44F0-9C64-F29763CEC057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285C2-0A1F-4DFC-A8BD-7E5661D35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valasport.cz/trasy/fotogalerietrasy/cyklotrasy/soutokdyje/cyklovyletnasoutokdyje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nmiklin.cz/clanek-soutok-moravy-a-dyje/" TargetMode="External"/><Relationship Id="rId7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hyperlink" Target="http://upload.wikimedia.org/wikipedia/commons/3/39/Ba%C5%A5%C5%AFv_kan%C3%A1l_01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9/94/Ba%C5%A5%C5%AFv_kan%C3%A1l_02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1/Morava_meet_Danube_2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12.jpeg"/><Relationship Id="rId5" Type="http://schemas.openxmlformats.org/officeDocument/2006/relationships/hyperlink" Target="http://upload.wikimedia.org/wikipedia/commons/2/2b/Castle_Devin_-_walls_and_river.JPG" TargetMode="Externa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14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lbertus Extra Bold" pitchFamily="34" charset="0"/>
              </a:rPr>
              <a:t>Řeka Morava</a:t>
            </a:r>
            <a:endParaRPr lang="cs-CZ" dirty="0">
              <a:latin typeface="Albertus Extra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Nejdelší řeka na Moravě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25144"/>
            <a:ext cx="7772400" cy="1470025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ZŠ Hladké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Životice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 okres Nový Jičín, příspěvková organizace</a:t>
            </a:r>
            <a:b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Zpracovala Mgr. Jitka Polášková </a:t>
            </a:r>
            <a:b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Vhodné pro 4. a 5.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ročník</a:t>
            </a:r>
            <a:r>
              <a:rPr lang="cs-CZ" sz="2000" b="1" smtClean="0">
                <a:solidFill>
                  <a:schemeClr val="accent5">
                    <a:lumMod val="75000"/>
                  </a:schemeClr>
                </a:solidFill>
              </a:rPr>
              <a:t>, Vlastivěda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lbertus Extra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</a:rPr>
              <a:t>III/2 Inovace a zkvalitnění výuky prostřednictvím ICT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</a:rPr>
              <a:t>VY_32_INOVACE_03_Řeka Morava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1619672" y="1484784"/>
            <a:ext cx="5945645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547664" y="692696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Projekt Peníze školám CZ.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reg.č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CZ.1.07/1.4.00/21.0385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800px-Pramen_Moravy_(1)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628800"/>
            <a:ext cx="6720000" cy="5040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Pramení v Jeseníkách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Pod Králickým Sněžníkem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Albertus Extra Bold" pitchFamily="34" charset="0"/>
              </a:rPr>
              <a:t>Protéká:</a:t>
            </a:r>
            <a:endParaRPr lang="cs-CZ" dirty="0"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Moravou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 hranicích se Slovenskem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 hranicích Slovenska a Rakouska</a:t>
            </a:r>
            <a:endParaRPr lang="cs-CZ" dirty="0"/>
          </a:p>
        </p:txBody>
      </p:sp>
      <p:pic>
        <p:nvPicPr>
          <p:cNvPr id="4" name="Obrázek 3" descr="imagesCA0E8L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3284984"/>
            <a:ext cx="4478318" cy="3240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Albertus Extra Bold" pitchFamily="34" charset="0"/>
              </a:rPr>
              <a:t>PŘÍTOKY:</a:t>
            </a:r>
            <a:endParaRPr lang="cs-CZ" dirty="0"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Levé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Desná</a:t>
            </a:r>
            <a:r>
              <a:rPr lang="cs-CZ" dirty="0" smtClean="0"/>
              <a:t>, Olšava, </a:t>
            </a:r>
            <a:r>
              <a:rPr lang="cs-CZ" dirty="0" err="1" smtClean="0"/>
              <a:t>Oskava</a:t>
            </a:r>
            <a:r>
              <a:rPr lang="cs-CZ" dirty="0" smtClean="0"/>
              <a:t>, Myjava, Bečva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Pravé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Haná, Dyje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2267744" y="4725144"/>
            <a:ext cx="2376264" cy="432048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293096"/>
            <a:ext cx="3490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bertus Extra Bold" pitchFamily="34" charset="0"/>
              </a:rPr>
              <a:t>Soutok Dyje a Moravy</a:t>
            </a:r>
            <a:endParaRPr lang="cs-CZ" sz="2400" dirty="0">
              <a:latin typeface="Albertus Extra Bold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07904" y="5229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gavalasport.cz</a:t>
            </a:r>
            <a:r>
              <a:rPr lang="cs-CZ" dirty="0" smtClean="0">
                <a:hlinkClick r:id="rId3"/>
              </a:rPr>
              <a:t>/trasy/</a:t>
            </a:r>
            <a:r>
              <a:rPr lang="cs-CZ" dirty="0" err="1" smtClean="0">
                <a:hlinkClick r:id="rId3"/>
              </a:rPr>
              <a:t>fotogalerietrasy</a:t>
            </a:r>
            <a:r>
              <a:rPr lang="cs-CZ" dirty="0" smtClean="0">
                <a:hlinkClick r:id="rId3"/>
              </a:rPr>
              <a:t>/cyklotrasy/</a:t>
            </a:r>
            <a:r>
              <a:rPr lang="cs-CZ" dirty="0" err="1" smtClean="0">
                <a:hlinkClick r:id="rId3"/>
              </a:rPr>
              <a:t>soutokdyje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cyklovyletnasoutokdyje.html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bertus Extra Bold" pitchFamily="34" charset="0"/>
              </a:rPr>
              <a:t>Města na řece Moravě</a:t>
            </a:r>
            <a:endParaRPr lang="cs-CZ" dirty="0">
              <a:latin typeface="Albertus Extra Bold" pitchFamily="34" charset="0"/>
            </a:endParaRPr>
          </a:p>
        </p:txBody>
      </p:sp>
      <p:pic>
        <p:nvPicPr>
          <p:cNvPr id="4" name="Zástupný symbol pro obsah 3" descr="imagesCAE58IO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340768"/>
            <a:ext cx="2438400" cy="1876425"/>
          </a:xfrm>
        </p:spPr>
      </p:pic>
      <p:pic>
        <p:nvPicPr>
          <p:cNvPr id="5" name="Obrázek 4" descr="imagesCA3Q6FD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1340768"/>
            <a:ext cx="2466975" cy="1847850"/>
          </a:xfrm>
          <a:prstGeom prst="rect">
            <a:avLst/>
          </a:prstGeom>
        </p:spPr>
      </p:pic>
      <p:pic>
        <p:nvPicPr>
          <p:cNvPr id="6" name="Obrázek 5" descr="imagesCA9QV2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12160" y="3861048"/>
            <a:ext cx="2476500" cy="1847850"/>
          </a:xfrm>
          <a:prstGeom prst="rect">
            <a:avLst/>
          </a:prstGeom>
        </p:spPr>
      </p:pic>
      <p:pic>
        <p:nvPicPr>
          <p:cNvPr id="7" name="Obrázek 6" descr="imagesCAQT5M0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5572" y="3933055"/>
            <a:ext cx="2702037" cy="1836000"/>
          </a:xfrm>
          <a:prstGeom prst="rect">
            <a:avLst/>
          </a:prstGeom>
        </p:spPr>
      </p:pic>
      <p:pic>
        <p:nvPicPr>
          <p:cNvPr id="8" name="Obrázek 7" descr="imagesCA2CNX7B.jpg"/>
          <p:cNvPicPr>
            <a:picLocks noChangeAspect="1"/>
          </p:cNvPicPr>
          <p:nvPr/>
        </p:nvPicPr>
        <p:blipFill>
          <a:blip r:embed="rId7" cstate="print"/>
          <a:srcRect r="49413"/>
          <a:stretch>
            <a:fillRect/>
          </a:stretch>
        </p:blipFill>
        <p:spPr>
          <a:xfrm>
            <a:off x="3995936" y="3861048"/>
            <a:ext cx="1336040" cy="1836000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>
            <a:off x="5076056" y="1412776"/>
            <a:ext cx="122413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Kroměříž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2843808" y="1412776"/>
            <a:ext cx="1440160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Olomouc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19154235">
            <a:off x="2476659" y="2892463"/>
            <a:ext cx="2191314" cy="57178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Uherské Hradiště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 rot="1977767">
            <a:off x="4863094" y="3243282"/>
            <a:ext cx="1467721" cy="4422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Otrokovice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 rot="861023">
            <a:off x="5148064" y="5517232"/>
            <a:ext cx="1656184" cy="576064"/>
          </a:xfrm>
          <a:prstGeom prst="leftArrow">
            <a:avLst>
              <a:gd name="adj1" fmla="val 4023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C000"/>
                </a:solidFill>
              </a:rPr>
              <a:t>Lanžhot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bertus Extra Bold" pitchFamily="34" charset="0"/>
              </a:rPr>
              <a:t>Lužní lesy, Baťův kanál</a:t>
            </a:r>
            <a:endParaRPr lang="cs-CZ" dirty="0">
              <a:latin typeface="Albertus Extra Bold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12777"/>
            <a:ext cx="8003232" cy="720080"/>
          </a:xfrm>
        </p:spPr>
        <p:txBody>
          <a:bodyPr/>
          <a:lstStyle/>
          <a:p>
            <a:r>
              <a:rPr lang="cs-CZ" sz="24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http://www.</a:t>
            </a:r>
            <a:r>
              <a:rPr lang="cs-CZ" sz="2400" b="1" dirty="0" err="1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janmiklin.cz</a:t>
            </a:r>
            <a:r>
              <a:rPr lang="cs-CZ" sz="24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/</a:t>
            </a:r>
            <a:r>
              <a:rPr lang="cs-CZ" sz="2400" b="1" dirty="0" err="1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clanek</a:t>
            </a:r>
            <a:r>
              <a:rPr lang="cs-CZ" sz="24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-soutok-</a:t>
            </a:r>
            <a:r>
              <a:rPr lang="cs-CZ" sz="2400" b="1" dirty="0" err="1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moravy</a:t>
            </a:r>
            <a:r>
              <a:rPr lang="cs-CZ" sz="24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-a-</a:t>
            </a:r>
            <a:r>
              <a:rPr lang="cs-CZ" sz="2400" b="1" dirty="0" err="1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dyje</a:t>
            </a: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  <a:hlinkClick r:id="rId3"/>
              </a:rPr>
              <a:t>/</a:t>
            </a:r>
            <a:endParaRPr lang="cs-CZ" sz="2400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Soubor:Baťův kanál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204864"/>
            <a:ext cx="3024336" cy="4032448"/>
          </a:xfrm>
          <a:prstGeom prst="rect">
            <a:avLst/>
          </a:prstGeom>
          <a:noFill/>
        </p:spPr>
      </p:pic>
      <p:pic>
        <p:nvPicPr>
          <p:cNvPr id="5126" name="Picture 6" descr="Soubor:Baťův kanál 0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2132856"/>
            <a:ext cx="3024000" cy="4032000"/>
          </a:xfrm>
          <a:prstGeom prst="rect">
            <a:avLst/>
          </a:prstGeom>
          <a:noFill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bertus Extra Bold" pitchFamily="34" charset="0"/>
              </a:rPr>
              <a:t>Ústí do Dunaje</a:t>
            </a:r>
            <a:endParaRPr lang="cs-CZ" dirty="0">
              <a:latin typeface="Albertus Extra Bold" pitchFamily="34" charset="0"/>
            </a:endParaRPr>
          </a:p>
        </p:txBody>
      </p:sp>
      <p:pic>
        <p:nvPicPr>
          <p:cNvPr id="4098" name="Picture 2" descr="Soubor:Morava meet Danube 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2060848"/>
            <a:ext cx="6097028" cy="4176464"/>
          </a:xfrm>
          <a:prstGeom prst="rect">
            <a:avLst/>
          </a:prstGeom>
          <a:noFill/>
        </p:spPr>
      </p:pic>
      <p:pic>
        <p:nvPicPr>
          <p:cNvPr id="4100" name="Picture 4" descr="Soubor:Castle Devin - walls and rive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412776"/>
            <a:ext cx="6432715" cy="4824536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Hrad Děvín</a:t>
            </a:r>
            <a:endParaRPr lang="cs-CZ" b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bertus Extra Bold" pitchFamily="34" charset="0"/>
              </a:rPr>
              <a:t>Cesta do Černého moře</a:t>
            </a:r>
            <a:endParaRPr lang="cs-CZ" dirty="0">
              <a:latin typeface="Albertus Extra Bold" pitchFamily="34" charset="0"/>
            </a:endParaRPr>
          </a:p>
        </p:txBody>
      </p:sp>
      <p:pic>
        <p:nvPicPr>
          <p:cNvPr id="4" name="Obrázek 3" descr="imagesCACY6PL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844824"/>
            <a:ext cx="7992888" cy="4373339"/>
          </a:xfrm>
          <a:prstGeom prst="rect">
            <a:avLst/>
          </a:prstGeom>
        </p:spPr>
      </p:pic>
      <p:pic>
        <p:nvPicPr>
          <p:cNvPr id="1026" name="Picture 2" descr="Zobrazit podrobnosti"/>
          <p:cNvPicPr>
            <a:picLocks noChangeAspect="1" noChangeArrowheads="1" noCrop="1"/>
          </p:cNvPicPr>
          <p:nvPr/>
        </p:nvPicPr>
        <p:blipFill>
          <a:blip r:embed="rId4" cstate="print">
            <a:duotone>
              <a:prstClr val="black"/>
              <a:srgbClr val="000099">
                <a:alpha val="0"/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3635896" y="1340768"/>
            <a:ext cx="1584176" cy="1584176"/>
          </a:xfrm>
          <a:prstGeom prst="rect">
            <a:avLst/>
          </a:prstGeom>
          <a:noFill/>
          <a:sp3d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476672"/>
            <a:ext cx="44135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dhi.cz</a:t>
            </a:r>
            <a:r>
              <a:rPr lang="cs-CZ" dirty="0" smtClean="0"/>
              <a:t>/</a:t>
            </a:r>
            <a:r>
              <a:rPr lang="cs-CZ" dirty="0" err="1" smtClean="0"/>
              <a:t>czech</a:t>
            </a:r>
            <a:r>
              <a:rPr lang="cs-CZ" dirty="0" smtClean="0"/>
              <a:t>/</a:t>
            </a:r>
            <a:r>
              <a:rPr lang="cs-CZ" dirty="0" err="1" smtClean="0"/>
              <a:t>references</a:t>
            </a:r>
            <a:r>
              <a:rPr lang="cs-CZ" dirty="0" smtClean="0"/>
              <a:t>/</a:t>
            </a:r>
            <a:r>
              <a:rPr lang="cs-CZ" dirty="0" err="1" smtClean="0"/>
              <a:t>wrh.pdf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980728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http://cs.wikipedia.org/wiki/Soubor:Pramen_Moravy_(1).JPG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1412776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http://cs.wikipedia.org/wiki/Ba%C5%A5%C5%AFv_kan%C3%A1l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1916832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http://cs.wikipedia.org/wiki/Kan%C3%A1l_Dunaj-%C4%8Cern%C3%A9_mo%C5%99e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6ADAFA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4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5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6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7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8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6ADAFA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123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Řeka Morava</vt:lpstr>
      <vt:lpstr>ZŠ Hladké Životice okres Nový Jičín, příspěvková organizace  Zpracovala Mgr. Jitka Polášková  Vhodné pro 4. a 5. ročník, Vlastivěda</vt:lpstr>
      <vt:lpstr>Pramení v Jeseníkách</vt:lpstr>
      <vt:lpstr>Protéká:</vt:lpstr>
      <vt:lpstr>PŘÍTOKY:</vt:lpstr>
      <vt:lpstr>Města na řece Moravě</vt:lpstr>
      <vt:lpstr>Lužní lesy, Baťův kanál</vt:lpstr>
      <vt:lpstr>Ústí do Dunaje</vt:lpstr>
      <vt:lpstr>Cesta do Černého moře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Řeka Morava</dc:title>
  <dc:creator>notebook</dc:creator>
  <cp:lastModifiedBy>notebook</cp:lastModifiedBy>
  <cp:revision>19</cp:revision>
  <dcterms:created xsi:type="dcterms:W3CDTF">2011-02-03T15:37:12Z</dcterms:created>
  <dcterms:modified xsi:type="dcterms:W3CDTF">2011-09-30T21:21:35Z</dcterms:modified>
</cp:coreProperties>
</file>