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70" d="100"/>
          <a:sy n="70" d="100"/>
        </p:scale>
        <p:origin x="-686" y="-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1.2.2014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5762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71756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1852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1962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7972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4453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11057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6461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3521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976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2186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900113" y="6381750"/>
            <a:ext cx="7488237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r>
              <a:rPr lang="cs-CZ">
                <a:latin typeface="Arial" charset="0"/>
              </a:rPr>
              <a:t>Autorem materiálu a všech jeho částí, není-li uvedeno jinak, je (jméno a příjmení autora).</a:t>
            </a:r>
            <a:br>
              <a:rPr lang="cs-CZ">
                <a:latin typeface="Arial" charset="0"/>
              </a:rPr>
            </a:br>
            <a:r>
              <a:rPr lang="cs-CZ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/>
          <a:p>
            <a:pPr eaLnBrk="1" hangingPunct="1"/>
            <a:r>
              <a:rPr lang="cs-CZ" b="1" dirty="0" smtClean="0"/>
              <a:t>Umělecký styl I.</a:t>
            </a:r>
            <a:endParaRPr lang="cs-CZ" dirty="0" smtClean="0"/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7878741"/>
              </p:ext>
            </p:extLst>
          </p:nvPr>
        </p:nvGraphicFramePr>
        <p:xfrm>
          <a:off x="683568" y="620688"/>
          <a:ext cx="7848872" cy="577098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effectLst/>
                        </a:rPr>
                        <a:t>Název školy: </a:t>
                      </a:r>
                      <a:endParaRPr lang="cs-CZ" sz="14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Střední škola sociální PERSPEKTIVA a Vyšší odborná škola, s.r.o.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effectLst/>
                        </a:rPr>
                        <a:t>Adresa:  </a:t>
                      </a:r>
                      <a:endParaRPr lang="cs-CZ" sz="14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Mírová 218/6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Dubí III - </a:t>
                      </a:r>
                      <a:r>
                        <a:rPr lang="cs-CZ" sz="1400" kern="50" dirty="0" err="1" smtClean="0">
                          <a:effectLst/>
                        </a:rPr>
                        <a:t>Pozorka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effectLst/>
                        </a:rPr>
                        <a:t>Název projektu</a:t>
                      </a:r>
                      <a:endParaRPr lang="cs-CZ" sz="14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KLÍČE K POZNÁVÁNÍ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effectLst/>
                        </a:rPr>
                        <a:t>Registrační číslo projektu: </a:t>
                      </a:r>
                      <a:endParaRPr lang="cs-CZ" sz="14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CZ.1.07/1.5.00/34.0928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dirty="0"/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I/2 </a:t>
                      </a: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Inovace a zkvalitnění výuky směřující k rozvoji čtenářské a informační gramotnosti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Název a číslo materiálu: 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VY_12_INOVACE_ČJL_4.A_1-4 </a:t>
                      </a: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TÉMA </a:t>
                      </a: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SADY: SOCIÁLNÍ PROBLEMATIKA V UMĚLECKÉ LITERATUŘE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Název: Umělecký styl I.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Vytvořeno: 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</a:rPr>
                        <a:t>8. 2</a:t>
                      </a:r>
                      <a:r>
                        <a:rPr lang="cs-CZ" sz="1400" kern="50" smtClean="0">
                          <a:solidFill>
                            <a:srgbClr val="FF0000"/>
                          </a:solidFill>
                          <a:effectLst/>
                        </a:rPr>
                        <a:t>. </a:t>
                      </a: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</a:rPr>
                        <a:t>2013</a:t>
                      </a:r>
                      <a:endParaRPr lang="cs-CZ" sz="1400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rgbClr val="FF0000"/>
                          </a:solidFill>
                          <a:effectLst/>
                        </a:rPr>
                        <a:t>Autor:</a:t>
                      </a:r>
                      <a:endParaRPr lang="cs-CZ" sz="1400" b="1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 Martina</a:t>
                      </a:r>
                      <a:r>
                        <a:rPr lang="cs-CZ" sz="1400" kern="50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Šafránková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Vyučovací předmět: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</a:rPr>
                        <a:t>Český jazyk – </a:t>
                      </a:r>
                      <a:r>
                        <a:rPr lang="cs-CZ" sz="1400" kern="50" smtClean="0">
                          <a:solidFill>
                            <a:srgbClr val="FF0000"/>
                          </a:solidFill>
                          <a:effectLst/>
                        </a:rPr>
                        <a:t>literární seminář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Ročník: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IV.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Výsledky vzdělávání dle RVP: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Rozumí obsahu textu i jeho částí;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Čte s porozuměním věcně i jazykově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přiměřené texty, orientuje se v textu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Typ interakce: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  <a:cs typeface="+mn-cs"/>
                        </a:rPr>
                        <a:t>Kombinované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Druh výukového zdroje: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 s úkoly pro žáky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rowSpan="2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  <a:cs typeface="+mn-cs"/>
                        </a:rPr>
                        <a:t>Umělecký styl, jazyk uměleckého stylu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Anotace: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Výukový materiál podává</a:t>
                      </a:r>
                      <a:r>
                        <a:rPr lang="cs-CZ" sz="1400" kern="50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výklad o uměleckém stylu, následují ukázky z beletrie s otázkami pro studenty pro ověření čtenářské gramotnosti.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v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7179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STYL UMĚLECKÝ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stylem </a:t>
            </a:r>
            <a:r>
              <a:rPr lang="cs-CZ" dirty="0"/>
              <a:t>děl umělecké literatury </a:t>
            </a:r>
            <a:endParaRPr lang="cs-CZ" dirty="0" smtClean="0"/>
          </a:p>
          <a:p>
            <a:pPr lvl="0"/>
            <a:r>
              <a:rPr lang="cs-CZ" b="1" dirty="0" smtClean="0"/>
              <a:t>beletrie</a:t>
            </a:r>
            <a:r>
              <a:rPr lang="cs-CZ" dirty="0" smtClean="0"/>
              <a:t> </a:t>
            </a:r>
            <a:r>
              <a:rPr lang="cs-CZ" dirty="0"/>
              <a:t>= krásná </a:t>
            </a:r>
            <a:r>
              <a:rPr lang="cs-CZ" dirty="0" smtClean="0"/>
              <a:t>literatura</a:t>
            </a:r>
            <a:endParaRPr lang="cs-CZ" sz="2800" dirty="0"/>
          </a:p>
          <a:p>
            <a:pPr lvl="0"/>
            <a:r>
              <a:rPr lang="cs-CZ" dirty="0"/>
              <a:t>může jím být psán i soukromý dopis</a:t>
            </a:r>
            <a:endParaRPr lang="cs-CZ" sz="2800" dirty="0"/>
          </a:p>
          <a:p>
            <a:pPr lvl="0"/>
            <a:r>
              <a:rPr lang="cs-CZ" u="sng" dirty="0"/>
              <a:t>vlastnosti:</a:t>
            </a:r>
            <a:r>
              <a:rPr lang="cs-CZ" dirty="0"/>
              <a:t> </a:t>
            </a:r>
            <a:endParaRPr lang="cs-CZ" dirty="0" smtClean="0"/>
          </a:p>
          <a:p>
            <a:pPr lvl="1"/>
            <a:r>
              <a:rPr lang="cs-CZ" dirty="0" smtClean="0"/>
              <a:t>sdělnost</a:t>
            </a:r>
          </a:p>
          <a:p>
            <a:pPr lvl="1"/>
            <a:r>
              <a:rPr lang="cs-CZ" dirty="0" smtClean="0"/>
              <a:t>estetičnost</a:t>
            </a:r>
          </a:p>
          <a:p>
            <a:pPr lvl="1"/>
            <a:r>
              <a:rPr lang="cs-CZ" dirty="0" smtClean="0"/>
              <a:t>emocionálnost projevu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33756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404665"/>
            <a:ext cx="8229600" cy="5750074"/>
          </a:xfrm>
        </p:spPr>
        <p:txBody>
          <a:bodyPr/>
          <a:lstStyle/>
          <a:p>
            <a:pPr lvl="0"/>
            <a:r>
              <a:rPr lang="cs-CZ" dirty="0"/>
              <a:t>je proměnlivý, dynamicky se rozvíjí </a:t>
            </a:r>
            <a:endParaRPr lang="cs-CZ" dirty="0" smtClean="0"/>
          </a:p>
          <a:p>
            <a:pPr lvl="0"/>
            <a:r>
              <a:rPr lang="cs-CZ" dirty="0" smtClean="0"/>
              <a:t>bohatství </a:t>
            </a:r>
            <a:r>
              <a:rPr lang="cs-CZ" dirty="0"/>
              <a:t>námětů a forem jejich </a:t>
            </a:r>
            <a:r>
              <a:rPr lang="cs-CZ" dirty="0" smtClean="0"/>
              <a:t>zpracování</a:t>
            </a:r>
            <a:endParaRPr lang="cs-CZ" sz="2800" dirty="0"/>
          </a:p>
          <a:p>
            <a:pPr lvl="0"/>
            <a:r>
              <a:rPr lang="cs-CZ" dirty="0"/>
              <a:t>výsledek je silně </a:t>
            </a:r>
            <a:r>
              <a:rPr lang="cs-CZ" b="1" dirty="0"/>
              <a:t>ovlivněn osobností autora </a:t>
            </a:r>
            <a:r>
              <a:rPr lang="cs-CZ" dirty="0"/>
              <a:t>a </a:t>
            </a:r>
            <a:r>
              <a:rPr lang="cs-CZ" b="1" dirty="0"/>
              <a:t>estetickou funkcí projevu</a:t>
            </a:r>
            <a:endParaRPr lang="cs-CZ" sz="2800" b="1" dirty="0"/>
          </a:p>
          <a:p>
            <a:pPr lvl="0"/>
            <a:r>
              <a:rPr lang="cs-CZ" dirty="0"/>
              <a:t>významová </a:t>
            </a:r>
            <a:r>
              <a:rPr lang="cs-CZ" b="1" dirty="0"/>
              <a:t>mnohoznačnost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autor pracuje s významovými posuny, symboly, alegorií a čtenář odhaluje i ty významy, které jsou v </a:t>
            </a:r>
            <a:r>
              <a:rPr lang="cs-CZ" dirty="0" smtClean="0"/>
              <a:t>podtextu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48995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 uměleckého stylu: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/>
              <a:t>jazyk má v umělecké literatuře zvláštní </a:t>
            </a:r>
            <a:r>
              <a:rPr lang="cs-CZ" sz="2400" dirty="0" smtClean="0"/>
              <a:t>postavení</a:t>
            </a:r>
          </a:p>
          <a:p>
            <a:pPr lvl="0"/>
            <a:r>
              <a:rPr lang="cs-CZ" sz="2400" dirty="0" smtClean="0"/>
              <a:t>základem </a:t>
            </a:r>
            <a:r>
              <a:rPr lang="cs-CZ" sz="2400" dirty="0"/>
              <a:t>bývá zpravidla text (jazyk) </a:t>
            </a:r>
            <a:r>
              <a:rPr lang="cs-CZ" sz="2400" b="1" dirty="0" smtClean="0"/>
              <a:t>spisovný</a:t>
            </a:r>
            <a:endParaRPr lang="cs-CZ" sz="2400" dirty="0" smtClean="0"/>
          </a:p>
          <a:p>
            <a:pPr lvl="0"/>
            <a:r>
              <a:rPr lang="cs-CZ" sz="2400" dirty="0" smtClean="0"/>
              <a:t>někteří </a:t>
            </a:r>
            <a:r>
              <a:rPr lang="cs-CZ" sz="2400" dirty="0"/>
              <a:t>autoři užívají i </a:t>
            </a:r>
            <a:r>
              <a:rPr lang="cs-CZ" sz="2400" b="1" dirty="0" smtClean="0"/>
              <a:t>jiných </a:t>
            </a:r>
            <a:r>
              <a:rPr lang="cs-CZ" sz="2400" b="1" dirty="0"/>
              <a:t>vrstev národního </a:t>
            </a:r>
            <a:r>
              <a:rPr lang="cs-CZ" sz="2400" b="1" dirty="0" smtClean="0"/>
              <a:t>jazyka</a:t>
            </a:r>
            <a:r>
              <a:rPr lang="cs-CZ" sz="2400" dirty="0" smtClean="0"/>
              <a:t>:</a:t>
            </a:r>
            <a:endParaRPr lang="cs-CZ" sz="2400" dirty="0"/>
          </a:p>
          <a:p>
            <a:pPr lvl="3"/>
            <a:r>
              <a:rPr lang="cs-CZ" b="1" i="1" dirty="0"/>
              <a:t>nářečí</a:t>
            </a:r>
            <a:r>
              <a:rPr lang="cs-CZ" dirty="0"/>
              <a:t>	(= dialekt)</a:t>
            </a:r>
            <a:endParaRPr lang="cs-CZ" sz="1800" dirty="0"/>
          </a:p>
          <a:p>
            <a:pPr lvl="3"/>
            <a:r>
              <a:rPr lang="cs-CZ" b="1" i="1" dirty="0"/>
              <a:t>obecná čeština </a:t>
            </a:r>
            <a:r>
              <a:rPr lang="cs-CZ" dirty="0"/>
              <a:t>(nespisovná) X </a:t>
            </a:r>
            <a:r>
              <a:rPr lang="cs-CZ" b="1" i="1" dirty="0"/>
              <a:t>hovorová čeština</a:t>
            </a:r>
            <a:r>
              <a:rPr lang="cs-CZ" dirty="0"/>
              <a:t> (spisovná)</a:t>
            </a:r>
            <a:endParaRPr lang="cs-CZ" sz="1800" dirty="0"/>
          </a:p>
          <a:p>
            <a:pPr lvl="3"/>
            <a:r>
              <a:rPr lang="cs-CZ" b="1" i="1" dirty="0"/>
              <a:t>slang, argot, profesionalismy</a:t>
            </a:r>
            <a:r>
              <a:rPr lang="cs-CZ" dirty="0"/>
              <a:t>…</a:t>
            </a:r>
            <a:endParaRPr lang="cs-CZ" sz="1800" dirty="0"/>
          </a:p>
          <a:p>
            <a:pPr lvl="3"/>
            <a:r>
              <a:rPr lang="cs-CZ" dirty="0"/>
              <a:t>pojmenování </a:t>
            </a:r>
            <a:r>
              <a:rPr lang="cs-CZ" b="1" i="1" dirty="0"/>
              <a:t>citově zabarvená </a:t>
            </a:r>
            <a:r>
              <a:rPr lang="cs-CZ" dirty="0"/>
              <a:t>(expresivní, emocionální), </a:t>
            </a:r>
            <a:r>
              <a:rPr lang="cs-CZ" b="1" i="1" dirty="0"/>
              <a:t>dobově zabarvená </a:t>
            </a:r>
            <a:r>
              <a:rPr lang="cs-CZ" dirty="0"/>
              <a:t>(archaismy a historismy), </a:t>
            </a:r>
            <a:r>
              <a:rPr lang="cs-CZ" b="1" i="1" dirty="0"/>
              <a:t>knižní</a:t>
            </a:r>
            <a:r>
              <a:rPr lang="cs-CZ" dirty="0"/>
              <a:t> a </a:t>
            </a:r>
            <a:r>
              <a:rPr lang="cs-CZ" b="1" i="1" dirty="0"/>
              <a:t>cizí</a:t>
            </a:r>
            <a:r>
              <a:rPr lang="cs-CZ" dirty="0"/>
              <a:t>, </a:t>
            </a:r>
            <a:r>
              <a:rPr lang="cs-CZ" b="1" i="1" dirty="0"/>
              <a:t>neologismy</a:t>
            </a:r>
            <a:r>
              <a:rPr lang="cs-CZ" dirty="0"/>
              <a:t> (= novotvary)</a:t>
            </a:r>
            <a:endParaRPr lang="cs-CZ" sz="1800" dirty="0"/>
          </a:p>
          <a:p>
            <a:pPr lvl="3"/>
            <a:r>
              <a:rPr lang="cs-CZ" dirty="0"/>
              <a:t>pojmenování obrazná, nepřímá a metaforická (přenesená)</a:t>
            </a:r>
            <a:endParaRPr lang="cs-CZ" sz="1800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0241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612845"/>
            <a:ext cx="756084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Ukázka č. </a:t>
            </a:r>
            <a:r>
              <a:rPr lang="cs-CZ" b="1" dirty="0"/>
              <a:t>1 </a:t>
            </a:r>
          </a:p>
          <a:p>
            <a:r>
              <a:rPr lang="cs-CZ" b="1" i="1" dirty="0" smtClean="0"/>
              <a:t>VÁVRA</a:t>
            </a:r>
            <a:r>
              <a:rPr lang="cs-CZ" i="1" dirty="0" smtClean="0"/>
              <a:t> </a:t>
            </a:r>
            <a:r>
              <a:rPr lang="cs-CZ" i="1" dirty="0"/>
              <a:t>(ohlédne se po ní a mlčí) </a:t>
            </a:r>
            <a:r>
              <a:rPr lang="cs-CZ" i="1" dirty="0" err="1"/>
              <a:t>Oh</a:t>
            </a:r>
            <a:r>
              <a:rPr lang="cs-CZ" i="1" dirty="0"/>
              <a:t>, </a:t>
            </a:r>
            <a:r>
              <a:rPr lang="cs-CZ" i="1" dirty="0" err="1"/>
              <a:t>šak</a:t>
            </a:r>
            <a:r>
              <a:rPr lang="cs-CZ" i="1" dirty="0"/>
              <a:t> já ti </a:t>
            </a:r>
            <a:r>
              <a:rPr lang="cs-CZ" i="1" dirty="0" err="1"/>
              <a:t>tvýho</a:t>
            </a:r>
            <a:r>
              <a:rPr lang="cs-CZ" i="1" dirty="0"/>
              <a:t> Františka osladím! (Sáhne po čepici a poroučí.) Snídaní mně </a:t>
            </a:r>
            <a:r>
              <a:rPr lang="cs-CZ" i="1" dirty="0" err="1"/>
              <a:t>přichysté</a:t>
            </a:r>
            <a:r>
              <a:rPr lang="cs-CZ" i="1" dirty="0"/>
              <a:t>! Pojedu pro dříví.</a:t>
            </a:r>
            <a:br>
              <a:rPr lang="cs-CZ" i="1" dirty="0"/>
            </a:br>
            <a:r>
              <a:rPr lang="cs-CZ" b="1" i="1" dirty="0" smtClean="0"/>
              <a:t>VÁVROVÁ</a:t>
            </a:r>
            <a:r>
              <a:rPr lang="cs-CZ" i="1" dirty="0" smtClean="0"/>
              <a:t> </a:t>
            </a:r>
            <a:r>
              <a:rPr lang="cs-CZ" i="1" dirty="0"/>
              <a:t>(stojí jako předtím u sporáku a hledí stále na jedno místo. Když Vávra odchází, zdlouha se po něm ohlíží).</a:t>
            </a:r>
            <a:br>
              <a:rPr lang="cs-CZ" i="1" dirty="0"/>
            </a:br>
            <a:r>
              <a:rPr lang="cs-CZ" b="1" i="1" dirty="0" smtClean="0"/>
              <a:t>VÁVRA</a:t>
            </a:r>
            <a:r>
              <a:rPr lang="cs-CZ" i="1" dirty="0" smtClean="0"/>
              <a:t> </a:t>
            </a:r>
            <a:r>
              <a:rPr lang="cs-CZ" i="1" dirty="0"/>
              <a:t>(</a:t>
            </a:r>
            <a:r>
              <a:rPr lang="cs-CZ" i="1" dirty="0" smtClean="0"/>
              <a:t>odejde. </a:t>
            </a:r>
            <a:r>
              <a:rPr lang="cs-CZ" i="1" dirty="0"/>
              <a:t>Vávrová sama</a:t>
            </a:r>
            <a:r>
              <a:rPr lang="cs-CZ" i="1" dirty="0" smtClean="0"/>
              <a:t>.)</a:t>
            </a:r>
            <a:r>
              <a:rPr lang="cs-CZ" i="1" dirty="0"/>
              <a:t/>
            </a:r>
            <a:br>
              <a:rPr lang="cs-CZ" i="1" dirty="0"/>
            </a:br>
            <a:r>
              <a:rPr lang="cs-CZ" b="1" i="1" dirty="0" smtClean="0"/>
              <a:t>VÁVROVÁ</a:t>
            </a:r>
            <a:r>
              <a:rPr lang="cs-CZ" b="1" i="1" dirty="0"/>
              <a:t> </a:t>
            </a:r>
            <a:r>
              <a:rPr lang="cs-CZ" i="1" dirty="0"/>
              <a:t>Jdi ďáble ošklivé! Budeš </a:t>
            </a:r>
            <a:r>
              <a:rPr lang="cs-CZ" i="1" dirty="0" err="1"/>
              <a:t>mět</a:t>
            </a:r>
            <a:r>
              <a:rPr lang="cs-CZ" i="1" dirty="0"/>
              <a:t> nachystáno, cos </a:t>
            </a:r>
            <a:r>
              <a:rPr lang="cs-CZ" i="1" dirty="0" err="1"/>
              <a:t>ešče</a:t>
            </a:r>
            <a:r>
              <a:rPr lang="cs-CZ" i="1" dirty="0"/>
              <a:t> jakživ nejedl. (Jde chvatem do vedlejší světnice, kde je za scénou slyšet totéž bouchnutí víka jako ve IV. jednání. Vrátí se, strhne hmoždíř z police, hodí obsah papírku do něho a tluče </a:t>
            </a:r>
            <a:r>
              <a:rPr lang="cs-CZ" i="1" dirty="0" err="1"/>
              <a:t>otrušík</a:t>
            </a:r>
            <a:r>
              <a:rPr lang="cs-CZ" i="1" dirty="0"/>
              <a:t>.) Jako potkana tě zadávím a potom řvi a vyhrožuj, jak se ti zlíbí. – – (Dotluče. S ještě větším chvatem slévá kávu a vysype jed z hmoždíře do </a:t>
            </a:r>
            <a:r>
              <a:rPr lang="cs-CZ" i="1" dirty="0" err="1"/>
              <a:t>hrnka</a:t>
            </a:r>
            <a:r>
              <a:rPr lang="cs-CZ" i="1" dirty="0"/>
              <a:t> s kávou.)  </a:t>
            </a:r>
            <a:endParaRPr lang="cs-CZ" i="1" dirty="0" smtClean="0"/>
          </a:p>
          <a:p>
            <a:endParaRPr lang="cs-CZ" i="1" dirty="0"/>
          </a:p>
          <a:p>
            <a:r>
              <a:rPr lang="cs-CZ" b="1" i="1" dirty="0" smtClean="0"/>
              <a:t>Otázky:</a:t>
            </a:r>
          </a:p>
          <a:p>
            <a:pPr marL="342900" indent="-342900">
              <a:buAutoNum type="arabicPeriod"/>
            </a:pPr>
            <a:r>
              <a:rPr lang="cs-CZ" b="1" i="1" dirty="0" smtClean="0"/>
              <a:t>Kdo je autorem ukázky a z jakého díla ukázka pochází?</a:t>
            </a:r>
          </a:p>
          <a:p>
            <a:pPr marL="342900" indent="-342900">
              <a:buAutoNum type="arabicPeriod"/>
            </a:pPr>
            <a:r>
              <a:rPr lang="cs-CZ" b="1" i="1" dirty="0" smtClean="0"/>
              <a:t>Charakterizujte specifické jazykové prostředky:</a:t>
            </a:r>
          </a:p>
          <a:p>
            <a:pPr marL="342900" indent="-342900">
              <a:buAutoNum type="arabicPeriod"/>
            </a:pPr>
            <a:r>
              <a:rPr lang="cs-CZ" b="1" i="1" dirty="0" smtClean="0"/>
              <a:t>Jaký sociálně nežádoucí jev se v díle objevuje?</a:t>
            </a:r>
          </a:p>
          <a:p>
            <a:pPr marL="342900" indent="-342900">
              <a:buAutoNum type="arabicPeriod"/>
            </a:pPr>
            <a:r>
              <a:rPr lang="cs-CZ" b="1" i="1" dirty="0" smtClean="0"/>
              <a:t>Vysvětlete slova </a:t>
            </a:r>
            <a:r>
              <a:rPr lang="cs-CZ" b="1" i="1" dirty="0"/>
              <a:t>a přiřaďte k vrstvě slovní zásoby </a:t>
            </a:r>
            <a:r>
              <a:rPr lang="cs-CZ" b="1" i="1" dirty="0" smtClean="0"/>
              <a:t>: </a:t>
            </a:r>
            <a:r>
              <a:rPr lang="cs-CZ" b="1" i="1" dirty="0" err="1" smtClean="0"/>
              <a:t>ešče</a:t>
            </a:r>
            <a:r>
              <a:rPr lang="cs-CZ" b="1" i="1" dirty="0" smtClean="0"/>
              <a:t>, hmoždíř, </a:t>
            </a:r>
            <a:r>
              <a:rPr lang="cs-CZ" b="1" i="1" dirty="0" err="1" smtClean="0"/>
              <a:t>otrušík</a:t>
            </a:r>
            <a:endParaRPr lang="cs-CZ" b="1" i="1" dirty="0" smtClean="0"/>
          </a:p>
          <a:p>
            <a:pPr marL="342900" indent="-342900">
              <a:buAutoNum type="arabicPeriod"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3119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3568" y="260648"/>
            <a:ext cx="792088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 smtClean="0"/>
              <a:t>Otázky a odpovědi:</a:t>
            </a:r>
            <a:endParaRPr lang="cs-CZ" b="1" i="1" dirty="0"/>
          </a:p>
          <a:p>
            <a:pPr marL="342900" indent="-342900">
              <a:buAutoNum type="arabicPeriod"/>
            </a:pPr>
            <a:r>
              <a:rPr lang="cs-CZ" b="1" i="1" dirty="0"/>
              <a:t>Kdo je autorem ukázky a z jakého díla ukázka pochází</a:t>
            </a:r>
            <a:r>
              <a:rPr lang="cs-CZ" b="1" i="1" dirty="0" smtClean="0"/>
              <a:t>?</a:t>
            </a:r>
          </a:p>
          <a:p>
            <a:endParaRPr lang="cs-CZ" b="1" i="1" dirty="0" smtClean="0">
              <a:solidFill>
                <a:srgbClr val="FF0000"/>
              </a:solidFill>
            </a:endParaRPr>
          </a:p>
          <a:p>
            <a:r>
              <a:rPr lang="cs-CZ" b="1" i="1" dirty="0" smtClean="0">
                <a:solidFill>
                  <a:srgbClr val="FF0000"/>
                </a:solidFill>
              </a:rPr>
              <a:t>Vilém a Alois Mrštíkové; Maryša</a:t>
            </a:r>
          </a:p>
          <a:p>
            <a:endParaRPr lang="cs-CZ" b="1" i="1" dirty="0"/>
          </a:p>
          <a:p>
            <a:r>
              <a:rPr lang="cs-CZ" b="1" i="1" dirty="0" smtClean="0"/>
              <a:t>2. Charakterizujte </a:t>
            </a:r>
            <a:r>
              <a:rPr lang="cs-CZ" b="1" i="1" dirty="0"/>
              <a:t>specifické jazykové prostředky</a:t>
            </a:r>
            <a:r>
              <a:rPr lang="cs-CZ" b="1" i="1" dirty="0" smtClean="0"/>
              <a:t>:</a:t>
            </a:r>
          </a:p>
          <a:p>
            <a:endParaRPr lang="cs-CZ" b="1" i="1" dirty="0" smtClean="0">
              <a:solidFill>
                <a:srgbClr val="FF0000"/>
              </a:solidFill>
            </a:endParaRPr>
          </a:p>
          <a:p>
            <a:r>
              <a:rPr lang="cs-CZ" b="1" i="1" dirty="0" smtClean="0">
                <a:solidFill>
                  <a:srgbClr val="FF0000"/>
                </a:solidFill>
              </a:rPr>
              <a:t>Dílo je psáno slováckým dialektem, ten se projevuje ve všech jazykových rovinách, dialekt se objevuje pouze v jednotlivých replikách, scénické poznámky jsou psány spisovnou češtinou</a:t>
            </a:r>
          </a:p>
          <a:p>
            <a:endParaRPr lang="cs-CZ" b="1" i="1" dirty="0">
              <a:solidFill>
                <a:srgbClr val="FF0000"/>
              </a:solidFill>
            </a:endParaRPr>
          </a:p>
          <a:p>
            <a:r>
              <a:rPr lang="cs-CZ" b="1" i="1" dirty="0" smtClean="0"/>
              <a:t>3. Jaký </a:t>
            </a:r>
            <a:r>
              <a:rPr lang="cs-CZ" b="1" i="1" dirty="0"/>
              <a:t>sociálně nežádoucí jev se v díle objevuje</a:t>
            </a:r>
            <a:r>
              <a:rPr lang="cs-CZ" b="1" i="1" dirty="0" smtClean="0"/>
              <a:t>?</a:t>
            </a:r>
          </a:p>
          <a:p>
            <a:endParaRPr lang="cs-CZ" b="1" i="1" dirty="0"/>
          </a:p>
          <a:p>
            <a:r>
              <a:rPr lang="cs-CZ" b="1" i="1" dirty="0" smtClean="0">
                <a:solidFill>
                  <a:srgbClr val="FF0000"/>
                </a:solidFill>
              </a:rPr>
              <a:t>Vražda (Maryša se chystá otrávit Vávru) a pokus o vraždu (Vávra se chystá postřelit Francka)</a:t>
            </a:r>
          </a:p>
          <a:p>
            <a:endParaRPr lang="cs-CZ" b="1" i="1" dirty="0">
              <a:solidFill>
                <a:srgbClr val="FF0000"/>
              </a:solidFill>
            </a:endParaRPr>
          </a:p>
          <a:p>
            <a:r>
              <a:rPr lang="cs-CZ" b="1" i="1" dirty="0" smtClean="0"/>
              <a:t>4. Vysvětlete slova a přiřaďte k vrstvě slovní zásoby: </a:t>
            </a:r>
          </a:p>
          <a:p>
            <a:r>
              <a:rPr lang="cs-CZ" b="1" i="1" dirty="0" err="1" smtClean="0"/>
              <a:t>ešče</a:t>
            </a:r>
            <a:r>
              <a:rPr lang="cs-CZ" b="1" i="1" dirty="0" smtClean="0"/>
              <a:t> – </a:t>
            </a:r>
            <a:r>
              <a:rPr lang="cs-CZ" b="1" i="1" dirty="0" smtClean="0">
                <a:solidFill>
                  <a:srgbClr val="FF0000"/>
                </a:solidFill>
              </a:rPr>
              <a:t>ještě (nářečí)</a:t>
            </a:r>
          </a:p>
          <a:p>
            <a:r>
              <a:rPr lang="cs-CZ" b="1" i="1" dirty="0"/>
              <a:t>h</a:t>
            </a:r>
            <a:r>
              <a:rPr lang="cs-CZ" b="1" i="1" dirty="0" smtClean="0"/>
              <a:t>moždíř – </a:t>
            </a:r>
            <a:r>
              <a:rPr lang="cs-CZ" b="1" i="1" dirty="0" smtClean="0">
                <a:solidFill>
                  <a:srgbClr val="FF0000"/>
                </a:solidFill>
              </a:rPr>
              <a:t>kuchyňské náčiní k drcení koření (historismus) </a:t>
            </a:r>
          </a:p>
          <a:p>
            <a:r>
              <a:rPr lang="cs-CZ" b="1" i="1" dirty="0" err="1" smtClean="0"/>
              <a:t>otrušík</a:t>
            </a:r>
            <a:r>
              <a:rPr lang="cs-CZ" b="1" i="1" dirty="0" smtClean="0"/>
              <a:t> – </a:t>
            </a:r>
            <a:r>
              <a:rPr lang="cs-CZ" b="1" i="1" dirty="0" smtClean="0">
                <a:solidFill>
                  <a:srgbClr val="FF0000"/>
                </a:solidFill>
              </a:rPr>
              <a:t>arzenik (archaismus)</a:t>
            </a:r>
            <a:endParaRPr lang="cs-CZ" b="1" i="1" dirty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33000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3568" y="476672"/>
            <a:ext cx="8064896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Ukázka č.2: </a:t>
            </a:r>
          </a:p>
          <a:p>
            <a:r>
              <a:rPr lang="cs-CZ" i="1" dirty="0" smtClean="0"/>
              <a:t>Ještě </a:t>
            </a:r>
            <a:r>
              <a:rPr lang="cs-CZ" i="1" dirty="0"/>
              <a:t>mi ani pořádně nehořela, když ke mně vpadla matka. Zařvala : "Ty fetuješ!" Já na to: "To je blbost. Jak tě to napadlo?" Doslova se na mě vrhla a násilím mi ohnula ruce. Ani jsem se nestihla bránit. Hned si všimla </a:t>
            </a:r>
            <a:r>
              <a:rPr lang="cs-CZ" i="1" dirty="0" err="1"/>
              <a:t>čerstvýho</a:t>
            </a:r>
            <a:r>
              <a:rPr lang="cs-CZ" i="1" dirty="0"/>
              <a:t> vpichu. Popadla igelitovou tašku a vysypala ji na postel. Vypadla z ní stříkačka, spousta tabáku z cigaret a celá hromada </a:t>
            </a:r>
            <a:r>
              <a:rPr lang="cs-CZ" i="1" dirty="0" err="1"/>
              <a:t>staniolovejch</a:t>
            </a:r>
            <a:r>
              <a:rPr lang="cs-CZ" i="1" dirty="0"/>
              <a:t> papírků. V </a:t>
            </a:r>
            <a:r>
              <a:rPr lang="cs-CZ" i="1" dirty="0" err="1"/>
              <a:t>některejch</a:t>
            </a:r>
            <a:r>
              <a:rPr lang="cs-CZ" i="1" dirty="0"/>
              <a:t> bylo ještě trochu háčka. Když jsem byla na suchu, tak jsem si vždycky ty zbytečky vyškrábala a udělala si z nich jednu dávku. To, co z tašky vypadlo, matce úplně stačilo jako důkaz mý narkomanie</a:t>
            </a:r>
            <a:r>
              <a:rPr lang="cs-CZ" i="1" dirty="0" smtClean="0"/>
              <a:t>.</a:t>
            </a:r>
          </a:p>
          <a:p>
            <a:endParaRPr lang="cs-CZ" i="1" dirty="0"/>
          </a:p>
          <a:p>
            <a:r>
              <a:rPr lang="cs-CZ" b="1" i="1" dirty="0"/>
              <a:t>Otázky:</a:t>
            </a:r>
          </a:p>
          <a:p>
            <a:pPr marL="342900" indent="-342900">
              <a:buAutoNum type="arabicPeriod"/>
            </a:pPr>
            <a:r>
              <a:rPr lang="cs-CZ" b="1" i="1" dirty="0"/>
              <a:t>Kdo je autorem ukázky a z jakého díla ukázka pochází?</a:t>
            </a:r>
          </a:p>
          <a:p>
            <a:pPr marL="342900" indent="-342900">
              <a:buAutoNum type="arabicPeriod"/>
            </a:pPr>
            <a:r>
              <a:rPr lang="cs-CZ" b="1" i="1" dirty="0"/>
              <a:t>Charakterizujte specifické jazykové prostředky:</a:t>
            </a:r>
          </a:p>
          <a:p>
            <a:pPr marL="342900" indent="-342900">
              <a:buAutoNum type="arabicPeriod"/>
            </a:pPr>
            <a:r>
              <a:rPr lang="cs-CZ" b="1" i="1" dirty="0"/>
              <a:t>Jaký sociálně nežádoucí jev se v díle objevuje?</a:t>
            </a:r>
          </a:p>
          <a:p>
            <a:pPr marL="342900" indent="-342900">
              <a:buAutoNum type="arabicPeriod"/>
            </a:pPr>
            <a:r>
              <a:rPr lang="cs-CZ" b="1" i="1" dirty="0"/>
              <a:t>Vysvětlete slova a přiřaďte k vrstvě slovní </a:t>
            </a:r>
            <a:r>
              <a:rPr lang="cs-CZ" b="1" i="1" dirty="0" smtClean="0"/>
              <a:t>zásoby: fetuješ, háčko, narkomanie</a:t>
            </a:r>
          </a:p>
          <a:p>
            <a:pPr marL="342900" indent="-342900">
              <a:buAutoNum type="arabicPeriod"/>
            </a:pPr>
            <a:endParaRPr lang="cs-CZ" b="1" i="1" dirty="0"/>
          </a:p>
          <a:p>
            <a:pPr marL="342900" indent="-342900">
              <a:buAutoNum type="arabicPeriod"/>
            </a:pPr>
            <a:endParaRPr lang="cs-CZ" b="1" i="1" dirty="0" smtClean="0"/>
          </a:p>
          <a:p>
            <a:endParaRPr lang="cs-CZ" b="1" i="1" dirty="0" smtClean="0"/>
          </a:p>
          <a:p>
            <a:endParaRPr lang="cs-CZ" b="1" i="1" dirty="0"/>
          </a:p>
          <a:p>
            <a:endParaRPr lang="cs-CZ" dirty="0"/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07112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332656"/>
            <a:ext cx="828092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/>
              <a:t>Otázky a odpovědi:</a:t>
            </a:r>
          </a:p>
          <a:p>
            <a:pPr marL="342900" indent="-342900">
              <a:buAutoNum type="arabicPeriod"/>
            </a:pPr>
            <a:r>
              <a:rPr lang="cs-CZ" b="1" i="1" dirty="0"/>
              <a:t>Kdo je autorem ukázky a z jakého díla ukázka pochází?</a:t>
            </a:r>
          </a:p>
          <a:p>
            <a:endParaRPr lang="cs-CZ" b="1" i="1" dirty="0">
              <a:solidFill>
                <a:srgbClr val="FF0000"/>
              </a:solidFill>
            </a:endParaRPr>
          </a:p>
          <a:p>
            <a:r>
              <a:rPr lang="cs-CZ" b="1" i="1" dirty="0" smtClean="0">
                <a:solidFill>
                  <a:srgbClr val="FF0000"/>
                </a:solidFill>
              </a:rPr>
              <a:t>Christiane F.; My děti ze stanice ZOO</a:t>
            </a:r>
            <a:endParaRPr lang="cs-CZ" b="1" i="1" dirty="0">
              <a:solidFill>
                <a:srgbClr val="FF0000"/>
              </a:solidFill>
            </a:endParaRPr>
          </a:p>
          <a:p>
            <a:endParaRPr lang="cs-CZ" b="1" i="1" dirty="0"/>
          </a:p>
          <a:p>
            <a:r>
              <a:rPr lang="cs-CZ" b="1" i="1" dirty="0"/>
              <a:t>2. Charakterizujte specifické jazykové prostředky:</a:t>
            </a:r>
          </a:p>
          <a:p>
            <a:endParaRPr lang="cs-CZ" b="1" i="1" dirty="0">
              <a:solidFill>
                <a:srgbClr val="FF0000"/>
              </a:solidFill>
            </a:endParaRPr>
          </a:p>
          <a:p>
            <a:r>
              <a:rPr lang="cs-CZ" b="1" i="1" dirty="0">
                <a:solidFill>
                  <a:srgbClr val="FF0000"/>
                </a:solidFill>
              </a:rPr>
              <a:t>Dílo je </a:t>
            </a:r>
            <a:r>
              <a:rPr lang="cs-CZ" b="1" i="1" dirty="0" smtClean="0">
                <a:solidFill>
                  <a:srgbClr val="FF0000"/>
                </a:solidFill>
              </a:rPr>
              <a:t>překladem z němčiny, v textu se objevuje obecná a hovorová čeština, slangové výrazy narkomanů (argot = mluva spodiny)</a:t>
            </a:r>
            <a:endParaRPr lang="cs-CZ" b="1" i="1" dirty="0">
              <a:solidFill>
                <a:srgbClr val="FF0000"/>
              </a:solidFill>
            </a:endParaRPr>
          </a:p>
          <a:p>
            <a:endParaRPr lang="cs-CZ" b="1" i="1" dirty="0">
              <a:solidFill>
                <a:srgbClr val="FF0000"/>
              </a:solidFill>
            </a:endParaRPr>
          </a:p>
          <a:p>
            <a:r>
              <a:rPr lang="cs-CZ" b="1" i="1" dirty="0"/>
              <a:t>3. Jaký sociálně nežádoucí jev se v díle objevuje?</a:t>
            </a:r>
          </a:p>
          <a:p>
            <a:endParaRPr lang="cs-CZ" b="1" i="1" dirty="0"/>
          </a:p>
          <a:p>
            <a:r>
              <a:rPr lang="cs-CZ" b="1" i="1" dirty="0" smtClean="0">
                <a:solidFill>
                  <a:srgbClr val="FF0000"/>
                </a:solidFill>
              </a:rPr>
              <a:t>Narkomanie, prostituce, krádeže…</a:t>
            </a:r>
            <a:endParaRPr lang="cs-CZ" b="1" i="1" dirty="0">
              <a:solidFill>
                <a:srgbClr val="FF0000"/>
              </a:solidFill>
            </a:endParaRPr>
          </a:p>
          <a:p>
            <a:endParaRPr lang="cs-CZ" b="1" i="1" dirty="0">
              <a:solidFill>
                <a:srgbClr val="FF0000"/>
              </a:solidFill>
            </a:endParaRPr>
          </a:p>
          <a:p>
            <a:r>
              <a:rPr lang="cs-CZ" b="1" i="1" dirty="0"/>
              <a:t>4. Vysvětlete slova a přiřaďte k vrstvě slovní zásoby: </a:t>
            </a:r>
          </a:p>
          <a:p>
            <a:r>
              <a:rPr lang="cs-CZ" b="1" i="1" dirty="0" smtClean="0"/>
              <a:t>	fetuješ – </a:t>
            </a:r>
            <a:r>
              <a:rPr lang="cs-CZ" b="1" i="1" dirty="0" smtClean="0">
                <a:solidFill>
                  <a:srgbClr val="FF0000"/>
                </a:solidFill>
              </a:rPr>
              <a:t>brát drogy (obecná čeština)</a:t>
            </a:r>
          </a:p>
          <a:p>
            <a:r>
              <a:rPr lang="cs-CZ" b="1" i="1" dirty="0"/>
              <a:t>	</a:t>
            </a:r>
            <a:r>
              <a:rPr lang="cs-CZ" b="1" i="1" dirty="0" smtClean="0"/>
              <a:t>háčko – </a:t>
            </a:r>
            <a:r>
              <a:rPr lang="cs-CZ" b="1" i="1" dirty="0" smtClean="0">
                <a:solidFill>
                  <a:srgbClr val="FF0000"/>
                </a:solidFill>
              </a:rPr>
              <a:t>heroin (argot)</a:t>
            </a:r>
          </a:p>
          <a:p>
            <a:r>
              <a:rPr lang="cs-CZ" b="1" i="1" dirty="0"/>
              <a:t>	</a:t>
            </a:r>
            <a:r>
              <a:rPr lang="cs-CZ" b="1" i="1" dirty="0" smtClean="0"/>
              <a:t>narkomanie – </a:t>
            </a:r>
            <a:r>
              <a:rPr lang="cs-CZ" b="1" i="1" dirty="0" smtClean="0">
                <a:solidFill>
                  <a:srgbClr val="FF0000"/>
                </a:solidFill>
              </a:rPr>
              <a:t>drogová závislost (</a:t>
            </a:r>
            <a:r>
              <a:rPr lang="cs-CZ" b="1" i="1" smtClean="0">
                <a:solidFill>
                  <a:srgbClr val="FF0000"/>
                </a:solidFill>
              </a:rPr>
              <a:t>odborný termín)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1720630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DUM-PPT-sablona-perspektiv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DUM-PPT-sablona-perspektiva</Template>
  <TotalTime>254</TotalTime>
  <Words>621</Words>
  <Application>Microsoft Office PowerPoint</Application>
  <PresentationFormat>Předvádění na obrazovce (4:3)</PresentationFormat>
  <Paragraphs>119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DUM-PPT-sablona-perspektiva</vt:lpstr>
      <vt:lpstr>Umělecký styl I.</vt:lpstr>
      <vt:lpstr>Prezentace aplikace PowerPoint</vt:lpstr>
      <vt:lpstr>STYL UMĚLECKÝ</vt:lpstr>
      <vt:lpstr>Prezentace aplikace PowerPoint</vt:lpstr>
      <vt:lpstr>Jazyk uměleckého stylu: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Martina Šafránkova</dc:creator>
  <dc:description>Dostupné z Metodického portálu www.rvp.cz, ISSN: 1802-4785, financovaného z ESF a státního rozpočtu ČR. Provozováno Výzkumným ústavem pedagogickým v Praze.</dc:description>
  <cp:lastModifiedBy>jitka</cp:lastModifiedBy>
  <cp:revision>17</cp:revision>
  <dcterms:created xsi:type="dcterms:W3CDTF">2013-05-09T15:39:53Z</dcterms:created>
  <dcterms:modified xsi:type="dcterms:W3CDTF">2014-02-01T18:13:54Z</dcterms:modified>
</cp:coreProperties>
</file>