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91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C89D97-90B6-4571-979B-1E0DCCF069C8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AA1681-63E7-4C0B-8DA2-36576B7DEA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563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DCC9-B7FF-4F7A-A7CF-0C6381498C5F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BA928-6720-495D-AAF9-AC86031EE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195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DCC9-B7FF-4F7A-A7CF-0C6381498C5F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BA928-6720-495D-AAF9-AC86031EE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810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DCC9-B7FF-4F7A-A7CF-0C6381498C5F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BA928-6720-495D-AAF9-AC86031EE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915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DCC9-B7FF-4F7A-A7CF-0C6381498C5F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BA928-6720-495D-AAF9-AC86031EE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194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DCC9-B7FF-4F7A-A7CF-0C6381498C5F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BA928-6720-495D-AAF9-AC86031EE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091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DCC9-B7FF-4F7A-A7CF-0C6381498C5F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BA928-6720-495D-AAF9-AC86031EE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638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DCC9-B7FF-4F7A-A7CF-0C6381498C5F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BA928-6720-495D-AAF9-AC86031EE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39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DCC9-B7FF-4F7A-A7CF-0C6381498C5F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BA928-6720-495D-AAF9-AC86031EE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946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DCC9-B7FF-4F7A-A7CF-0C6381498C5F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BA928-6720-495D-AAF9-AC86031EE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86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DCC9-B7FF-4F7A-A7CF-0C6381498C5F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BA928-6720-495D-AAF9-AC86031EE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110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DCC9-B7FF-4F7A-A7CF-0C6381498C5F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BA928-6720-495D-AAF9-AC86031EE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317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1CDCC9-B7FF-4F7A-A7CF-0C6381498C5F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8BA928-6720-495D-AAF9-AC86031EE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43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hangingPunct="1"/>
            <a:r>
              <a:rPr lang="cs-CZ" b="1" dirty="0" smtClean="0"/>
              <a:t>Umělecký styl II.</a:t>
            </a:r>
            <a:endParaRPr lang="cs-CZ" dirty="0" smtClean="0"/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182558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4762138"/>
              </p:ext>
            </p:extLst>
          </p:nvPr>
        </p:nvGraphicFramePr>
        <p:xfrm>
          <a:off x="683568" y="1268760"/>
          <a:ext cx="7848872" cy="555762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512168"/>
                <a:gridCol w="2736304"/>
                <a:gridCol w="1224136"/>
                <a:gridCol w="2376264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školy: 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Adresa: 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Dubí III - </a:t>
                      </a:r>
                      <a:r>
                        <a:rPr lang="cs-CZ" sz="1400" kern="50" dirty="0" err="1" smtClean="0">
                          <a:effectLst/>
                        </a:rPr>
                        <a:t>Pozorka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projektu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KLÍČE K POZNÁVÁNÍ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I/2 </a:t>
                      </a: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Inovace a zkvalitnění výuky směřující k rozvoji čtenářské a informační gramotnosti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VY_12_INOVACE_ČJL_4.A_1-5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TÉMA SADY: SOCIÁLNÍ PROBLEMATIKA V UMĚLECKÉ LITERATUŘE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Název: Umělecký styl II.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8. 2. 2013</a:t>
                      </a:r>
                      <a:endParaRPr lang="cs-CZ" sz="14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rgbClr val="FF0000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Martina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Šafránková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Český jazyk – </a:t>
                      </a:r>
                      <a:r>
                        <a:rPr lang="cs-CZ" sz="1400" kern="50" smtClean="0">
                          <a:solidFill>
                            <a:srgbClr val="FF0000"/>
                          </a:solidFill>
                          <a:effectLst/>
                        </a:rPr>
                        <a:t>literární seminář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IV.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Rozumí obsahu textu i jeho částí;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Čte s porozuměním věcně i jazykově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přiměřené texty, orientuje se v textu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+mn-cs"/>
                        </a:rPr>
                        <a:t>Kombinované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s úkoly pro žáky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Klíčová slova:</a:t>
                      </a: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+mn-cs"/>
                        </a:rPr>
                        <a:t>Umělecký styl, jazyk uměleckého stylu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Výukový materiál podává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400" kern="50" baseline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navazuje na výklad 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 </a:t>
                      </a:r>
                      <a:r>
                        <a:rPr lang="cs-CZ" sz="1400" kern="50" baseline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uměleckém stylu I., 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následují ukázky z beletrie s otázkami pro studenty pro ověření čtenářské gramotnosti.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3255109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332656"/>
            <a:ext cx="756084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Ukázka č. 1: </a:t>
            </a:r>
          </a:p>
          <a:p>
            <a:r>
              <a:rPr lang="cs-CZ" i="1" dirty="0" smtClean="0"/>
              <a:t>Přestalo </a:t>
            </a:r>
            <a:r>
              <a:rPr lang="cs-CZ" i="1" dirty="0"/>
              <a:t>tady být bezpečno!</a:t>
            </a:r>
            <a:br>
              <a:rPr lang="cs-CZ" i="1" dirty="0"/>
            </a:br>
            <a:r>
              <a:rPr lang="cs-CZ" i="1" dirty="0"/>
              <a:t>Zaposlouchal se do zvuků z chodby. Někdo stoupá po schodech! Doplížil se ke dveřím, přitiskl na ně ucho.</a:t>
            </a:r>
            <a:br>
              <a:rPr lang="cs-CZ" i="1" dirty="0"/>
            </a:br>
            <a:r>
              <a:rPr lang="cs-CZ" i="1" dirty="0"/>
              <a:t>Kroky!</a:t>
            </a:r>
            <a:br>
              <a:rPr lang="cs-CZ" i="1" dirty="0"/>
            </a:br>
            <a:r>
              <a:rPr lang="cs-CZ" i="1" dirty="0"/>
              <a:t>Po zádech mu stékal pot.</a:t>
            </a:r>
            <a:br>
              <a:rPr lang="cs-CZ" i="1" dirty="0"/>
            </a:br>
            <a:r>
              <a:rPr lang="cs-CZ" i="1" dirty="0"/>
              <a:t>Vrazi?</a:t>
            </a:r>
            <a:br>
              <a:rPr lang="cs-CZ" i="1" dirty="0"/>
            </a:br>
            <a:r>
              <a:rPr lang="cs-CZ" i="1" dirty="0"/>
              <a:t>Saniťáci?</a:t>
            </a:r>
            <a:br>
              <a:rPr lang="cs-CZ" i="1" dirty="0"/>
            </a:br>
            <a:r>
              <a:rPr lang="cs-CZ" i="1" dirty="0"/>
              <a:t>Policajti?</a:t>
            </a:r>
            <a:br>
              <a:rPr lang="cs-CZ" i="1" dirty="0"/>
            </a:br>
            <a:r>
              <a:rPr lang="cs-CZ" i="1" dirty="0"/>
              <a:t>Teď kdosi přešel přímo kolem dveří!</a:t>
            </a:r>
            <a:br>
              <a:rPr lang="cs-CZ" i="1" dirty="0"/>
            </a:br>
            <a:r>
              <a:rPr lang="cs-CZ" i="1" dirty="0"/>
              <a:t>Srdce mu bušilo v krku.</a:t>
            </a:r>
            <a:br>
              <a:rPr lang="cs-CZ" i="1" dirty="0"/>
            </a:br>
            <a:r>
              <a:rPr lang="cs-CZ" i="1" dirty="0"/>
              <a:t>Vydal se nahoru. Určitě? A co když mě obkličují?</a:t>
            </a:r>
            <a:br>
              <a:rPr lang="cs-CZ" i="1" dirty="0"/>
            </a:br>
            <a:r>
              <a:rPr lang="cs-CZ" i="1" dirty="0"/>
              <a:t>Vrhl se zpátky do místnosti. Vytáhl zpod molitanu láhev s perníkem, kuchyňský nůž zastrčil do boty, dýku sevřel levačkou. </a:t>
            </a:r>
            <a:endParaRPr lang="cs-CZ" dirty="0"/>
          </a:p>
          <a:p>
            <a:endParaRPr lang="cs-CZ" i="1" dirty="0"/>
          </a:p>
          <a:p>
            <a:r>
              <a:rPr lang="cs-CZ" b="1" i="1" dirty="0" smtClean="0"/>
              <a:t>Otázky:</a:t>
            </a:r>
          </a:p>
          <a:p>
            <a:pPr marL="342900" indent="-342900">
              <a:buAutoNum type="arabicPeriod"/>
            </a:pPr>
            <a:r>
              <a:rPr lang="cs-CZ" b="1" i="1" dirty="0" smtClean="0"/>
              <a:t>Kdo je autorem ukázky a z jakého díla ukázka pochází?</a:t>
            </a:r>
          </a:p>
          <a:p>
            <a:pPr marL="342900" indent="-342900">
              <a:buAutoNum type="arabicPeriod"/>
            </a:pPr>
            <a:r>
              <a:rPr lang="cs-CZ" b="1" i="1" dirty="0" smtClean="0"/>
              <a:t>Charakterizujte specifické jazykové prostředky:</a:t>
            </a:r>
          </a:p>
          <a:p>
            <a:pPr marL="342900" indent="-342900">
              <a:buAutoNum type="arabicPeriod"/>
            </a:pPr>
            <a:r>
              <a:rPr lang="cs-CZ" b="1" i="1" dirty="0" smtClean="0"/>
              <a:t>Jaký sociálně nežádoucí jev se v díle objevuje?</a:t>
            </a:r>
          </a:p>
          <a:p>
            <a:pPr marL="342900" indent="-342900">
              <a:buAutoNum type="arabicPeriod"/>
            </a:pPr>
            <a:r>
              <a:rPr lang="cs-CZ" b="1" i="1" dirty="0" smtClean="0"/>
              <a:t>Vysvětlete slova </a:t>
            </a:r>
            <a:r>
              <a:rPr lang="cs-CZ" b="1" i="1" dirty="0"/>
              <a:t>a přiřaďte k vrstvě slovní zásoby </a:t>
            </a:r>
            <a:r>
              <a:rPr lang="cs-CZ" b="1" i="1" dirty="0" smtClean="0"/>
              <a:t>: saniťáci, perníkem, levačkou</a:t>
            </a:r>
          </a:p>
          <a:p>
            <a:pPr marL="342900" indent="-342900">
              <a:buAutoNum type="arabicPeriod"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00575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260648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/>
              <a:t>Otázky a odpovědi:</a:t>
            </a:r>
            <a:endParaRPr lang="cs-CZ" b="1" i="1" dirty="0"/>
          </a:p>
          <a:p>
            <a:pPr marL="342900" indent="-342900">
              <a:buAutoNum type="arabicPeriod"/>
            </a:pPr>
            <a:r>
              <a:rPr lang="cs-CZ" b="1" i="1" dirty="0"/>
              <a:t>Kdo je autorem ukázky a z jakého díla ukázka pochází</a:t>
            </a:r>
            <a:r>
              <a:rPr lang="cs-CZ" b="1" i="1" dirty="0" smtClean="0"/>
              <a:t>?</a:t>
            </a:r>
          </a:p>
          <a:p>
            <a:endParaRPr lang="cs-CZ" b="1" i="1" dirty="0" smtClean="0">
              <a:solidFill>
                <a:srgbClr val="FF0000"/>
              </a:solidFill>
            </a:endParaRPr>
          </a:p>
          <a:p>
            <a:r>
              <a:rPr lang="cs-CZ" b="1" i="1" dirty="0" smtClean="0">
                <a:solidFill>
                  <a:srgbClr val="FF0000"/>
                </a:solidFill>
              </a:rPr>
              <a:t>Radek John; Memento</a:t>
            </a:r>
          </a:p>
          <a:p>
            <a:endParaRPr lang="cs-CZ" b="1" i="1" dirty="0"/>
          </a:p>
          <a:p>
            <a:r>
              <a:rPr lang="cs-CZ" b="1" i="1" dirty="0" smtClean="0"/>
              <a:t>2. Charakterizujte </a:t>
            </a:r>
            <a:r>
              <a:rPr lang="cs-CZ" b="1" i="1" dirty="0"/>
              <a:t>specifické jazykové prostředky</a:t>
            </a:r>
            <a:r>
              <a:rPr lang="cs-CZ" b="1" i="1" dirty="0" smtClean="0"/>
              <a:t>:</a:t>
            </a:r>
          </a:p>
          <a:p>
            <a:endParaRPr lang="cs-CZ" b="1" i="1" dirty="0" smtClean="0">
              <a:solidFill>
                <a:srgbClr val="FF0000"/>
              </a:solidFill>
            </a:endParaRPr>
          </a:p>
          <a:p>
            <a:r>
              <a:rPr lang="cs-CZ" b="1" i="1" dirty="0" smtClean="0">
                <a:solidFill>
                  <a:srgbClr val="FF0000"/>
                </a:solidFill>
              </a:rPr>
              <a:t>Dílo v sobě kombinuje spisovnou  neutrální češtinu, hovorovou češtinu, nespisovnou češtinu -  obecnou češtinou, argotem, vulgarismy…</a:t>
            </a:r>
          </a:p>
          <a:p>
            <a:endParaRPr lang="cs-CZ" b="1" i="1" dirty="0">
              <a:solidFill>
                <a:srgbClr val="FF0000"/>
              </a:solidFill>
            </a:endParaRPr>
          </a:p>
          <a:p>
            <a:r>
              <a:rPr lang="cs-CZ" b="1" i="1" dirty="0" smtClean="0"/>
              <a:t>3. Jaký </a:t>
            </a:r>
            <a:r>
              <a:rPr lang="cs-CZ" b="1" i="1" dirty="0"/>
              <a:t>sociálně nežádoucí jev se v díle objevuje</a:t>
            </a:r>
            <a:r>
              <a:rPr lang="cs-CZ" b="1" i="1" dirty="0" smtClean="0"/>
              <a:t>?</a:t>
            </a:r>
          </a:p>
          <a:p>
            <a:endParaRPr lang="cs-CZ" b="1" i="1" dirty="0"/>
          </a:p>
          <a:p>
            <a:r>
              <a:rPr lang="cs-CZ" b="1" i="1" dirty="0" smtClean="0">
                <a:solidFill>
                  <a:srgbClr val="FF0000"/>
                </a:solidFill>
              </a:rPr>
              <a:t>Drogy, krádeže, vloupání…</a:t>
            </a:r>
          </a:p>
          <a:p>
            <a:endParaRPr lang="cs-CZ" b="1" i="1" dirty="0">
              <a:solidFill>
                <a:srgbClr val="FF0000"/>
              </a:solidFill>
            </a:endParaRPr>
          </a:p>
          <a:p>
            <a:r>
              <a:rPr lang="cs-CZ" b="1" i="1" dirty="0" smtClean="0"/>
              <a:t>4. Vysvětlete slova a přiřaďte k vrstvě slovní zásoby: </a:t>
            </a:r>
          </a:p>
          <a:p>
            <a:r>
              <a:rPr lang="cs-CZ" b="1" i="1" dirty="0" smtClean="0"/>
              <a:t>	saniťáci –</a:t>
            </a:r>
            <a:r>
              <a:rPr lang="cs-CZ" b="1" i="1" dirty="0" smtClean="0">
                <a:solidFill>
                  <a:srgbClr val="FF0000"/>
                </a:solidFill>
              </a:rPr>
              <a:t> řidiči sanitky (profesní slang)</a:t>
            </a:r>
            <a:endParaRPr lang="cs-CZ" b="1" i="1" dirty="0" smtClean="0"/>
          </a:p>
          <a:p>
            <a:r>
              <a:rPr lang="cs-CZ" b="1" i="1" dirty="0"/>
              <a:t>	</a:t>
            </a:r>
            <a:r>
              <a:rPr lang="cs-CZ" b="1" i="1" dirty="0" smtClean="0"/>
              <a:t>perníkem – </a:t>
            </a:r>
            <a:r>
              <a:rPr lang="cs-CZ" b="1" i="1" dirty="0" smtClean="0">
                <a:solidFill>
                  <a:srgbClr val="FF0000"/>
                </a:solidFill>
              </a:rPr>
              <a:t>pervitinem (argot)</a:t>
            </a:r>
          </a:p>
          <a:p>
            <a:r>
              <a:rPr lang="cs-CZ" b="1" i="1" dirty="0"/>
              <a:t>	</a:t>
            </a:r>
            <a:r>
              <a:rPr lang="cs-CZ" b="1" i="1" dirty="0" smtClean="0"/>
              <a:t>levačkou – </a:t>
            </a:r>
            <a:r>
              <a:rPr lang="cs-CZ" b="1" i="1" dirty="0" smtClean="0">
                <a:solidFill>
                  <a:srgbClr val="FF0000"/>
                </a:solidFill>
              </a:rPr>
              <a:t>levou rukou (hovorová čeština)</a:t>
            </a:r>
          </a:p>
        </p:txBody>
      </p:sp>
    </p:spTree>
    <p:extLst>
      <p:ext uri="{BB962C8B-B14F-4D97-AF65-F5344CB8AC3E}">
        <p14:creationId xmlns:p14="http://schemas.microsoft.com/office/powerpoint/2010/main" val="58869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92697"/>
            <a:ext cx="7056784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/>
              <a:t>Ukázka č. 2: </a:t>
            </a:r>
            <a:r>
              <a:rPr lang="cs-CZ" i="1" dirty="0" smtClean="0"/>
              <a:t>Dozpívav </a:t>
            </a:r>
            <a:r>
              <a:rPr lang="cs-CZ" i="1" dirty="0"/>
              <a:t>svoji písničku, veliký Antonín složil ruce na zádech a maní dýchl na kuličku teploměru. Sloupec téměř neúplatný sotva se pohnul a Důra znamenaje tuto řádnost měl několik myšlenek, jež se vystřídaly v sledu míšených karet. Tento způsob léta, děl vposled, odvraceje se od přístroje Celsiova, zdá se mi poněkud nešťastným. Je chladno a můj dech, jakkoliv jsem nepozřel vody, je mrazivý. Který měsíc nám zbývá, jestliže ani červen není dost vhodný, abychom pečovali o zdraví a tělesnou čistotu?</a:t>
            </a:r>
            <a:br>
              <a:rPr lang="cs-CZ" i="1" dirty="0"/>
            </a:br>
            <a:r>
              <a:rPr lang="cs-CZ" i="1" dirty="0"/>
              <a:t>Nuže, ať je podnebí příznivé čili nic, tyto věci nesnesou odkladu.</a:t>
            </a:r>
            <a:br>
              <a:rPr lang="cs-CZ" i="1" dirty="0"/>
            </a:br>
            <a:r>
              <a:rPr lang="cs-CZ" i="1" dirty="0"/>
              <a:t>Řka to ujal se mistr řemene, svlékl svůj šat a dívaje se dolů do vody, jež zrcadlila jeho dlouhé zarostlé nohy, roubení bazénu a nebeskou báň, znamenal obraz obrácené nádoby, kterou kdosi neuměle postavil právě na okraj, a dodal:</a:t>
            </a:r>
            <a:br>
              <a:rPr lang="cs-CZ" i="1" dirty="0"/>
            </a:br>
            <a:r>
              <a:rPr lang="cs-CZ" i="1" dirty="0"/>
              <a:t>Ach, plovárna a tato číška jsou prázdny</a:t>
            </a:r>
            <a:r>
              <a:rPr lang="cs-CZ" i="1" dirty="0" smtClean="0"/>
              <a:t>.</a:t>
            </a:r>
          </a:p>
          <a:p>
            <a:endParaRPr lang="cs-CZ" i="1" dirty="0"/>
          </a:p>
          <a:p>
            <a:r>
              <a:rPr lang="cs-CZ" b="1" i="1" dirty="0" smtClean="0"/>
              <a:t>Otázky:</a:t>
            </a:r>
          </a:p>
          <a:p>
            <a:pPr marL="342900" indent="-342900">
              <a:buAutoNum type="arabicPeriod"/>
            </a:pPr>
            <a:r>
              <a:rPr lang="cs-CZ" b="1" i="1" dirty="0" smtClean="0"/>
              <a:t>Kdo je autorem ukázky a z jakého díla ukázka pochází?</a:t>
            </a:r>
          </a:p>
          <a:p>
            <a:pPr marL="342900" indent="-342900">
              <a:buAutoNum type="arabicPeriod"/>
            </a:pPr>
            <a:r>
              <a:rPr lang="cs-CZ" b="1" i="1" dirty="0" smtClean="0"/>
              <a:t>Najděte v textu přechodníky (transgresivy) </a:t>
            </a:r>
            <a:endParaRPr lang="cs-CZ" b="1" i="1" dirty="0" smtClean="0">
              <a:solidFill>
                <a:srgbClr val="FF0000"/>
              </a:solidFill>
            </a:endParaRP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25469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764704"/>
            <a:ext cx="588640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/>
              <a:t>Otázky:</a:t>
            </a:r>
          </a:p>
          <a:p>
            <a:pPr marL="342900" indent="-342900">
              <a:buAutoNum type="arabicPeriod"/>
            </a:pPr>
            <a:r>
              <a:rPr lang="cs-CZ" b="1" i="1" dirty="0" smtClean="0"/>
              <a:t>Kdo je autorem ukázky a z jakého díla ukázka pochází?</a:t>
            </a:r>
          </a:p>
          <a:p>
            <a:endParaRPr lang="cs-CZ" b="1" i="1" dirty="0" smtClean="0"/>
          </a:p>
          <a:p>
            <a:r>
              <a:rPr lang="cs-CZ" b="1" i="1" dirty="0" smtClean="0">
                <a:solidFill>
                  <a:srgbClr val="FF0000"/>
                </a:solidFill>
              </a:rPr>
              <a:t>Vladislav Vančura</a:t>
            </a:r>
          </a:p>
          <a:p>
            <a:endParaRPr lang="cs-CZ" b="1" i="1" dirty="0" smtClean="0"/>
          </a:p>
          <a:p>
            <a:r>
              <a:rPr lang="cs-CZ" b="1" i="1" dirty="0" smtClean="0"/>
              <a:t>2. Najděte v textu přechodníky (transgresivy) : </a:t>
            </a:r>
          </a:p>
          <a:p>
            <a:pPr lvl="2"/>
            <a:r>
              <a:rPr lang="cs-CZ" b="1" i="1" dirty="0" smtClean="0">
                <a:solidFill>
                  <a:srgbClr val="FF0000"/>
                </a:solidFill>
              </a:rPr>
              <a:t>Dozpívav, </a:t>
            </a:r>
          </a:p>
          <a:p>
            <a:pPr lvl="2"/>
            <a:r>
              <a:rPr lang="cs-CZ" b="1" i="1" dirty="0" smtClean="0">
                <a:solidFill>
                  <a:srgbClr val="FF0000"/>
                </a:solidFill>
              </a:rPr>
              <a:t>znamenaje, </a:t>
            </a:r>
          </a:p>
          <a:p>
            <a:pPr lvl="2"/>
            <a:r>
              <a:rPr lang="cs-CZ" b="1" i="1" dirty="0" smtClean="0">
                <a:solidFill>
                  <a:srgbClr val="FF0000"/>
                </a:solidFill>
              </a:rPr>
              <a:t>odvraceje, </a:t>
            </a:r>
          </a:p>
          <a:p>
            <a:pPr lvl="2"/>
            <a:r>
              <a:rPr lang="cs-CZ" b="1" i="1" dirty="0" smtClean="0">
                <a:solidFill>
                  <a:srgbClr val="FF0000"/>
                </a:solidFill>
              </a:rPr>
              <a:t>řka, </a:t>
            </a:r>
          </a:p>
          <a:p>
            <a:pPr lvl="2"/>
            <a:r>
              <a:rPr lang="cs-CZ" b="1" i="1" dirty="0">
                <a:solidFill>
                  <a:srgbClr val="FF0000"/>
                </a:solidFill>
              </a:rPr>
              <a:t>d</a:t>
            </a:r>
            <a:r>
              <a:rPr lang="cs-CZ" b="1" i="1" dirty="0" smtClean="0">
                <a:solidFill>
                  <a:srgbClr val="FF0000"/>
                </a:solidFill>
              </a:rPr>
              <a:t>ívaje.</a:t>
            </a:r>
          </a:p>
        </p:txBody>
      </p:sp>
    </p:spTree>
    <p:extLst>
      <p:ext uri="{BB962C8B-B14F-4D97-AF65-F5344CB8AC3E}">
        <p14:creationId xmlns:p14="http://schemas.microsoft.com/office/powerpoint/2010/main" val="330355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557</TotalTime>
  <Words>371</Words>
  <Application>Microsoft Office PowerPoint</Application>
  <PresentationFormat>Předvádění na obrazovce (4:3)</PresentationFormat>
  <Paragraphs>81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Umělecký styl II.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Umělecký styl II.</dc:title>
  <dc:creator>Martina Šafránkova</dc:creator>
  <cp:lastModifiedBy>jitka</cp:lastModifiedBy>
  <cp:revision>9</cp:revision>
  <dcterms:created xsi:type="dcterms:W3CDTF">2013-05-09T19:30:54Z</dcterms:created>
  <dcterms:modified xsi:type="dcterms:W3CDTF">2014-02-01T18:12:20Z</dcterms:modified>
</cp:coreProperties>
</file>