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60" d="100"/>
          <a:sy n="60" d="100"/>
        </p:scale>
        <p:origin x="-974" y="29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1.2.2014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7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852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96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972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453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0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46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2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76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18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r>
              <a:rPr lang="cs-CZ">
                <a:latin typeface="Arial" charset="0"/>
              </a:rPr>
              <a:t>Autorem materiálu a všech jeho částí, není-li uvedeno jinak, je (jméno a příjmení autora).</a:t>
            </a:r>
            <a:br>
              <a:rPr lang="cs-CZ">
                <a:latin typeface="Arial" charset="0"/>
              </a:rPr>
            </a:br>
            <a:r>
              <a:rPr lang="cs-CZ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Franz Kafka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082319"/>
              </p:ext>
            </p:extLst>
          </p:nvPr>
        </p:nvGraphicFramePr>
        <p:xfrm>
          <a:off x="683568" y="1268760"/>
          <a:ext cx="7848872" cy="52223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I/2 </a:t>
                      </a: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Inovace a zkvalitnění výuky směřující k rozvoji čtenářské a informační 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gramotnosti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VY_12_INOVACE_ČJL_4.A_1-10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TÉMA SADY: SOCIÁLNÍ PROBLEMATIKA V UMĚLECKÉ LITERATUŘE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Název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: Franz 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Kafka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- Proměna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15.2. 2013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Martina Šafránková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Literární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seminář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Rozumí obsahu textu i jeho částí; 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pořizuje z odborného textu výpisky a výtah, dělá si poznámky z přednášek.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Kombinovaná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Franz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 Kafka, Proměna, německy píšící pražští spisovatelé, Max Brod, Řehoř </a:t>
                      </a:r>
                      <a:r>
                        <a:rPr lang="cs-CZ" sz="1400" kern="50" baseline="0" dirty="0" err="1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Samsa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+mn-cs"/>
                        </a:rPr>
                        <a:t>, absurdita, 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podává základní životopisná data o Franzi Kafkovi a jeho díle.  Součástí prezentace je i ukázka s úkolem na zamyšlení.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Franz Kafka </a:t>
            </a:r>
            <a:br>
              <a:rPr lang="cs-CZ" dirty="0" smtClean="0"/>
            </a:br>
            <a:r>
              <a:rPr lang="cs-CZ" sz="2800" dirty="0" smtClean="0"/>
              <a:t>(1883 – 1924)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/>
              <a:t>pražský, německy píšící spisovatel židovského </a:t>
            </a:r>
            <a:r>
              <a:rPr lang="cs-CZ" b="1" dirty="0" smtClean="0"/>
              <a:t>původu, </a:t>
            </a:r>
            <a:r>
              <a:rPr lang="cs-CZ" dirty="0" smtClean="0"/>
              <a:t>jeden </a:t>
            </a:r>
            <a:r>
              <a:rPr lang="cs-CZ" dirty="0"/>
              <a:t>z literárně </a:t>
            </a:r>
            <a:r>
              <a:rPr lang="cs-CZ" dirty="0" smtClean="0"/>
              <a:t>nejoceňovanějších </a:t>
            </a:r>
            <a:r>
              <a:rPr lang="cs-CZ" dirty="0"/>
              <a:t>spisovatelů 20. st.</a:t>
            </a:r>
          </a:p>
          <a:p>
            <a:pPr lvl="0"/>
            <a:r>
              <a:rPr lang="cs-CZ" dirty="0"/>
              <a:t>narodil se na Starém Městě v Praze</a:t>
            </a:r>
          </a:p>
          <a:p>
            <a:pPr lvl="0"/>
            <a:r>
              <a:rPr lang="cs-CZ" dirty="0"/>
              <a:t>vychováván třemi sestrami (všechny </a:t>
            </a:r>
            <a:r>
              <a:rPr lang="cs-CZ" dirty="0" smtClean="0"/>
              <a:t>skončily </a:t>
            </a:r>
            <a:r>
              <a:rPr lang="cs-CZ" dirty="0"/>
              <a:t>v koncentračním táboře)</a:t>
            </a:r>
          </a:p>
          <a:p>
            <a:pPr lvl="0"/>
            <a:r>
              <a:rPr lang="cs-CZ" dirty="0"/>
              <a:t>nevycházel dobře se svým otcem (odraz v jeho životě i díle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93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http://t0.gstatic.com/images?q=tbn:ANd9GcRS6VJ80UYYYyI_Uj3MYhxz3RQbFMrQLPGY3kx_gd-tQRq8rQmL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73524" y="1628800"/>
            <a:ext cx="3096344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544522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1100" dirty="0"/>
              <a:t>http://commons.wikimedia.org/wiki/File%3AKafka.jpg</a:t>
            </a:r>
          </a:p>
        </p:txBody>
      </p:sp>
    </p:spTree>
    <p:extLst>
      <p:ext uri="{BB962C8B-B14F-4D97-AF65-F5344CB8AC3E}">
        <p14:creationId xmlns:p14="http://schemas.microsoft.com/office/powerpoint/2010/main" val="301773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studoval na gymnáziu, později práva, navštěvoval přednášky germanistiky a dějin umění; stal se doktorem </a:t>
            </a:r>
            <a:r>
              <a:rPr lang="cs-CZ" dirty="0" smtClean="0"/>
              <a:t>práv; zde </a:t>
            </a:r>
            <a:r>
              <a:rPr lang="cs-CZ" dirty="0"/>
              <a:t>se seznámil s </a:t>
            </a:r>
            <a:r>
              <a:rPr lang="cs-CZ" b="1" dirty="0"/>
              <a:t>Maxem Brodem </a:t>
            </a:r>
            <a:r>
              <a:rPr lang="cs-CZ" b="1" dirty="0">
                <a:sym typeface="Wingdings"/>
              </a:rPr>
              <a:t></a:t>
            </a:r>
            <a:r>
              <a:rPr lang="cs-CZ" b="1" dirty="0"/>
              <a:t> </a:t>
            </a:r>
            <a:r>
              <a:rPr lang="cs-CZ" dirty="0"/>
              <a:t>přátelství trvalo až do Kafkovy smrti, </a:t>
            </a:r>
            <a:r>
              <a:rPr lang="cs-CZ" b="1" dirty="0"/>
              <a:t>Brod měl splnit Kafkovo poslední přání a spálit veškerou lit. tvorbu, místo toho celé dílo vydal</a:t>
            </a:r>
          </a:p>
          <a:p>
            <a:pPr lvl="0"/>
            <a:r>
              <a:rPr lang="cs-CZ" dirty="0"/>
              <a:t>v </a:t>
            </a:r>
            <a:r>
              <a:rPr lang="cs-CZ" dirty="0" smtClean="0"/>
              <a:t>l. 1907-1922</a:t>
            </a:r>
            <a:r>
              <a:rPr lang="cs-CZ" dirty="0"/>
              <a:t> </a:t>
            </a:r>
            <a:r>
              <a:rPr lang="cs-CZ" dirty="0" smtClean="0"/>
              <a:t>koncipient v </a:t>
            </a:r>
            <a:r>
              <a:rPr lang="cs-CZ" dirty="0"/>
              <a:t>Dělnické úrazové pojišťovně </a:t>
            </a:r>
            <a:r>
              <a:rPr lang="cs-CZ" dirty="0" smtClean="0"/>
              <a:t>, </a:t>
            </a:r>
            <a:r>
              <a:rPr lang="cs-CZ" dirty="0"/>
              <a:t>později tajemník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491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Kafkova smrt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v roce 1917 začal trpět TBC, léčí se v sanatoriích a v </a:t>
            </a:r>
            <a:r>
              <a:rPr lang="cs-CZ" dirty="0" err="1"/>
              <a:t>Siřemi</a:t>
            </a:r>
            <a:r>
              <a:rPr lang="cs-CZ" dirty="0"/>
              <a:t> u sestry </a:t>
            </a:r>
            <a:r>
              <a:rPr lang="cs-CZ" dirty="0" err="1" smtClean="0"/>
              <a:t>Otly</a:t>
            </a:r>
            <a:endParaRPr lang="cs-CZ" dirty="0" smtClean="0"/>
          </a:p>
          <a:p>
            <a:pPr lvl="0"/>
            <a:r>
              <a:rPr lang="cs-CZ" dirty="0" smtClean="0"/>
              <a:t>1924 </a:t>
            </a:r>
            <a:r>
              <a:rPr lang="cs-CZ" dirty="0"/>
              <a:t>na TBC zemřel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582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Kafka a ženy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Kafkův poměr k ženám </a:t>
            </a:r>
            <a:r>
              <a:rPr lang="cs-CZ" sz="2000" dirty="0" smtClean="0"/>
              <a:t>byl velice komplikovaný </a:t>
            </a:r>
            <a:r>
              <a:rPr lang="cs-CZ" sz="2000" dirty="0" smtClean="0">
                <a:sym typeface="Wingdings" pitchFamily="2" charset="2"/>
              </a:rPr>
              <a:t> </a:t>
            </a:r>
            <a:r>
              <a:rPr lang="cs-CZ" sz="2000" dirty="0" smtClean="0"/>
              <a:t>sex</a:t>
            </a:r>
            <a:r>
              <a:rPr lang="cs-CZ" sz="2000" dirty="0"/>
              <a:t> považoval za cosi nečistého (</a:t>
            </a:r>
            <a:r>
              <a:rPr lang="cs-CZ" sz="2000" dirty="0" smtClean="0"/>
              <a:t>„</a:t>
            </a:r>
            <a:r>
              <a:rPr lang="cs-CZ" sz="2000" dirty="0"/>
              <a:t>trestem za lásku</a:t>
            </a:r>
            <a:r>
              <a:rPr lang="cs-CZ" sz="2000" dirty="0" smtClean="0"/>
              <a:t>“)</a:t>
            </a:r>
          </a:p>
          <a:p>
            <a:pPr lvl="0"/>
            <a:r>
              <a:rPr lang="cs-CZ" sz="2000" dirty="0" smtClean="0"/>
              <a:t>v </a:t>
            </a:r>
            <a:r>
              <a:rPr lang="cs-CZ" sz="2000" dirty="0"/>
              <a:t>jeho dílech je sexuální vztah často spojován s nízkostí, vinou či </a:t>
            </a:r>
            <a:r>
              <a:rPr lang="cs-CZ" sz="2000" dirty="0" smtClean="0"/>
              <a:t>špínou</a:t>
            </a:r>
          </a:p>
          <a:p>
            <a:pPr lvl="0"/>
            <a:r>
              <a:rPr lang="cs-CZ" sz="2000" dirty="0" smtClean="0"/>
              <a:t>Vztah k ženám zachycen v soukromé korespondenci</a:t>
            </a:r>
          </a:p>
          <a:p>
            <a:pPr lvl="0"/>
            <a:endParaRPr lang="cs-CZ" sz="2000" dirty="0"/>
          </a:p>
          <a:p>
            <a:pPr lvl="0"/>
            <a:r>
              <a:rPr lang="cs-CZ" sz="2000" b="1" dirty="0" smtClean="0"/>
              <a:t>Osudové ženy:</a:t>
            </a:r>
          </a:p>
          <a:p>
            <a:pPr lvl="0"/>
            <a:r>
              <a:rPr lang="cs-CZ" sz="2000" dirty="0" smtClean="0"/>
              <a:t>úřednice </a:t>
            </a:r>
            <a:r>
              <a:rPr lang="cs-CZ" sz="2000" b="1" dirty="0" err="1"/>
              <a:t>Felice</a:t>
            </a:r>
            <a:r>
              <a:rPr lang="cs-CZ" sz="2000" b="1" dirty="0"/>
              <a:t> </a:t>
            </a:r>
            <a:r>
              <a:rPr lang="cs-CZ" sz="2000" b="1" dirty="0" smtClean="0"/>
              <a:t>Bauerovou</a:t>
            </a:r>
            <a:r>
              <a:rPr lang="cs-CZ" sz="2000" dirty="0"/>
              <a:t> </a:t>
            </a:r>
            <a:r>
              <a:rPr lang="cs-CZ" sz="2000" dirty="0" smtClean="0"/>
              <a:t>– 2x zasnouben </a:t>
            </a:r>
            <a:r>
              <a:rPr lang="cs-CZ" sz="2000" dirty="0"/>
              <a:t>(1914 a 1917), ale vztah definitivně skončil v roce </a:t>
            </a:r>
            <a:r>
              <a:rPr lang="cs-CZ" sz="2000" dirty="0" smtClean="0"/>
              <a:t>1917</a:t>
            </a:r>
            <a:r>
              <a:rPr lang="cs-CZ" sz="2000" dirty="0"/>
              <a:t>,</a:t>
            </a:r>
            <a:endParaRPr lang="cs-CZ" sz="2000" dirty="0" smtClean="0"/>
          </a:p>
          <a:p>
            <a:pPr lvl="0"/>
            <a:r>
              <a:rPr lang="cs-CZ" sz="2000" b="1" dirty="0" smtClean="0"/>
              <a:t>Julie </a:t>
            </a:r>
            <a:r>
              <a:rPr lang="cs-CZ" sz="2000" b="1" dirty="0" err="1" smtClean="0"/>
              <a:t>Wohryzková</a:t>
            </a:r>
            <a:r>
              <a:rPr lang="cs-CZ" sz="2000" b="1" dirty="0" smtClean="0"/>
              <a:t> -</a:t>
            </a:r>
            <a:r>
              <a:rPr lang="cs-CZ" sz="2000" dirty="0" smtClean="0"/>
              <a:t> </a:t>
            </a:r>
            <a:r>
              <a:rPr lang="cs-CZ" sz="2000" dirty="0"/>
              <a:t>zasnoubil se s ní, </a:t>
            </a:r>
            <a:endParaRPr lang="cs-CZ" sz="2000" dirty="0" smtClean="0"/>
          </a:p>
          <a:p>
            <a:pPr lvl="0"/>
            <a:r>
              <a:rPr lang="cs-CZ" sz="2000" b="1" dirty="0" smtClean="0"/>
              <a:t>Milena Jesenská </a:t>
            </a:r>
            <a:r>
              <a:rPr lang="cs-CZ" sz="2000" dirty="0" smtClean="0"/>
              <a:t>– 1. překlady Kafkova díla do češtiny,</a:t>
            </a:r>
            <a:endParaRPr lang="cs-CZ" sz="2000" dirty="0"/>
          </a:p>
          <a:p>
            <a:pPr lvl="0"/>
            <a:r>
              <a:rPr lang="cs-CZ" sz="2000" b="1" dirty="0" smtClean="0"/>
              <a:t>Dora </a:t>
            </a:r>
            <a:r>
              <a:rPr lang="cs-CZ" sz="2000" b="1" dirty="0"/>
              <a:t>Diamantová</a:t>
            </a:r>
            <a:r>
              <a:rPr lang="cs-CZ" sz="2000" dirty="0"/>
              <a:t>, původem </a:t>
            </a:r>
            <a:r>
              <a:rPr lang="cs-CZ" sz="2000" dirty="0" smtClean="0"/>
              <a:t>Polka</a:t>
            </a:r>
            <a:r>
              <a:rPr lang="cs-CZ" sz="2000" dirty="0"/>
              <a:t>, se kterou prožil ještě osm měsíců v Berlíně a v rakouských sanatoriích.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5304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608537"/>
          </a:xfrm>
        </p:spPr>
        <p:txBody>
          <a:bodyPr/>
          <a:lstStyle/>
          <a:p>
            <a:r>
              <a:rPr lang="cs-CZ" b="1" dirty="0"/>
              <a:t>PROCES </a:t>
            </a:r>
            <a:r>
              <a:rPr lang="cs-CZ" i="1" dirty="0" smtClean="0"/>
              <a:t>(Der </a:t>
            </a:r>
            <a:r>
              <a:rPr lang="cs-CZ" i="1" dirty="0" err="1" smtClean="0"/>
              <a:t>Prozeß</a:t>
            </a:r>
            <a:r>
              <a:rPr lang="cs-CZ" i="1" dirty="0" smtClean="0"/>
              <a:t>)</a:t>
            </a:r>
            <a:r>
              <a:rPr lang="cs-CZ" dirty="0" smtClean="0"/>
              <a:t> – </a:t>
            </a:r>
            <a:r>
              <a:rPr lang="cs-CZ" dirty="0"/>
              <a:t>román o 10 kapitolách.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Hl. </a:t>
            </a:r>
            <a:r>
              <a:rPr lang="cs-CZ" dirty="0"/>
              <a:t>hrdinou </a:t>
            </a:r>
            <a:r>
              <a:rPr lang="cs-CZ" b="1" dirty="0"/>
              <a:t>Josef K.</a:t>
            </a:r>
            <a:r>
              <a:rPr lang="cs-CZ" dirty="0"/>
              <a:t> Je obviněn ze zločinu, je vyšetřován. Nejdříve se snaží zjistit obvinění. Je nevinný. Postupem času pociťuje vinu. Nakonec odveden a popraven. </a:t>
            </a:r>
            <a:r>
              <a:rPr lang="cs-CZ" dirty="0" smtClean="0"/>
              <a:t>Nedozvíme </a:t>
            </a:r>
            <a:r>
              <a:rPr lang="cs-CZ" dirty="0"/>
              <a:t>se, čím se vlastně </a:t>
            </a:r>
            <a:r>
              <a:rPr lang="cs-CZ" dirty="0" smtClean="0"/>
              <a:t>provinil.</a:t>
            </a:r>
          </a:p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r-forma</a:t>
            </a:r>
            <a:r>
              <a:rPr lang="cs-CZ" dirty="0"/>
              <a:t>. Vše jakoby líčeno z pohledu K. Využívá nevlastní </a:t>
            </a:r>
            <a:r>
              <a:rPr lang="cs-CZ" dirty="0" smtClean="0"/>
              <a:t>přímé řeči.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299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Zámek </a:t>
            </a:r>
            <a:r>
              <a:rPr lang="cs-CZ" i="1" dirty="0" smtClean="0"/>
              <a:t>(</a:t>
            </a:r>
            <a:r>
              <a:rPr lang="cs-CZ" i="1" dirty="0" err="1"/>
              <a:t>Das</a:t>
            </a:r>
            <a:r>
              <a:rPr lang="cs-CZ" i="1" dirty="0"/>
              <a:t> </a:t>
            </a:r>
            <a:r>
              <a:rPr lang="cs-CZ" i="1" dirty="0" err="1" smtClean="0"/>
              <a:t>Schloß</a:t>
            </a:r>
            <a:r>
              <a:rPr lang="cs-CZ" i="1" dirty="0" smtClean="0"/>
              <a:t>) - román</a:t>
            </a:r>
            <a:endParaRPr lang="cs-CZ" b="1" i="1" dirty="0" smtClean="0"/>
          </a:p>
          <a:p>
            <a:r>
              <a:rPr lang="cs-CZ" b="1" dirty="0"/>
              <a:t>NEZVĚSTNÝ </a:t>
            </a:r>
            <a:r>
              <a:rPr lang="cs-CZ" b="1" dirty="0" smtClean="0"/>
              <a:t>(český film AMERIKA</a:t>
            </a:r>
            <a:r>
              <a:rPr lang="cs-CZ" b="1" dirty="0"/>
              <a:t>) </a:t>
            </a:r>
            <a:r>
              <a:rPr lang="cs-CZ" dirty="0" smtClean="0"/>
              <a:t>– románový fragment</a:t>
            </a:r>
          </a:p>
          <a:p>
            <a:r>
              <a:rPr lang="cs-CZ" b="1" dirty="0" smtClean="0"/>
              <a:t>Povídky </a:t>
            </a:r>
            <a:r>
              <a:rPr lang="cs-CZ" dirty="0" smtClean="0"/>
              <a:t>– nejznámější:</a:t>
            </a:r>
          </a:p>
          <a:p>
            <a:pPr lvl="4"/>
            <a:r>
              <a:rPr lang="cs-CZ" b="1" dirty="0" smtClean="0"/>
              <a:t>Proměna</a:t>
            </a:r>
          </a:p>
          <a:p>
            <a:pPr lvl="4"/>
            <a:r>
              <a:rPr lang="cs-CZ" b="1" dirty="0" smtClean="0"/>
              <a:t>V kárném táboře</a:t>
            </a:r>
          </a:p>
          <a:p>
            <a:pPr lvl="4"/>
            <a:r>
              <a:rPr lang="cs-CZ" b="1" dirty="0" smtClean="0"/>
              <a:t>Ortel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7705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PROMĚNA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Řehoř (v originále Gregor</a:t>
            </a:r>
            <a:r>
              <a:rPr lang="cs-CZ" sz="2400" dirty="0"/>
              <a:t>) </a:t>
            </a:r>
            <a:r>
              <a:rPr lang="cs-CZ" sz="2400" dirty="0" err="1"/>
              <a:t>Samsa</a:t>
            </a:r>
            <a:r>
              <a:rPr lang="cs-CZ" sz="2400" dirty="0"/>
              <a:t> se promění v noci v brouka. Absurdní situace, která je vnímána jako běžná. Velmi detailní popis. Řehoř se neděsí toho, co se z něj stalo, ale toho, že přijde pozdě do nenáviděné práce. Nakonec se mění vztah rodiny k Řehořovi. Nejdříve šok, pak deprese. Narůstá nenávist, brutalita. Nakonec jsou rádi, když Řehoř umírá. </a:t>
            </a:r>
            <a:endParaRPr lang="cs-CZ" sz="2400" dirty="0" smtClean="0"/>
          </a:p>
          <a:p>
            <a:r>
              <a:rPr lang="cs-CZ" sz="2400" dirty="0" smtClean="0"/>
              <a:t>Trest </a:t>
            </a:r>
            <a:r>
              <a:rPr lang="cs-CZ" sz="2400" dirty="0"/>
              <a:t>za Řehořovu </a:t>
            </a:r>
            <a:r>
              <a:rPr lang="cs-CZ" sz="2400" dirty="0" err="1"/>
              <a:t>zmechanizovanost</a:t>
            </a:r>
            <a:r>
              <a:rPr lang="cs-CZ" sz="2400" dirty="0"/>
              <a:t> života. Řehoř ztratil lidský přístup k životu.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4309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Když časně ráno přišla posluhovačka - samou vervou a spěchem, přestože ji už často </a:t>
            </a:r>
            <a:r>
              <a:rPr lang="cs-CZ" sz="2000" dirty="0" smtClean="0"/>
              <a:t>prosili, aby </a:t>
            </a:r>
            <a:r>
              <a:rPr lang="cs-CZ" sz="2000" dirty="0"/>
              <a:t>to nedělala, tolik bouchala dveřmi, že jak přišla, nedalo se už v celém bytě klidně spát </a:t>
            </a:r>
            <a:r>
              <a:rPr lang="cs-CZ" sz="2000" dirty="0" smtClean="0"/>
              <a:t>-, neshledala </a:t>
            </a:r>
            <a:r>
              <a:rPr lang="cs-CZ" sz="2000" dirty="0"/>
              <a:t>při své obvyklé krátké návštěvě na Řehořovi nic zvláštního. Myslela, že </a:t>
            </a:r>
            <a:r>
              <a:rPr lang="cs-CZ" sz="2000" dirty="0" smtClean="0"/>
              <a:t>leží naschvál </a:t>
            </a:r>
            <a:r>
              <a:rPr lang="cs-CZ" sz="2000" dirty="0"/>
              <a:t>tak nehnutě a hraje si na uraženého; vždycky si myslela, že je schopen </a:t>
            </a:r>
            <a:r>
              <a:rPr lang="cs-CZ" sz="2000" dirty="0" smtClean="0"/>
              <a:t>všelijakých nápadů</a:t>
            </a:r>
            <a:r>
              <a:rPr lang="cs-CZ" sz="2000" dirty="0"/>
              <a:t>. Protože držela náhodou v ruce dlouhý smeták, chtěla jím Řehoře ode dveří polechtat.:</a:t>
            </a:r>
          </a:p>
          <a:p>
            <a:pPr marL="0" indent="0">
              <a:buNone/>
            </a:pPr>
            <a:r>
              <a:rPr lang="cs-CZ" sz="2000" dirty="0"/>
              <a:t>Když to bylo bez výsledku, rozzlobila se a trochu do Řehoře: šťouchla, a teprve když ho </a:t>
            </a:r>
            <a:r>
              <a:rPr lang="cs-CZ" sz="2000" dirty="0" smtClean="0"/>
              <a:t>bez veškerého </a:t>
            </a:r>
            <a:r>
              <a:rPr lang="cs-CZ" sz="2000" dirty="0"/>
              <a:t>odporu odsunula; z místa, zpozorněla. Když pak brzy poznala, jak se věci </a:t>
            </a:r>
            <a:r>
              <a:rPr lang="cs-CZ" sz="2000" dirty="0" smtClean="0"/>
              <a:t>mají, vyvalila </a:t>
            </a:r>
            <a:r>
              <a:rPr lang="cs-CZ" sz="2000" dirty="0"/>
              <a:t>oči, zahvízdla, dlouho však nemeškala, nýbrž prudce otevřela dveře do ložnice </a:t>
            </a:r>
            <a:r>
              <a:rPr lang="cs-CZ" sz="2000" dirty="0" smtClean="0"/>
              <a:t>a hlasitě </a:t>
            </a:r>
            <a:r>
              <a:rPr lang="cs-CZ" sz="2000" dirty="0"/>
              <a:t>zavolala do tmy: </a:t>
            </a:r>
            <a:r>
              <a:rPr lang="cs-CZ" sz="2000" dirty="0" smtClean="0"/>
              <a:t>„Pojďte </a:t>
            </a:r>
            <a:r>
              <a:rPr lang="cs-CZ" sz="2000" dirty="0"/>
              <a:t>se podívat, ono to chcíplo; leží to tam dočista chcíplé</a:t>
            </a:r>
            <a:r>
              <a:rPr lang="cs-CZ" sz="2000" dirty="0" smtClean="0"/>
              <a:t>!“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Úkol: Zamyslete se nad poslední větou! Jak vnímá okolí Řehoře? Čím je jiný? Existují dnes ve společnosti také „</a:t>
            </a:r>
            <a:r>
              <a:rPr lang="cs-CZ" sz="2000" b="1" dirty="0" err="1" smtClean="0"/>
              <a:t>Samsové</a:t>
            </a:r>
            <a:r>
              <a:rPr lang="cs-CZ" sz="2000" b="1" dirty="0" smtClean="0"/>
              <a:t>“?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54437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Hlavní motivy v dílech: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absurdita všeho</a:t>
            </a:r>
            <a:r>
              <a:rPr lang="cs-CZ" sz="2800" dirty="0"/>
              <a:t> </a:t>
            </a:r>
            <a:r>
              <a:rPr lang="cs-CZ" sz="2800" dirty="0" smtClean="0">
                <a:sym typeface="Wingdings" pitchFamily="2" charset="2"/>
              </a:rPr>
              <a:t></a:t>
            </a:r>
            <a:r>
              <a:rPr lang="cs-CZ" sz="2800" dirty="0" smtClean="0"/>
              <a:t> </a:t>
            </a:r>
            <a:r>
              <a:rPr lang="cs-CZ" sz="2800" dirty="0"/>
              <a:t>odporuje logice běžného života. </a:t>
            </a:r>
            <a:endParaRPr lang="cs-CZ" sz="2800" dirty="0" smtClean="0"/>
          </a:p>
          <a:p>
            <a:r>
              <a:rPr lang="cs-CZ" sz="2800" dirty="0" smtClean="0"/>
              <a:t>Absurdní </a:t>
            </a:r>
            <a:r>
              <a:rPr lang="cs-CZ" sz="2800" dirty="0"/>
              <a:t>situace vnímány jako </a:t>
            </a:r>
            <a:r>
              <a:rPr lang="cs-CZ" sz="2800" dirty="0" smtClean="0"/>
              <a:t>reálné.</a:t>
            </a:r>
          </a:p>
          <a:p>
            <a:r>
              <a:rPr lang="cs-CZ" sz="2800" dirty="0" smtClean="0"/>
              <a:t>Detailnost</a:t>
            </a:r>
            <a:r>
              <a:rPr lang="cs-CZ" sz="2800" dirty="0"/>
              <a:t>. </a:t>
            </a:r>
            <a:endParaRPr lang="cs-CZ" sz="2800" dirty="0" smtClean="0"/>
          </a:p>
          <a:p>
            <a:r>
              <a:rPr lang="cs-CZ" sz="2800" dirty="0" smtClean="0"/>
              <a:t>Motiv </a:t>
            </a:r>
            <a:r>
              <a:rPr lang="cs-CZ" sz="2800" b="1" dirty="0"/>
              <a:t>odcizování</a:t>
            </a:r>
            <a:r>
              <a:rPr lang="cs-CZ" sz="2800" dirty="0"/>
              <a:t> člověka. </a:t>
            </a:r>
            <a:endParaRPr lang="cs-CZ" sz="2800" dirty="0" smtClean="0"/>
          </a:p>
          <a:p>
            <a:r>
              <a:rPr lang="cs-CZ" sz="2800" dirty="0" smtClean="0"/>
              <a:t>Boj </a:t>
            </a:r>
            <a:r>
              <a:rPr lang="cs-CZ" sz="2800" dirty="0"/>
              <a:t>člověka je </a:t>
            </a:r>
            <a:r>
              <a:rPr lang="cs-CZ" sz="2800" dirty="0" smtClean="0"/>
              <a:t>marný. </a:t>
            </a:r>
          </a:p>
          <a:p>
            <a:r>
              <a:rPr lang="cs-CZ" sz="2800" b="1" dirty="0" smtClean="0"/>
              <a:t>Pesimismus. </a:t>
            </a:r>
          </a:p>
          <a:p>
            <a:r>
              <a:rPr lang="cs-CZ" sz="2800" dirty="0" smtClean="0"/>
              <a:t>Existencialismus.</a:t>
            </a:r>
          </a:p>
          <a:p>
            <a:r>
              <a:rPr lang="cs-CZ" sz="2800" dirty="0" smtClean="0"/>
              <a:t>Kafka </a:t>
            </a:r>
            <a:r>
              <a:rPr lang="cs-CZ" sz="2800" dirty="0"/>
              <a:t>pokládá celou řadu otázek, </a:t>
            </a:r>
            <a:r>
              <a:rPr lang="cs-CZ" sz="2800" dirty="0" smtClean="0"/>
              <a:t>neposkytuje žádné </a:t>
            </a:r>
            <a:r>
              <a:rPr lang="cs-CZ" sz="2800" dirty="0"/>
              <a:t>odpovědi.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6004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KAFKA. </a:t>
            </a:r>
            <a:r>
              <a:rPr lang="cs-CZ" i="1" dirty="0"/>
              <a:t>Povídky I.</a:t>
            </a:r>
            <a:r>
              <a:rPr lang="cs-CZ" dirty="0"/>
              <a:t>. Praha: Nakladatelství Franze Kafky, 1999, ISBN 8086911071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744224"/>
      </p:ext>
    </p:extLst>
  </p:cSld>
  <p:clrMapOvr>
    <a:masterClrMapping/>
  </p:clrMapOvr>
</p:sld>
</file>

<file path=ppt/theme/theme1.xml><?xml version="1.0" encoding="utf-8"?>
<a:theme xmlns:a="http://schemas.openxmlformats.org/drawingml/2006/main" name="DUM-PPT-sablona-perspektiv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</Template>
  <TotalTime>315</TotalTime>
  <Words>552</Words>
  <Application>Microsoft Office PowerPoint</Application>
  <PresentationFormat>Předvádění na obrazovce (4:3)</PresentationFormat>
  <Paragraphs>96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DUM-PPT-sablona-perspektiva</vt:lpstr>
      <vt:lpstr>Franz Kafka</vt:lpstr>
      <vt:lpstr>Prezentace aplikace PowerPoint</vt:lpstr>
      <vt:lpstr>Franz Kafka  (1883 – 1924)</vt:lpstr>
      <vt:lpstr>Prezentace aplikace PowerPoint</vt:lpstr>
      <vt:lpstr>Život</vt:lpstr>
      <vt:lpstr>Kafkova smrt</vt:lpstr>
      <vt:lpstr>Kafka a ženy</vt:lpstr>
      <vt:lpstr>Dílo:</vt:lpstr>
      <vt:lpstr>Dílo:</vt:lpstr>
      <vt:lpstr>PROMĚNA </vt:lpstr>
      <vt:lpstr>Ukázka:</vt:lpstr>
      <vt:lpstr>Hlavní motivy v dílech: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Pražští německy píšící autoři</dc:title>
  <dc:creator>Martina Šafránkova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15</cp:revision>
  <dcterms:created xsi:type="dcterms:W3CDTF">2013-05-30T11:39:26Z</dcterms:created>
  <dcterms:modified xsi:type="dcterms:W3CDTF">2014-02-01T19:22:04Z</dcterms:modified>
</cp:coreProperties>
</file>