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6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21" autoAdjust="0"/>
  </p:normalViewPr>
  <p:slideViewPr>
    <p:cSldViewPr>
      <p:cViewPr>
        <p:scale>
          <a:sx n="50" d="100"/>
          <a:sy n="50" d="100"/>
        </p:scale>
        <p:origin x="-12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28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cs-CZ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7F519E24-AC6E-4ACF-AA4B-319274E2209B}" type="datetimeFigureOut">
              <a:rPr lang="cs-CZ"/>
              <a:pPr/>
              <a:t>1.2.2014</a:t>
            </a:fld>
            <a:endParaRPr lang="cs-CZ"/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cs-CZ"/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9B0D65D2-4B2D-4512-A9E0-A9631A8AB7DE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15325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EFE3364-313F-4DBB-84D2-87677718DF38}" type="datetimeFigureOut">
              <a:rPr lang="cs-CZ"/>
              <a:pPr>
                <a:defRPr/>
              </a:pPr>
              <a:t>1.2.2014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9B2F5C9-BB35-4338-A25D-B4485A70E0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80534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576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71756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852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1962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972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4453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1105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6461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35213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9760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186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68313" y="1628775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900113" y="6381750"/>
            <a:ext cx="748823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r>
              <a:rPr lang="cs-CZ">
                <a:latin typeface="Arial" charset="0"/>
              </a:rPr>
              <a:t>Autorem materiálu a všech jeho částí, není-li uvedeno jinak, je (jméno a příjmení autora).</a:t>
            </a:r>
            <a:br>
              <a:rPr lang="cs-CZ">
                <a:latin typeface="Arial" charset="0"/>
              </a:rPr>
            </a:br>
            <a:r>
              <a:rPr lang="cs-CZ">
                <a:latin typeface="Arial" charset="0"/>
              </a:rPr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sfd.cz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 dirty="0">
              <a:latin typeface="Calibri" pitchFamily="34" charset="0"/>
            </a:endParaRPr>
          </a:p>
        </p:txBody>
      </p:sp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84213" y="2133600"/>
            <a:ext cx="7772400" cy="1470025"/>
          </a:xfrm>
        </p:spPr>
        <p:txBody>
          <a:bodyPr/>
          <a:lstStyle/>
          <a:p>
            <a:r>
              <a:rPr lang="cs-CZ" b="1" dirty="0"/>
              <a:t>Václav Kaplický</a:t>
            </a:r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Kladivo na čarodějnice</a:t>
            </a:r>
            <a:endParaRPr lang="cs-CZ" dirty="0" smtClean="0"/>
          </a:p>
        </p:txBody>
      </p:sp>
      <p:grpSp>
        <p:nvGrpSpPr>
          <p:cNvPr id="2" name="Skupina 1"/>
          <p:cNvGrpSpPr/>
          <p:nvPr/>
        </p:nvGrpSpPr>
        <p:grpSpPr>
          <a:xfrm>
            <a:off x="1259632" y="348726"/>
            <a:ext cx="6521450" cy="762000"/>
            <a:chOff x="1187624" y="348726"/>
            <a:chExt cx="6521450" cy="762000"/>
          </a:xfrm>
        </p:grpSpPr>
        <p:pic>
          <p:nvPicPr>
            <p:cNvPr id="4" name="Picture 0" descr="MSMT_logolink_bez_vl_a_sloganu.ai"/>
            <p:cNvPicPr>
              <a:picLocks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7624" y="348726"/>
              <a:ext cx="5191125" cy="762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" name="obrázek 2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6946" y="501845"/>
              <a:ext cx="1152128" cy="406875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 dirty="0">
              <a:latin typeface="Calibri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3074306"/>
              </p:ext>
            </p:extLst>
          </p:nvPr>
        </p:nvGraphicFramePr>
        <p:xfrm>
          <a:off x="683568" y="692696"/>
          <a:ext cx="7848872" cy="595386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80120"/>
                <a:gridCol w="2808312"/>
                <a:gridCol w="1329728"/>
                <a:gridCol w="2630712"/>
              </a:tblGrid>
              <a:tr h="393562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b="1" kern="50" dirty="0">
                          <a:effectLst/>
                        </a:rPr>
                        <a:t>Název školy: </a:t>
                      </a:r>
                      <a:endParaRPr lang="cs-CZ" sz="1400" b="1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Střední škola sociální PERSPEKTIVA a Vyšší odborná škola, s.r.o.</a:t>
                      </a:r>
                      <a:endParaRPr lang="cs-CZ" sz="14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effectLst/>
                        </a:rPr>
                        <a:t>Adresa:  </a:t>
                      </a:r>
                      <a:endParaRPr lang="cs-CZ" sz="1400" b="1" kern="5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effectLst/>
                        </a:rPr>
                        <a:t>Mírová 218/6</a:t>
                      </a: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effectLst/>
                        </a:rPr>
                        <a:t>Dubí III - </a:t>
                      </a:r>
                      <a:r>
                        <a:rPr lang="cs-CZ" sz="1400" kern="50" dirty="0" err="1" smtClean="0">
                          <a:effectLst/>
                        </a:rPr>
                        <a:t>Pozorka</a:t>
                      </a:r>
                      <a:endParaRPr lang="cs-CZ" sz="1400" kern="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</a:tr>
              <a:tr h="196781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b="1" kern="50" dirty="0">
                          <a:effectLst/>
                        </a:rPr>
                        <a:t>Název projektu</a:t>
                      </a:r>
                      <a:endParaRPr lang="cs-CZ" sz="1400" b="1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KLÍČE K POZNÁVÁNÍ</a:t>
                      </a:r>
                      <a:endParaRPr lang="cs-CZ" sz="14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effectLst/>
                        </a:rPr>
                        <a:t>Registrační číslo projektu: </a:t>
                      </a:r>
                      <a:endParaRPr lang="cs-CZ" sz="1400" b="1" kern="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effectLst/>
                        </a:rPr>
                        <a:t>CZ.1.07/1.5.00/34.0928</a:t>
                      </a:r>
                      <a:endParaRPr lang="cs-CZ" sz="1400" kern="5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</a:tr>
              <a:tr h="1967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Šablona:  </a:t>
                      </a:r>
                    </a:p>
                    <a:p>
                      <a:endParaRPr lang="cs-CZ" dirty="0"/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II/2 Inovace a zkvalitnění výuky směřující k rozvoji čtenářské a informační gramotnosti</a:t>
                      </a:r>
                    </a:p>
                    <a:p>
                      <a:endParaRPr lang="cs-CZ" dirty="0"/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rgbClr val="FF0000"/>
                          </a:solidFill>
                          <a:effectLst/>
                        </a:rPr>
                        <a:t>Název a číslo materiálu: </a:t>
                      </a: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VY_12_INOVACE_ČJL_4.A_1-13</a:t>
                      </a: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TÉMA SADY: SOCIÁLNÍ PROBLEMATIKA V UMĚLECKÉ LITERATUŘE</a:t>
                      </a: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Název: Václav Kaplický – Kladivo</a:t>
                      </a:r>
                      <a:r>
                        <a:rPr lang="cs-CZ" sz="14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na čarodějnice</a:t>
                      </a:r>
                      <a:endParaRPr lang="cs-CZ" sz="1400" kern="50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</a:tr>
              <a:tr h="3150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rgbClr val="FF0000"/>
                          </a:solidFill>
                          <a:effectLst/>
                        </a:rPr>
                        <a:t>Vytvořeno: </a:t>
                      </a: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</a:rPr>
                        <a:t>22.2. 2013</a:t>
                      </a:r>
                      <a:endParaRPr lang="cs-CZ" sz="1400" kern="50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b="1" kern="50" dirty="0">
                          <a:solidFill>
                            <a:srgbClr val="FF0000"/>
                          </a:solidFill>
                          <a:effectLst/>
                        </a:rPr>
                        <a:t>Autor:</a:t>
                      </a:r>
                      <a:endParaRPr lang="cs-CZ" sz="1400" b="1" kern="5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Mgr. Martina Šafránková</a:t>
                      </a:r>
                      <a:endParaRPr lang="cs-CZ" sz="1400" kern="5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251" marR="63251" marT="0" marB="0"/>
                </a:tc>
              </a:tr>
              <a:tr h="3935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rgbClr val="FF0000"/>
                          </a:solidFill>
                          <a:effectLst/>
                        </a:rPr>
                        <a:t>Vyučovací předmět:</a:t>
                      </a: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</a:rPr>
                        <a:t>Literární seminář</a:t>
                      </a:r>
                      <a:endParaRPr lang="cs-CZ" sz="1400" kern="5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cs-CZ" sz="1400" kern="5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rgbClr val="FF0000"/>
                          </a:solidFill>
                          <a:effectLst/>
                        </a:rPr>
                        <a:t>Ročník:</a:t>
                      </a: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IV.</a:t>
                      </a:r>
                      <a:endParaRPr lang="cs-CZ" sz="1400" kern="5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251" marR="63251" marT="0" marB="0"/>
                </a:tc>
              </a:tr>
              <a:tr h="3935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rgbClr val="FF0000"/>
                          </a:solidFill>
                          <a:effectLst/>
                        </a:rPr>
                        <a:t>Výsledky vzdělávání dle RVP:</a:t>
                      </a: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Rozumí obsahu textu i jeho částí; </a:t>
                      </a: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pořizuje z odborného textu výpisky a výtah, dělá si poznámky z přednášek.</a:t>
                      </a: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rgbClr val="FF0000"/>
                          </a:solidFill>
                          <a:effectLst/>
                        </a:rPr>
                        <a:t>Typ interakce:</a:t>
                      </a: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/>
                          <a:cs typeface="+mn-cs"/>
                        </a:rPr>
                        <a:t>Kombinované</a:t>
                      </a:r>
                      <a:endParaRPr lang="cs-CZ" sz="1400" kern="5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/>
                        <a:cs typeface="+mn-cs"/>
                      </a:endParaRPr>
                    </a:p>
                  </a:txBody>
                  <a:tcPr marL="63251" marR="63251" marT="0" marB="0"/>
                </a:tc>
              </a:tr>
              <a:tr h="3935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rgbClr val="FF0000"/>
                          </a:solidFill>
                          <a:effectLst/>
                        </a:rPr>
                        <a:t>Druh výukového zdroje:</a:t>
                      </a: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Prezentace s ukázkou a úkoly pro studenty</a:t>
                      </a:r>
                      <a:endParaRPr lang="cs-CZ" sz="1400" kern="5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rgbClr val="FF0000"/>
                          </a:solidFill>
                          <a:effectLst/>
                        </a:rPr>
                        <a:t>Klíčová slova:</a:t>
                      </a: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 rowSpan="2"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/>
                          <a:cs typeface="+mn-cs"/>
                        </a:rPr>
                        <a:t>Václav Kaplický, Kladivo na čarodějnice, čarodějnické procesy,</a:t>
                      </a: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/>
                          <a:cs typeface="+mn-cs"/>
                        </a:rPr>
                        <a:t>historická</a:t>
                      </a:r>
                      <a:r>
                        <a:rPr lang="cs-CZ" sz="1400" kern="5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/>
                          <a:cs typeface="+mn-cs"/>
                        </a:rPr>
                        <a:t> próza</a:t>
                      </a:r>
                      <a:endParaRPr lang="cs-CZ" sz="1400" kern="5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/>
                        <a:cs typeface="+mn-cs"/>
                      </a:endParaRPr>
                    </a:p>
                  </a:txBody>
                  <a:tcPr marL="63251" marR="63251" marT="0" marB="0"/>
                </a:tc>
              </a:tr>
              <a:tr h="5903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rgbClr val="FF0000"/>
                          </a:solidFill>
                          <a:effectLst/>
                        </a:rPr>
                        <a:t>Anotace:</a:t>
                      </a: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Prezentace podává základní životopisné</a:t>
                      </a:r>
                      <a:r>
                        <a:rPr lang="cs-CZ" sz="1400" kern="5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údaje</a:t>
                      </a: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 Václavu Kaplickém a jeho díle. Součástí</a:t>
                      </a:r>
                      <a:r>
                        <a:rPr lang="cs-CZ" sz="1400" kern="5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prezentace</a:t>
                      </a: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je i ukázka</a:t>
                      </a:r>
                      <a:r>
                        <a:rPr lang="cs-CZ" sz="1400" kern="5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 otázky pro žáky.</a:t>
                      </a: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 vMerge="1"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1794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O autorovi:</a:t>
            </a:r>
            <a:r>
              <a:rPr lang="cs-CZ" dirty="0"/>
              <a:t/>
            </a:r>
            <a:br>
              <a:rPr lang="cs-CZ" dirty="0"/>
            </a:b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/>
              <a:t>*</a:t>
            </a:r>
            <a:r>
              <a:rPr lang="cs-CZ" sz="2000" dirty="0" smtClean="0"/>
              <a:t>28</a:t>
            </a:r>
            <a:r>
              <a:rPr lang="cs-CZ" sz="2000" dirty="0"/>
              <a:t>. srpna 1895, Sezimovo Ústí  -  4. října 1982, </a:t>
            </a:r>
            <a:r>
              <a:rPr lang="cs-CZ" sz="2000" dirty="0" smtClean="0"/>
              <a:t>Praha</a:t>
            </a:r>
          </a:p>
          <a:p>
            <a:r>
              <a:rPr lang="cs-CZ" sz="2000" dirty="0" smtClean="0"/>
              <a:t>studoval </a:t>
            </a:r>
            <a:r>
              <a:rPr lang="cs-CZ" sz="2000" dirty="0"/>
              <a:t>na reálce a na gymnáziu v Táboře (</a:t>
            </a:r>
            <a:r>
              <a:rPr lang="cs-CZ" sz="2000" dirty="0" smtClean="0"/>
              <a:t>1914)</a:t>
            </a:r>
          </a:p>
          <a:p>
            <a:r>
              <a:rPr lang="cs-CZ" sz="2000" dirty="0" smtClean="0"/>
              <a:t>1915 </a:t>
            </a:r>
            <a:r>
              <a:rPr lang="cs-CZ" sz="2000" dirty="0"/>
              <a:t>– odvezen na haličskou frontu, kde byl po roce </a:t>
            </a:r>
            <a:r>
              <a:rPr lang="cs-CZ" sz="2000" dirty="0" smtClean="0"/>
              <a:t>zajat,</a:t>
            </a:r>
          </a:p>
          <a:p>
            <a:r>
              <a:rPr lang="cs-CZ" sz="2000" dirty="0" smtClean="0"/>
              <a:t>1918 </a:t>
            </a:r>
            <a:r>
              <a:rPr lang="cs-CZ" sz="2000" dirty="0"/>
              <a:t>byl jako delegát zakázaného vojenského sjezdu zatčen a vězněn u Vladivostoku, po návratu do vlasti (1919) pracoval v Praze v sekretariátu socialistického Svazu československých legionářů a jako úředník na Ministerstvu národní </a:t>
            </a:r>
            <a:r>
              <a:rPr lang="cs-CZ" sz="2000" dirty="0" smtClean="0"/>
              <a:t>obrany,</a:t>
            </a:r>
          </a:p>
          <a:p>
            <a:r>
              <a:rPr lang="cs-CZ" sz="2000" dirty="0" smtClean="0"/>
              <a:t>1922 </a:t>
            </a:r>
            <a:r>
              <a:rPr lang="cs-CZ" sz="2000" dirty="0"/>
              <a:t>– 1950 působil v nakladatelstvích „Čin“, „Pokrok“, „</a:t>
            </a:r>
            <a:r>
              <a:rPr lang="cs-CZ" sz="2000" dirty="0" err="1"/>
              <a:t>Melantrich</a:t>
            </a:r>
            <a:r>
              <a:rPr lang="cs-CZ" sz="2000" dirty="0"/>
              <a:t>“, poté jako spisovatel z </a:t>
            </a:r>
            <a:r>
              <a:rPr lang="cs-CZ" sz="2000" dirty="0" smtClean="0"/>
              <a:t>povolání,</a:t>
            </a:r>
          </a:p>
          <a:p>
            <a:r>
              <a:rPr lang="cs-CZ" sz="2000" dirty="0" smtClean="0"/>
              <a:t>nejprve </a:t>
            </a:r>
            <a:r>
              <a:rPr lang="cs-CZ" sz="2000" dirty="0"/>
              <a:t>ve své </a:t>
            </a:r>
            <a:r>
              <a:rPr lang="cs-CZ" sz="2000" dirty="0" smtClean="0"/>
              <a:t>tvorbě </a:t>
            </a:r>
            <a:r>
              <a:rPr lang="cs-CZ" sz="2000" b="1" dirty="0" smtClean="0"/>
              <a:t>sociální problematika</a:t>
            </a:r>
            <a:r>
              <a:rPr lang="cs-CZ" sz="2000" dirty="0" smtClean="0"/>
              <a:t>, </a:t>
            </a:r>
          </a:p>
          <a:p>
            <a:r>
              <a:rPr lang="cs-CZ" sz="2000" dirty="0" smtClean="0"/>
              <a:t>od </a:t>
            </a:r>
            <a:r>
              <a:rPr lang="cs-CZ" sz="2000" dirty="0"/>
              <a:t>50. let 20. st. se věnoval téměř výhradně </a:t>
            </a:r>
            <a:r>
              <a:rPr lang="cs-CZ" sz="2000" b="1" dirty="0"/>
              <a:t>historické </a:t>
            </a:r>
            <a:r>
              <a:rPr lang="cs-CZ" sz="2000" b="1" dirty="0" smtClean="0"/>
              <a:t>próze.</a:t>
            </a:r>
            <a:r>
              <a:rPr lang="cs-CZ" sz="2000" dirty="0"/>
              <a:t/>
            </a:r>
            <a:br>
              <a:rPr lang="cs-CZ" sz="2000" dirty="0"/>
            </a:br>
            <a:endParaRPr lang="cs-CZ" sz="2000" dirty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948577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000" dirty="0" smtClean="0"/>
              <a:t>Václav Kaplický je pochován na Vyšehradě: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1200" dirty="0" smtClean="0"/>
              <a:t>Foto Šafránková</a:t>
            </a:r>
            <a:endParaRPr lang="cs-CZ" sz="1200" dirty="0"/>
          </a:p>
        </p:txBody>
      </p:sp>
      <p:pic>
        <p:nvPicPr>
          <p:cNvPr id="2050" name="Picture 2" descr="C:\Users\safrankova\Desktop\Kaplický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628800"/>
            <a:ext cx="3744416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6814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Ústřední témata: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</a:t>
            </a:r>
            <a:r>
              <a:rPr lang="cs-CZ" dirty="0" smtClean="0"/>
              <a:t>usitská doba, </a:t>
            </a:r>
          </a:p>
          <a:p>
            <a:r>
              <a:rPr lang="cs-CZ" dirty="0" smtClean="0"/>
              <a:t>doba</a:t>
            </a:r>
            <a:r>
              <a:rPr lang="cs-CZ" dirty="0"/>
              <a:t> </a:t>
            </a:r>
            <a:r>
              <a:rPr lang="cs-CZ" b="1" dirty="0"/>
              <a:t>čarodějnických </a:t>
            </a:r>
            <a:r>
              <a:rPr lang="cs-CZ" b="1" dirty="0" smtClean="0"/>
              <a:t>procesů,</a:t>
            </a:r>
          </a:p>
          <a:p>
            <a:r>
              <a:rPr lang="cs-CZ" dirty="0" smtClean="0"/>
              <a:t>bezpráví</a:t>
            </a:r>
            <a:r>
              <a:rPr lang="cs-CZ" dirty="0"/>
              <a:t>, </a:t>
            </a:r>
            <a:r>
              <a:rPr lang="cs-CZ" dirty="0" smtClean="0"/>
              <a:t>různá </a:t>
            </a:r>
            <a:r>
              <a:rPr lang="cs-CZ" dirty="0"/>
              <a:t>povstání, </a:t>
            </a:r>
            <a:r>
              <a:rPr lang="cs-CZ" dirty="0" smtClean="0"/>
              <a:t>vzpoury, lidový odpor…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1623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Díla: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err="1"/>
              <a:t>Gornostaj</a:t>
            </a:r>
            <a:r>
              <a:rPr lang="cs-CZ" i="1" dirty="0"/>
              <a:t> (1936</a:t>
            </a:r>
            <a:r>
              <a:rPr lang="cs-CZ" i="1" dirty="0" smtClean="0"/>
              <a:t>),</a:t>
            </a:r>
          </a:p>
          <a:p>
            <a:r>
              <a:rPr lang="cs-CZ" i="1" dirty="0" smtClean="0"/>
              <a:t>Ďáblem </a:t>
            </a:r>
            <a:r>
              <a:rPr lang="cs-CZ" i="1" dirty="0"/>
              <a:t>posedlí (1946</a:t>
            </a:r>
            <a:r>
              <a:rPr lang="cs-CZ" i="1" dirty="0" smtClean="0"/>
              <a:t>),</a:t>
            </a:r>
          </a:p>
          <a:p>
            <a:r>
              <a:rPr lang="cs-CZ" i="1" dirty="0"/>
              <a:t>Čtveráci (1952)</a:t>
            </a:r>
            <a:r>
              <a:rPr lang="cs-CZ" i="1" dirty="0" smtClean="0"/>
              <a:t>,</a:t>
            </a:r>
          </a:p>
          <a:p>
            <a:r>
              <a:rPr lang="cs-CZ" i="1" dirty="0"/>
              <a:t>Železná koruna (1954)</a:t>
            </a:r>
          </a:p>
          <a:p>
            <a:r>
              <a:rPr lang="cs-CZ" b="1" i="1" dirty="0" smtClean="0">
                <a:hlinkClick r:id="" action="ppaction://hlinkshowjump?jump=nextslide"/>
              </a:rPr>
              <a:t>Kladivo </a:t>
            </a:r>
            <a:r>
              <a:rPr lang="cs-CZ" b="1" i="1" dirty="0">
                <a:hlinkClick r:id="" action="ppaction://hlinkshowjump?jump=nextslide"/>
              </a:rPr>
              <a:t>na čarodějnice</a:t>
            </a:r>
            <a:r>
              <a:rPr lang="cs-CZ" i="1" dirty="0">
                <a:hlinkClick r:id="" action="ppaction://hlinkshowjump?jump=nextslide"/>
              </a:rPr>
              <a:t> </a:t>
            </a:r>
            <a:r>
              <a:rPr lang="cs-CZ" i="1" dirty="0"/>
              <a:t>(1963),</a:t>
            </a:r>
            <a:endParaRPr lang="cs-CZ" i="1" dirty="0" smtClean="0"/>
          </a:p>
          <a:p>
            <a:r>
              <a:rPr lang="cs-CZ" i="1" dirty="0"/>
              <a:t>Kainovo znamení </a:t>
            </a:r>
            <a:r>
              <a:rPr lang="cs-CZ" i="1" dirty="0" smtClean="0"/>
              <a:t>(</a:t>
            </a:r>
            <a:r>
              <a:rPr lang="cs-CZ" i="1" dirty="0"/>
              <a:t>1975)</a:t>
            </a:r>
            <a:endParaRPr lang="cs-CZ" i="1" dirty="0" smtClean="0"/>
          </a:p>
        </p:txBody>
      </p:sp>
    </p:spTree>
    <p:extLst>
      <p:ext uri="{BB962C8B-B14F-4D97-AF65-F5344CB8AC3E}">
        <p14:creationId xmlns:p14="http://schemas.microsoft.com/office/powerpoint/2010/main" val="3268979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Kladivo na čarodějnice (1963)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b="1" dirty="0" smtClean="0"/>
              <a:t>Historický román, čarodějnické procesy</a:t>
            </a:r>
          </a:p>
          <a:p>
            <a:r>
              <a:rPr lang="cs-CZ" sz="2400" b="1" dirty="0" smtClean="0"/>
              <a:t>Místo: Panství pánů ze Žerotína (Velké Losiny, Šumpersko)</a:t>
            </a:r>
          </a:p>
          <a:p>
            <a:r>
              <a:rPr lang="cs-CZ" sz="2400" b="1" dirty="0" smtClean="0"/>
              <a:t>Doba: 1682</a:t>
            </a:r>
          </a:p>
          <a:p>
            <a:r>
              <a:rPr lang="cs-CZ" sz="2400" b="1" dirty="0" smtClean="0"/>
              <a:t>Hlavní postavy:</a:t>
            </a:r>
          </a:p>
          <a:p>
            <a:pPr lvl="2"/>
            <a:r>
              <a:rPr lang="cs-CZ" b="1" dirty="0" smtClean="0"/>
              <a:t>Děkan Kryštof Alois </a:t>
            </a:r>
            <a:r>
              <a:rPr lang="cs-CZ" b="1" dirty="0" err="1" smtClean="0"/>
              <a:t>Lautner</a:t>
            </a:r>
            <a:r>
              <a:rPr lang="cs-CZ" b="1" dirty="0" smtClean="0"/>
              <a:t> – </a:t>
            </a:r>
            <a:r>
              <a:rPr lang="cs-CZ" dirty="0" smtClean="0"/>
              <a:t>nejprokreslenější postava, vzdělaný, moudrý, láskyplný člověk, osvícený kněz,</a:t>
            </a:r>
            <a:r>
              <a:rPr lang="cs-CZ" b="1" dirty="0"/>
              <a:t> </a:t>
            </a:r>
            <a:r>
              <a:rPr lang="cs-CZ" dirty="0" smtClean="0"/>
              <a:t>nebojácný pracovitý muž – </a:t>
            </a:r>
            <a:r>
              <a:rPr lang="cs-CZ" b="1" dirty="0" smtClean="0"/>
              <a:t>pozitivní hrdina</a:t>
            </a:r>
          </a:p>
          <a:p>
            <a:pPr lvl="2"/>
            <a:r>
              <a:rPr lang="cs-CZ" b="1" dirty="0" err="1" smtClean="0"/>
              <a:t>Boblig</a:t>
            </a:r>
            <a:r>
              <a:rPr lang="cs-CZ" b="1" dirty="0" smtClean="0"/>
              <a:t> </a:t>
            </a:r>
            <a:r>
              <a:rPr lang="cs-CZ" dirty="0" smtClean="0"/>
              <a:t>– inkvizitor, soudce, zlý, ohyzdný, nelítostný, pomáhá mu hrbatý pomocník </a:t>
            </a:r>
            <a:r>
              <a:rPr lang="cs-CZ" b="1" dirty="0" smtClean="0"/>
              <a:t>Ignác – negativní postavy</a:t>
            </a:r>
          </a:p>
          <a:p>
            <a:pPr lvl="2"/>
            <a:endParaRPr lang="cs-CZ" b="1" dirty="0" smtClean="0"/>
          </a:p>
          <a:p>
            <a:pPr lvl="2"/>
            <a:endParaRPr lang="cs-CZ" b="1" dirty="0" smtClean="0"/>
          </a:p>
        </p:txBody>
      </p:sp>
    </p:spTree>
    <p:extLst>
      <p:ext uri="{BB962C8B-B14F-4D97-AF65-F5344CB8AC3E}">
        <p14:creationId xmlns:p14="http://schemas.microsoft.com/office/powerpoint/2010/main" val="3079754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Stručný děj: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Na </a:t>
            </a:r>
            <a:r>
              <a:rPr lang="cs-CZ" dirty="0"/>
              <a:t>panství ve Velkých Losinách se rozpoutaly obrovské </a:t>
            </a:r>
            <a:r>
              <a:rPr lang="cs-CZ" dirty="0" smtClean="0"/>
              <a:t>čarodějnické procesy</a:t>
            </a:r>
            <a:r>
              <a:rPr lang="cs-CZ" dirty="0"/>
              <a:t>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Procesy </a:t>
            </a:r>
            <a:r>
              <a:rPr lang="cs-CZ" dirty="0"/>
              <a:t>začaly banálně – stará žena ukradla </a:t>
            </a:r>
            <a:r>
              <a:rPr lang="cs-CZ" dirty="0" smtClean="0"/>
              <a:t>hostii </a:t>
            </a:r>
            <a:r>
              <a:rPr lang="cs-CZ" dirty="0"/>
              <a:t>pro nemocnou krávu. Ústřední postavou inkvizitor a jeho protihráčem duchovní. Inkvizitor má z procesů prospěch, lidé se ho bojí, udávají se. Nakonec je obviněn i duchovní. Symbolický obraz </a:t>
            </a:r>
            <a:r>
              <a:rPr lang="cs-CZ" b="1" dirty="0"/>
              <a:t>boje zla a dobra</a:t>
            </a:r>
            <a:r>
              <a:rPr lang="cs-CZ" dirty="0"/>
              <a:t>. Duchovní je popraven a čarodějnické procesy končí. </a:t>
            </a:r>
          </a:p>
          <a:p>
            <a:pPr marL="0" indent="0">
              <a:buNone/>
            </a:pPr>
            <a:r>
              <a:rPr lang="cs-CZ" i="1" dirty="0"/>
              <a:t> 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1516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806"/>
            <a:ext cx="8229600" cy="720080"/>
          </a:xfrm>
        </p:spPr>
        <p:txBody>
          <a:bodyPr/>
          <a:lstStyle/>
          <a:p>
            <a:r>
              <a:rPr lang="cs-CZ" dirty="0" smtClean="0"/>
              <a:t>Ukázka: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8"/>
            <a:ext cx="8229600" cy="5544616"/>
          </a:xfrm>
        </p:spPr>
        <p:txBody>
          <a:bodyPr/>
          <a:lstStyle/>
          <a:p>
            <a:pPr marL="0" indent="0">
              <a:buNone/>
            </a:pPr>
            <a:r>
              <a:rPr lang="cs-CZ" sz="1800" i="1" dirty="0" smtClean="0"/>
              <a:t>„Kdy se chceš vyznat ze svých vin, když ne nyní?“ zvolal netrpělivě.</a:t>
            </a:r>
          </a:p>
          <a:p>
            <a:pPr marL="0" indent="0">
              <a:buNone/>
            </a:pPr>
            <a:r>
              <a:rPr lang="cs-CZ" sz="1800" i="1" dirty="0" smtClean="0"/>
              <a:t>„Páchal jsem jiné hříchy než ty, které byste tak rádi slyšeli!“</a:t>
            </a:r>
          </a:p>
          <a:p>
            <a:pPr marL="0" indent="0">
              <a:buNone/>
            </a:pPr>
            <a:r>
              <a:rPr lang="cs-CZ" sz="1800" i="1" dirty="0" smtClean="0"/>
              <a:t>„Mysli přece na své spasení!“ zazpíval mnich.</a:t>
            </a:r>
          </a:p>
          <a:p>
            <a:pPr marL="0" indent="0">
              <a:buNone/>
            </a:pPr>
            <a:r>
              <a:rPr lang="cs-CZ" sz="1800" i="1" dirty="0" smtClean="0"/>
              <a:t>„Lépe bys, otče, učinil, kdyby ses pokusil vyzpovídat pana </a:t>
            </a:r>
            <a:r>
              <a:rPr lang="cs-CZ" sz="1800" i="1" dirty="0" err="1" smtClean="0"/>
              <a:t>Bobliga</a:t>
            </a:r>
            <a:r>
              <a:rPr lang="cs-CZ" sz="1800" i="1" dirty="0" smtClean="0"/>
              <a:t> z </a:t>
            </a:r>
            <a:r>
              <a:rPr lang="cs-CZ" sz="1800" i="1" dirty="0" err="1" smtClean="0"/>
              <a:t>Edelstadtu</a:t>
            </a:r>
            <a:r>
              <a:rPr lang="cs-CZ" sz="1800" i="1" dirty="0" smtClean="0"/>
              <a:t>. Potřeboval by to víc než já!“</a:t>
            </a:r>
          </a:p>
          <a:p>
            <a:pPr marL="0" indent="0">
              <a:buNone/>
            </a:pPr>
            <a:r>
              <a:rPr lang="cs-CZ" sz="1800" i="1" dirty="0" smtClean="0"/>
              <a:t>„Člověče nepolepšitelný!“ zvolal hlubokým basem kapucín </a:t>
            </a:r>
            <a:r>
              <a:rPr lang="cs-CZ" sz="1800" i="1" dirty="0" err="1" smtClean="0"/>
              <a:t>Carolus</a:t>
            </a:r>
            <a:r>
              <a:rPr lang="cs-CZ" sz="1800" i="1" dirty="0" smtClean="0"/>
              <a:t>. „Brzy budeš stát před soudcem Nejvyšším!“</a:t>
            </a:r>
          </a:p>
          <a:p>
            <a:pPr marL="0" indent="0">
              <a:buNone/>
            </a:pPr>
            <a:r>
              <a:rPr lang="cs-CZ" sz="1800" i="1" dirty="0" smtClean="0"/>
              <a:t>„Měl jsem dost času myslet na věčnost,“ usmál se </a:t>
            </a:r>
            <a:r>
              <a:rPr lang="cs-CZ" sz="1800" i="1" dirty="0" err="1" smtClean="0"/>
              <a:t>Lautner</a:t>
            </a:r>
            <a:r>
              <a:rPr lang="cs-CZ" sz="1800" i="1" dirty="0" smtClean="0"/>
              <a:t>. „Nejvyššího soudce se nebojím!“</a:t>
            </a:r>
          </a:p>
          <a:p>
            <a:pPr marL="0" indent="0">
              <a:buNone/>
            </a:pPr>
            <a:r>
              <a:rPr lang="cs-CZ" sz="1800" i="1" dirty="0" smtClean="0"/>
              <a:t>„Ach bratře,“ vzdychl plačtivě otec </a:t>
            </a:r>
            <a:r>
              <a:rPr lang="cs-CZ" sz="1800" i="1" dirty="0" err="1" smtClean="0"/>
              <a:t>Crescentianus</a:t>
            </a:r>
            <a:r>
              <a:rPr lang="cs-CZ" sz="1800" i="1" dirty="0" smtClean="0"/>
              <a:t>, „tvá zatvrzelost tě zahubí. Máme o Tebe strach. Proto jistě dovolíš, abychom těch několik dní, které ti ještě zbývají, trávili s tebou na modlitbách.“</a:t>
            </a:r>
          </a:p>
          <a:p>
            <a:pPr marL="0" indent="0">
              <a:buNone/>
            </a:pPr>
            <a:r>
              <a:rPr lang="cs-CZ" sz="1800" i="1" dirty="0" err="1" smtClean="0"/>
              <a:t>Lautner</a:t>
            </a:r>
            <a:r>
              <a:rPr lang="cs-CZ" sz="1800" i="1" dirty="0" smtClean="0"/>
              <a:t> zavrtěl hlavou:</a:t>
            </a:r>
          </a:p>
          <a:p>
            <a:pPr marL="0" indent="0">
              <a:buNone/>
            </a:pPr>
            <a:r>
              <a:rPr lang="cs-CZ" sz="1800" i="1" dirty="0" smtClean="0"/>
              <a:t>„Ne, raději chci spát!“ „Což se Boha nebojíš?“ vzkřikl otec </a:t>
            </a:r>
            <a:r>
              <a:rPr lang="cs-CZ" sz="1800" i="1" dirty="0" err="1" smtClean="0"/>
              <a:t>Carolus</a:t>
            </a:r>
            <a:r>
              <a:rPr lang="cs-CZ" sz="1800" i="1" dirty="0" smtClean="0"/>
              <a:t>. „Vy se ho bojte!“ </a:t>
            </a:r>
          </a:p>
          <a:p>
            <a:pPr marL="0" indent="0">
              <a:buNone/>
            </a:pPr>
            <a:r>
              <a:rPr lang="cs-CZ" sz="1800" i="1" dirty="0" smtClean="0"/>
              <a:t>Oba mniši odcházeli zaraženi, </a:t>
            </a:r>
            <a:r>
              <a:rPr lang="cs-CZ" sz="1800" i="1" dirty="0" err="1" smtClean="0"/>
              <a:t>Crescentianus</a:t>
            </a:r>
            <a:r>
              <a:rPr lang="cs-CZ" sz="1800" i="1" dirty="0" smtClean="0"/>
              <a:t> nešťastný, </a:t>
            </a:r>
            <a:r>
              <a:rPr lang="cs-CZ" sz="1800" i="1" dirty="0" err="1" smtClean="0"/>
              <a:t>Carolus</a:t>
            </a:r>
            <a:r>
              <a:rPr lang="cs-CZ" sz="1800" i="1" dirty="0" smtClean="0"/>
              <a:t> spíš rozhořčený. </a:t>
            </a:r>
            <a:r>
              <a:rPr lang="cs-CZ" sz="1800" i="1" dirty="0" err="1" smtClean="0"/>
              <a:t>Lautner</a:t>
            </a:r>
            <a:r>
              <a:rPr lang="cs-CZ" sz="1800" i="1" dirty="0" smtClean="0"/>
              <a:t> se za nimi díval. Poněkud stouplo jeho sebevědomí. Smrt už mu nepřipadala tak hrozná jako život těch dvou mnichů v neustálé přetvářce nebo nevědomosti.</a:t>
            </a:r>
            <a:endParaRPr lang="cs-CZ" sz="1800" i="1" dirty="0"/>
          </a:p>
        </p:txBody>
      </p:sp>
    </p:spTree>
    <p:extLst>
      <p:ext uri="{BB962C8B-B14F-4D97-AF65-F5344CB8AC3E}">
        <p14:creationId xmlns:p14="http://schemas.microsoft.com/office/powerpoint/2010/main" val="3261398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k ukázce: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Cítí se děkan </a:t>
            </a:r>
            <a:r>
              <a:rPr lang="cs-CZ" sz="2800" dirty="0" err="1" smtClean="0"/>
              <a:t>Lautner</a:t>
            </a:r>
            <a:r>
              <a:rPr lang="cs-CZ" sz="2800" dirty="0" smtClean="0"/>
              <a:t> vinný za svůj „prohřešek“?</a:t>
            </a:r>
          </a:p>
          <a:p>
            <a:r>
              <a:rPr lang="cs-CZ" sz="2800" dirty="0" smtClean="0"/>
              <a:t>Proč se </a:t>
            </a:r>
            <a:r>
              <a:rPr lang="cs-CZ" sz="2800" dirty="0" err="1" smtClean="0"/>
              <a:t>Lautner</a:t>
            </a:r>
            <a:r>
              <a:rPr lang="cs-CZ" sz="2800" dirty="0" smtClean="0"/>
              <a:t> odmítá modlit?</a:t>
            </a:r>
          </a:p>
          <a:p>
            <a:r>
              <a:rPr lang="cs-CZ" sz="2800" dirty="0" smtClean="0"/>
              <a:t>Čím jsou dle </a:t>
            </a:r>
            <a:r>
              <a:rPr lang="cs-CZ" sz="2800" dirty="0" err="1" smtClean="0"/>
              <a:t>Lautnera</a:t>
            </a:r>
            <a:r>
              <a:rPr lang="cs-CZ" sz="2800" dirty="0" smtClean="0"/>
              <a:t> vinni mniši?</a:t>
            </a:r>
          </a:p>
          <a:p>
            <a:r>
              <a:rPr lang="cs-CZ" sz="2800" dirty="0" smtClean="0"/>
              <a:t>Vysvětlete slova:</a:t>
            </a:r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kapucín, mnich, hlubokým basem, </a:t>
            </a:r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soudcem Nejvyšším</a:t>
            </a:r>
          </a:p>
          <a:p>
            <a:r>
              <a:rPr lang="cs-CZ" sz="2800" dirty="0" smtClean="0"/>
              <a:t>Jaké společensky nežádoucí jevy dílo zachycuje?</a:t>
            </a:r>
          </a:p>
          <a:p>
            <a:r>
              <a:rPr lang="cs-CZ" sz="2800" dirty="0" smtClean="0"/>
              <a:t>Jak dílo koresponduje s dobou, kdy bylo napsáno? Byly u nás ve 20.st. také nějaké procesy?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867403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Filmové zpracování: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Československý film</a:t>
            </a:r>
          </a:p>
          <a:p>
            <a:r>
              <a:rPr lang="cs-CZ" dirty="0" smtClean="0"/>
              <a:t>1969</a:t>
            </a:r>
          </a:p>
          <a:p>
            <a:r>
              <a:rPr lang="cs-CZ" b="1" dirty="0" smtClean="0"/>
              <a:t>Scénář a režie: Otakar Vávra</a:t>
            </a:r>
          </a:p>
          <a:p>
            <a:r>
              <a:rPr lang="cs-CZ" b="1" dirty="0"/>
              <a:t>Hrají</a:t>
            </a:r>
            <a:r>
              <a:rPr lang="cs-CZ" b="1" dirty="0" smtClean="0"/>
              <a:t>:</a:t>
            </a:r>
            <a:r>
              <a:rPr lang="cs-CZ" dirty="0"/>
              <a:t> Elo Romančík, Vladimír Šmeral, Soňa Valentová, Josef </a:t>
            </a:r>
            <a:r>
              <a:rPr lang="cs-CZ" dirty="0" err="1"/>
              <a:t>Kemr</a:t>
            </a:r>
            <a:r>
              <a:rPr lang="cs-CZ" dirty="0"/>
              <a:t>, </a:t>
            </a:r>
            <a:r>
              <a:rPr lang="cs-CZ" dirty="0" smtClean="0"/>
              <a:t>Jiřina Štěpničková atd.</a:t>
            </a:r>
          </a:p>
          <a:p>
            <a:r>
              <a:rPr lang="cs-CZ" dirty="0" smtClean="0"/>
              <a:t>70. nejoblíbenější film na </a:t>
            </a:r>
            <a:r>
              <a:rPr lang="cs-CZ" dirty="0" smtClean="0">
                <a:hlinkClick r:id="rId2"/>
              </a:rPr>
              <a:t>www.csfd.cz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4450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Filmy s podobnou tematikou: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/>
              <a:t>Čarodějky ze </a:t>
            </a:r>
            <a:r>
              <a:rPr lang="cs-CZ" sz="2800" dirty="0" err="1" smtClean="0"/>
              <a:t>Salemu</a:t>
            </a:r>
            <a:r>
              <a:rPr lang="cs-CZ" sz="2800" dirty="0"/>
              <a:t> </a:t>
            </a:r>
            <a:r>
              <a:rPr lang="cs-CZ" sz="2800" dirty="0" smtClean="0"/>
              <a:t>(1957, </a:t>
            </a:r>
            <a:r>
              <a:rPr lang="cs-CZ" sz="2800" dirty="0"/>
              <a:t>Raymond </a:t>
            </a:r>
            <a:r>
              <a:rPr lang="cs-CZ" sz="2800" dirty="0" err="1" smtClean="0"/>
              <a:t>Rouleau</a:t>
            </a:r>
            <a:r>
              <a:rPr lang="cs-CZ" sz="2800" dirty="0" smtClean="0"/>
              <a:t>)</a:t>
            </a:r>
          </a:p>
          <a:p>
            <a:r>
              <a:rPr lang="cs-CZ" sz="2800" dirty="0" smtClean="0"/>
              <a:t>Čarodějky </a:t>
            </a:r>
            <a:r>
              <a:rPr lang="cs-CZ" sz="2800" dirty="0"/>
              <a:t>ze </a:t>
            </a:r>
            <a:r>
              <a:rPr lang="cs-CZ" sz="2800" dirty="0" err="1"/>
              <a:t>Salemu</a:t>
            </a:r>
            <a:r>
              <a:rPr lang="cs-CZ" sz="2800" dirty="0"/>
              <a:t> (1996, Nicholas </a:t>
            </a:r>
            <a:r>
              <a:rPr lang="cs-CZ" sz="2800" dirty="0" err="1"/>
              <a:t>Hytner</a:t>
            </a:r>
            <a:r>
              <a:rPr lang="cs-CZ" sz="2800" dirty="0"/>
              <a:t>)</a:t>
            </a:r>
          </a:p>
          <a:p>
            <a:r>
              <a:rPr lang="cs-CZ" sz="2800" dirty="0" smtClean="0"/>
              <a:t>Goyovy přízraky (2006, Miloš Forman)</a:t>
            </a:r>
          </a:p>
        </p:txBody>
      </p:sp>
    </p:spTree>
    <p:extLst>
      <p:ext uri="{BB962C8B-B14F-4D97-AF65-F5344CB8AC3E}">
        <p14:creationId xmlns:p14="http://schemas.microsoft.com/office/powerpoint/2010/main" val="3032780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UM-PPT-sablona-perspektiv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DUM-PPT-sablona-perspektiva</Template>
  <TotalTime>133</TotalTime>
  <Words>605</Words>
  <Application>Microsoft Office PowerPoint</Application>
  <PresentationFormat>Předvádění na obrazovce (4:3)</PresentationFormat>
  <Paragraphs>103</Paragraphs>
  <Slides>12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DUM-PPT-sablona-perspektiva</vt:lpstr>
      <vt:lpstr>Václav Kaplický Kladivo na čarodějnice</vt:lpstr>
      <vt:lpstr>Prezentace aplikace PowerPoint</vt:lpstr>
      <vt:lpstr> O autorovi: </vt:lpstr>
      <vt:lpstr>Václav Kaplický je pochován na Vyšehradě:</vt:lpstr>
      <vt:lpstr>Ústřední témata:</vt:lpstr>
      <vt:lpstr>Díla:</vt:lpstr>
      <vt:lpstr>Kladivo na čarodějnice (1963)</vt:lpstr>
      <vt:lpstr>Stručný děj:</vt:lpstr>
      <vt:lpstr>Ukázka:</vt:lpstr>
      <vt:lpstr>Otázky k ukázce:</vt:lpstr>
      <vt:lpstr>Filmové zpracování:</vt:lpstr>
      <vt:lpstr>Filmy s podobnou tematikou: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Václav Kaplický Kladivo na čarodějnice</dc:title>
  <dc:creator>Martina Šafránkova</dc:creator>
  <dc:description>Dostupné z Metodického portálu www.rvp.cz, ISSN: 1802-4785, financovaného z ESF a státního rozpočtu ČR. Provozováno Výzkumným ústavem pedagogickým v Praze.</dc:description>
  <cp:lastModifiedBy>jitka</cp:lastModifiedBy>
  <cp:revision>20</cp:revision>
  <dcterms:created xsi:type="dcterms:W3CDTF">2013-05-27T08:29:06Z</dcterms:created>
  <dcterms:modified xsi:type="dcterms:W3CDTF">2014-02-01T19:27:51Z</dcterms:modified>
</cp:coreProperties>
</file>