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0" r:id="rId2"/>
    <p:sldId id="271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6A804C-0EAD-4624-BA13-8B75831FC4D2}" type="datetimeFigureOut">
              <a:rPr lang="cs-CZ" smtClean="0"/>
              <a:t>1.2.2014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7D38B2-A480-4E0A-8701-75866396F1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3661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B395-2184-4A3E-93B4-AF1F252F2162}" type="datetime1">
              <a:rPr lang="cs-CZ" smtClean="0"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MM)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933D-16D4-431A-972F-DA8BE1209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47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C24C9-E8AC-4AB3-B71C-B4B361B436DD}" type="datetime1">
              <a:rPr lang="cs-CZ" smtClean="0"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MM)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933D-16D4-431A-972F-DA8BE1209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6659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D3797-289C-4195-9AE2-805E5172CD1E}" type="datetime1">
              <a:rPr lang="cs-CZ" smtClean="0"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MM)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933D-16D4-431A-972F-DA8BE1209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568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3F436-ED8B-4E25-AFD7-14A7E372AE1F}" type="datetime1">
              <a:rPr lang="cs-CZ" smtClean="0"/>
              <a:t>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MM)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933D-16D4-431A-972F-DA8BE1209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2304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F689C-73F0-4C61-B107-1104634226F3}" type="datetime1">
              <a:rPr lang="cs-CZ" smtClean="0"/>
              <a:t>1.2.2014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MM)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933D-16D4-431A-972F-DA8BE1209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7344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27190-835A-42F1-B938-AB59929C51D7}" type="datetime1">
              <a:rPr lang="cs-CZ" smtClean="0"/>
              <a:t>1.2.2014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MM)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933D-16D4-431A-972F-DA8BE1209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274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10037-86F3-4FE4-991E-5310B437321A}" type="datetime1">
              <a:rPr lang="cs-CZ" smtClean="0"/>
              <a:t>1.2.2014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MM)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933D-16D4-431A-972F-DA8BE1209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0430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54B79-F0A2-4D9B-BD8C-BE74FE273886}" type="datetime1">
              <a:rPr lang="cs-CZ" smtClean="0"/>
              <a:t>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MM)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933D-16D4-431A-972F-DA8BE1209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1382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804F9-3425-4D79-AA67-04B06590DD5E}" type="datetime1">
              <a:rPr lang="cs-CZ" smtClean="0"/>
              <a:t>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MM)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933D-16D4-431A-972F-DA8BE1209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2078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0B784-08D0-48F4-98A4-9061AC17A836}" type="datetime1">
              <a:rPr lang="cs-CZ" smtClean="0"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MM)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933D-16D4-431A-972F-DA8BE1209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72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AA566-71AE-469B-8ACA-A036F3A2FFFF}" type="datetime1">
              <a:rPr lang="cs-CZ" smtClean="0"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MM)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933D-16D4-431A-972F-DA8BE1209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455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72E0F-C23C-413A-934A-3BA015B6EF94}" type="datetime1">
              <a:rPr lang="cs-CZ" smtClean="0"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MM)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C933D-16D4-431A-972F-DA8BE1209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7851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q5jTe0bvZfI&amp;NR=1&amp;feature=endscreen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/>
          <a:p>
            <a:pPr eaLnBrk="1" hangingPunct="1"/>
            <a:r>
              <a:rPr lang="cs-CZ" dirty="0" smtClean="0"/>
              <a:t>Eva Kantůrková</a:t>
            </a:r>
          </a:p>
        </p:txBody>
      </p:sp>
      <p:grpSp>
        <p:nvGrpSpPr>
          <p:cNvPr id="2" name="Skupina 1"/>
          <p:cNvGrpSpPr/>
          <p:nvPr/>
        </p:nvGrpSpPr>
        <p:grpSpPr>
          <a:xfrm>
            <a:off x="1259632" y="348726"/>
            <a:ext cx="6521450" cy="762000"/>
            <a:chOff x="1187624" y="348726"/>
            <a:chExt cx="6521450" cy="762000"/>
          </a:xfrm>
        </p:grpSpPr>
        <p:pic>
          <p:nvPicPr>
            <p:cNvPr id="4" name="Picture 0" descr="MSMT_logolink_bez_vl_a_sloganu.ai"/>
            <p:cNvPicPr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obrázek 2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61361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5124265"/>
              </p:ext>
            </p:extLst>
          </p:nvPr>
        </p:nvGraphicFramePr>
        <p:xfrm>
          <a:off x="683568" y="1268760"/>
          <a:ext cx="7848872" cy="500898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0120"/>
                <a:gridCol w="2664296"/>
                <a:gridCol w="1473744"/>
                <a:gridCol w="2630712"/>
              </a:tblGrid>
              <a:tr h="39356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effectLst/>
                          <a:latin typeface="+mn-lt"/>
                        </a:rPr>
                        <a:t>Název školy: </a:t>
                      </a:r>
                      <a:endParaRPr lang="cs-CZ" sz="1400" b="1" kern="5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+mn-lt"/>
                        </a:rPr>
                        <a:t>Střední škola sociální PERSPEKTIVA a Vyšší odborná škola, s.r.o.</a:t>
                      </a:r>
                      <a:endParaRPr lang="cs-CZ" sz="1400" kern="5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effectLst/>
                          <a:latin typeface="+mn-lt"/>
                        </a:rPr>
                        <a:t>Adresa:  </a:t>
                      </a:r>
                      <a:endParaRPr lang="cs-CZ" sz="1400" b="1" kern="50" dirty="0" smtClean="0">
                        <a:effectLst/>
                        <a:latin typeface="+mn-lt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  <a:latin typeface="+mn-lt"/>
                        </a:rPr>
                        <a:t>Mírová 218/6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  <a:latin typeface="+mn-lt"/>
                        </a:rPr>
                        <a:t>Dubí III - </a:t>
                      </a:r>
                      <a:r>
                        <a:rPr lang="cs-CZ" sz="1400" kern="50" dirty="0" err="1" smtClean="0">
                          <a:effectLst/>
                          <a:latin typeface="+mn-lt"/>
                        </a:rPr>
                        <a:t>Pozorka</a:t>
                      </a:r>
                      <a:endParaRPr lang="cs-CZ" sz="1400" kern="50" dirty="0" smtClean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  <a:tr h="196781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effectLst/>
                          <a:latin typeface="+mn-lt"/>
                        </a:rPr>
                        <a:t>Název projektu</a:t>
                      </a:r>
                      <a:endParaRPr lang="cs-CZ" sz="1400" b="1" kern="5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+mn-lt"/>
                        </a:rPr>
                        <a:t>KLÍČE K POZNÁVÁNÍ</a:t>
                      </a:r>
                      <a:endParaRPr lang="cs-CZ" sz="1400" kern="5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effectLst/>
                          <a:latin typeface="+mn-lt"/>
                        </a:rPr>
                        <a:t>Registrační číslo projektu: </a:t>
                      </a:r>
                      <a:endParaRPr lang="cs-CZ" sz="1400" b="1" kern="50" dirty="0" smtClean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  <a:latin typeface="+mn-lt"/>
                        </a:rPr>
                        <a:t>CZ.1.07/1.5.00/34.0928</a:t>
                      </a:r>
                      <a:endParaRPr lang="cs-CZ" sz="1400" kern="50" dirty="0" smtClean="0">
                        <a:effectLst/>
                        <a:latin typeface="+mn-lt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  <a:tr h="1967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Šablona:  </a:t>
                      </a:r>
                    </a:p>
                    <a:p>
                      <a:endParaRPr lang="cs-CZ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I/2 </a:t>
                      </a: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Inovace a zkvalitnění výuky směřující k rozvoji čtenářské a informační </a:t>
                      </a: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gramotnosti</a:t>
                      </a:r>
                      <a:endParaRPr lang="cs-CZ" sz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Název a číslo materiálu: 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VY_12_INOVACE_ČJL_4.A_1-14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TÉMA SADY: SOCIÁLNÍ PROBLEMATIKA V UMĚLECKÉ LITERATUŘE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Název: </a:t>
                      </a: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Eva Kantůrková</a:t>
                      </a:r>
                      <a:r>
                        <a:rPr lang="cs-CZ" sz="1400" kern="5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endParaRPr lang="cs-CZ" sz="14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  <a:tr h="315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Vytvořeno: 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4.3</a:t>
                      </a: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. 2013</a:t>
                      </a:r>
                      <a:endParaRPr lang="cs-CZ" sz="1400" kern="5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Autor:</a:t>
                      </a:r>
                      <a:endParaRPr lang="cs-CZ" sz="1400" b="1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 Martina Šafránková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3935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Vyučovací předmět: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 </a:t>
                      </a: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Český jazyk a literatura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Ročník: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IV.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3935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Výsledky vzdělávání dle RVP: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Rozumí obsahu textu i jeho částí; 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pořizuje z odborného textu výpisky a výtah, dělá si poznámky z přednášek.</a:t>
                      </a:r>
                      <a:r>
                        <a:rPr lang="cs-CZ" sz="1400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Typ interakce: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  <a:cs typeface="+mn-cs"/>
                        </a:rPr>
                        <a:t>Kombinované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3935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Druh výukového zdroje: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Klíčová slova:</a:t>
                      </a:r>
                    </a:p>
                  </a:txBody>
                  <a:tcPr marL="63251" marR="63251" marT="0" marB="0"/>
                </a:tc>
                <a:tc rowSpan="2"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  <a:cs typeface="+mn-cs"/>
                        </a:rPr>
                        <a:t>Eva Kantůrková, Přítelkyně z domu smutku, vězení, samizdat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5903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Anotace: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 podává základní životopisné  informace o Evě Kantůrkové a jejím</a:t>
                      </a:r>
                      <a:r>
                        <a:rPr lang="cs-CZ" sz="1400" kern="5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díle. 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3251" marR="63251" marT="0" marB="0"/>
                </a:tc>
                <a:tc vMerge="1"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</a:tbl>
          </a:graphicData>
        </a:graphic>
      </p:graphicFrame>
      <p:grpSp>
        <p:nvGrpSpPr>
          <p:cNvPr id="7" name="Skupina 6"/>
          <p:cNvGrpSpPr/>
          <p:nvPr/>
        </p:nvGrpSpPr>
        <p:grpSpPr>
          <a:xfrm>
            <a:off x="1259632" y="167333"/>
            <a:ext cx="6521450" cy="762000"/>
            <a:chOff x="1187624" y="348726"/>
            <a:chExt cx="6521450" cy="762000"/>
          </a:xfrm>
        </p:grpSpPr>
        <p:pic>
          <p:nvPicPr>
            <p:cNvPr id="8" name="Picture 0" descr="MSMT_logolink_bez_vl_a_sloganu.ai"/>
            <p:cNvPicPr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obrázek 2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415043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8112"/>
          </a:xfrm>
        </p:spPr>
        <p:txBody>
          <a:bodyPr/>
          <a:lstStyle/>
          <a:p>
            <a:r>
              <a:rPr lang="cs-CZ" b="1" dirty="0" smtClean="0"/>
              <a:t>ŽIVOT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496944" cy="525658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i="1" u="sng" dirty="0"/>
              <a:t>EVA KANTŮRKOVÁ</a:t>
            </a:r>
            <a:r>
              <a:rPr lang="cs-CZ" b="1" dirty="0"/>
              <a:t> (*1930) </a:t>
            </a:r>
            <a:endParaRPr lang="cs-CZ" b="1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česká </a:t>
            </a:r>
            <a:r>
              <a:rPr lang="cs-CZ" dirty="0"/>
              <a:t>prozaička a scénáristka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pochází </a:t>
            </a:r>
            <a:r>
              <a:rPr lang="cs-CZ" dirty="0"/>
              <a:t>z literárně založené rodiny – otec Jiří Síla (komunistický novinář), matka Bohumila Sílová (spisovatelka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r>
              <a:rPr lang="cs-CZ" dirty="0" smtClean="0"/>
              <a:t> </a:t>
            </a:r>
            <a:r>
              <a:rPr lang="cs-CZ" dirty="0"/>
              <a:t>r. 1956 – ukončila studium filozofie a historie na FF </a:t>
            </a:r>
            <a:r>
              <a:rPr lang="cs-CZ" dirty="0" smtClean="0"/>
              <a:t>UK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od </a:t>
            </a:r>
            <a:r>
              <a:rPr lang="cs-CZ" dirty="0"/>
              <a:t>r. 1960 – spisovatelkou z </a:t>
            </a:r>
            <a:r>
              <a:rPr lang="cs-CZ" dirty="0" smtClean="0"/>
              <a:t>povolání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byla </a:t>
            </a:r>
            <a:r>
              <a:rPr lang="cs-CZ" dirty="0"/>
              <a:t>členkou KSČ, angažovala se v Pražském jaru, v roce 1970 ze strany vystoupila, ocitla se na seznamu zakázaných autorů, publikovala jen v samizdatu a exilových </a:t>
            </a:r>
            <a:r>
              <a:rPr lang="cs-CZ" dirty="0" smtClean="0"/>
              <a:t>nakladatelstvích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12974"/>
          </a:xfrm>
        </p:spPr>
        <p:txBody>
          <a:bodyPr/>
          <a:lstStyle/>
          <a:p>
            <a:r>
              <a:rPr lang="cs-CZ" b="1" dirty="0" smtClean="0"/>
              <a:t>ŽIVOT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507288" cy="5544616"/>
          </a:xfrm>
        </p:spPr>
        <p:txBody>
          <a:bodyPr>
            <a:noAutofit/>
          </a:bodyPr>
          <a:lstStyle/>
          <a:p>
            <a:pPr lvl="0"/>
            <a:r>
              <a:rPr lang="cs-CZ" sz="2500" dirty="0" smtClean="0">
                <a:solidFill>
                  <a:prstClr val="black"/>
                </a:solidFill>
              </a:rPr>
              <a:t>podepsala </a:t>
            </a:r>
            <a:r>
              <a:rPr lang="cs-CZ" sz="2500" dirty="0">
                <a:solidFill>
                  <a:prstClr val="black"/>
                </a:solidFill>
              </a:rPr>
              <a:t>Chartu 77 </a:t>
            </a:r>
          </a:p>
          <a:p>
            <a:pPr lvl="0"/>
            <a:endParaRPr lang="cs-CZ" sz="2500" dirty="0" smtClean="0">
              <a:solidFill>
                <a:prstClr val="black"/>
              </a:solidFill>
            </a:endParaRPr>
          </a:p>
          <a:p>
            <a:pPr lvl="0"/>
            <a:r>
              <a:rPr lang="cs-CZ" sz="2500" dirty="0" smtClean="0">
                <a:solidFill>
                  <a:prstClr val="black"/>
                </a:solidFill>
              </a:rPr>
              <a:t> </a:t>
            </a:r>
            <a:r>
              <a:rPr lang="cs-CZ" sz="2500" dirty="0">
                <a:solidFill>
                  <a:prstClr val="black"/>
                </a:solidFill>
              </a:rPr>
              <a:t>s druhým manželem Jiřím </a:t>
            </a:r>
            <a:r>
              <a:rPr lang="cs-CZ" sz="2500" dirty="0" err="1">
                <a:solidFill>
                  <a:prstClr val="black"/>
                </a:solidFill>
              </a:rPr>
              <a:t>Kantůrkem</a:t>
            </a:r>
            <a:r>
              <a:rPr lang="cs-CZ" sz="2500" dirty="0">
                <a:solidFill>
                  <a:prstClr val="black"/>
                </a:solidFill>
              </a:rPr>
              <a:t> se angažovala v </a:t>
            </a:r>
            <a:r>
              <a:rPr lang="cs-CZ" sz="2500" dirty="0" smtClean="0">
                <a:solidFill>
                  <a:prstClr val="black"/>
                </a:solidFill>
              </a:rPr>
              <a:t>disentu</a:t>
            </a:r>
          </a:p>
          <a:p>
            <a:pPr lvl="0"/>
            <a:endParaRPr lang="cs-CZ" sz="2500" dirty="0">
              <a:solidFill>
                <a:prstClr val="black"/>
              </a:solidFill>
            </a:endParaRPr>
          </a:p>
          <a:p>
            <a:pPr lvl="0"/>
            <a:r>
              <a:rPr lang="cs-CZ" sz="2500" dirty="0" smtClean="0">
                <a:solidFill>
                  <a:prstClr val="black"/>
                </a:solidFill>
              </a:rPr>
              <a:t> </a:t>
            </a:r>
            <a:r>
              <a:rPr lang="cs-CZ" sz="2500" b="1" dirty="0">
                <a:solidFill>
                  <a:prstClr val="black"/>
                </a:solidFill>
              </a:rPr>
              <a:t>od 6. května 1981 do 22. března 1982 byla vězněna za podvracení </a:t>
            </a:r>
            <a:r>
              <a:rPr lang="cs-CZ" sz="2500" b="1" dirty="0" smtClean="0">
                <a:solidFill>
                  <a:prstClr val="black"/>
                </a:solidFill>
              </a:rPr>
              <a:t>republiky</a:t>
            </a:r>
          </a:p>
          <a:p>
            <a:pPr lvl="0"/>
            <a:endParaRPr lang="cs-CZ" sz="2500" dirty="0">
              <a:solidFill>
                <a:prstClr val="black"/>
              </a:solidFill>
            </a:endParaRPr>
          </a:p>
          <a:p>
            <a:pPr lvl="0"/>
            <a:r>
              <a:rPr lang="cs-CZ" sz="2500" dirty="0" smtClean="0">
                <a:solidFill>
                  <a:prstClr val="black"/>
                </a:solidFill>
              </a:rPr>
              <a:t>po </a:t>
            </a:r>
            <a:r>
              <a:rPr lang="cs-CZ" sz="2500" dirty="0">
                <a:solidFill>
                  <a:prstClr val="black"/>
                </a:solidFill>
              </a:rPr>
              <a:t>Sametové revoluci se aktivně podílela na vzniku Občanského </a:t>
            </a:r>
            <a:r>
              <a:rPr lang="cs-CZ" sz="2500" dirty="0" smtClean="0">
                <a:solidFill>
                  <a:prstClr val="black"/>
                </a:solidFill>
              </a:rPr>
              <a:t>fóra</a:t>
            </a:r>
          </a:p>
          <a:p>
            <a:pPr lvl="0"/>
            <a:endParaRPr lang="cs-CZ" sz="2500" dirty="0" smtClean="0">
              <a:solidFill>
                <a:prstClr val="black"/>
              </a:solidFill>
            </a:endParaRPr>
          </a:p>
          <a:p>
            <a:pPr lvl="0"/>
            <a:r>
              <a:rPr lang="cs-CZ" sz="2500" dirty="0" smtClean="0">
                <a:solidFill>
                  <a:prstClr val="black"/>
                </a:solidFill>
              </a:rPr>
              <a:t>2003 </a:t>
            </a:r>
            <a:r>
              <a:rPr lang="cs-CZ" sz="2500" dirty="0">
                <a:solidFill>
                  <a:prstClr val="black"/>
                </a:solidFill>
              </a:rPr>
              <a:t>– členka Rady pro rozhlasové a televizní vysílání</a:t>
            </a:r>
          </a:p>
          <a:p>
            <a:pPr marL="0" lvl="0" indent="0">
              <a:buNone/>
            </a:pPr>
            <a:endParaRPr lang="cs-CZ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60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PŘÍTELKYNĚ </a:t>
            </a:r>
            <a:r>
              <a:rPr lang="cs-CZ" b="1" dirty="0"/>
              <a:t>Z DOMU SMUTKU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507288" cy="5184576"/>
          </a:xfrm>
        </p:spPr>
        <p:txBody>
          <a:bodyPr>
            <a:normAutofit/>
          </a:bodyPr>
          <a:lstStyle/>
          <a:p>
            <a:pPr lvl="0"/>
            <a:r>
              <a:rPr lang="cs-CZ" sz="2700" dirty="0"/>
              <a:t>poprvé vychází v roce 1984 v edici Petlici s titulem Mé přítelkyně v domě smutku, téhož roku v Kolíně nad Rýnem s titulem Přítelkyně z domu smutku, v roce 1990 kniha vychází v nakladatelství Československý </a:t>
            </a:r>
            <a:r>
              <a:rPr lang="cs-CZ" sz="2700" dirty="0" smtClean="0"/>
              <a:t>spisovatel</a:t>
            </a:r>
          </a:p>
          <a:p>
            <a:pPr lvl="0"/>
            <a:endParaRPr lang="cs-CZ" sz="2700" dirty="0"/>
          </a:p>
          <a:p>
            <a:pPr lvl="0"/>
            <a:r>
              <a:rPr lang="cs-CZ" sz="2700" dirty="0"/>
              <a:t>kniha čerpá z </a:t>
            </a:r>
            <a:r>
              <a:rPr lang="cs-CZ" sz="2700" b="1" dirty="0"/>
              <a:t>autorčiny osobní zkušenosti</a:t>
            </a:r>
            <a:r>
              <a:rPr lang="cs-CZ" sz="2700" dirty="0"/>
              <a:t>, popisuje rok strávený v ruzyňské věznice v letech </a:t>
            </a:r>
            <a:r>
              <a:rPr lang="cs-CZ" sz="2700" dirty="0" smtClean="0"/>
              <a:t>1981-1982</a:t>
            </a:r>
          </a:p>
          <a:p>
            <a:pPr lvl="0"/>
            <a:endParaRPr lang="cs-CZ" sz="2700" dirty="0"/>
          </a:p>
          <a:p>
            <a:pPr lvl="0"/>
            <a:r>
              <a:rPr lang="cs-CZ" sz="2700" dirty="0"/>
              <a:t>text tvoří 15 kapitol, z nichž 13 je stylizováno jako portrét, první a poslední kapitola vytváří sjednocující rámec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206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22114"/>
          </a:xfrm>
        </p:spPr>
        <p:txBody>
          <a:bodyPr/>
          <a:lstStyle/>
          <a:p>
            <a:r>
              <a:rPr lang="cs-CZ" b="1" dirty="0" smtClean="0"/>
              <a:t>PŘÍTELKYNĚ Z DOMU SMUTKU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784976" cy="5472608"/>
          </a:xfrm>
        </p:spPr>
        <p:txBody>
          <a:bodyPr>
            <a:noAutofit/>
          </a:bodyPr>
          <a:lstStyle/>
          <a:p>
            <a:pPr lvl="0"/>
            <a:r>
              <a:rPr lang="cs-CZ" sz="2500" dirty="0" smtClean="0"/>
              <a:t>Dům </a:t>
            </a:r>
            <a:r>
              <a:rPr lang="cs-CZ" sz="2500" dirty="0"/>
              <a:t>smutku – popis věznice, prostředí v </a:t>
            </a:r>
            <a:r>
              <a:rPr lang="cs-CZ" sz="2500" dirty="0" smtClean="0"/>
              <a:t>Ruzyni, systematické </a:t>
            </a:r>
            <a:r>
              <a:rPr lang="cs-CZ" sz="2500" dirty="0"/>
              <a:t>zachycení vnějšího i vnitřního uspořádání </a:t>
            </a:r>
            <a:r>
              <a:rPr lang="cs-CZ" sz="2500" dirty="0" smtClean="0"/>
              <a:t>vězení</a:t>
            </a:r>
          </a:p>
          <a:p>
            <a:pPr lvl="0"/>
            <a:endParaRPr lang="cs-CZ" sz="2500" dirty="0"/>
          </a:p>
          <a:p>
            <a:pPr lvl="0"/>
            <a:r>
              <a:rPr lang="cs-CZ" sz="2500" b="1" dirty="0"/>
              <a:t>postavy:</a:t>
            </a:r>
            <a:r>
              <a:rPr lang="cs-CZ" sz="2500" dirty="0"/>
              <a:t> Majka, Libuška, paní Helenka, Andy-Rumová pralinka, Helga, </a:t>
            </a:r>
            <a:r>
              <a:rPr lang="cs-CZ" sz="2500" dirty="0" err="1"/>
              <a:t>Paterková</a:t>
            </a:r>
            <a:r>
              <a:rPr lang="cs-CZ" sz="2500" dirty="0"/>
              <a:t>, </a:t>
            </a:r>
            <a:r>
              <a:rPr lang="cs-CZ" sz="2500" dirty="0" err="1"/>
              <a:t>Bóži</a:t>
            </a:r>
            <a:r>
              <a:rPr lang="cs-CZ" sz="2500" dirty="0"/>
              <a:t> trhovkyně, Denisa, Věra, Naděnka, Anča a </a:t>
            </a:r>
            <a:r>
              <a:rPr lang="cs-CZ" sz="2500" dirty="0" err="1" smtClean="0"/>
              <a:t>Alička</a:t>
            </a:r>
            <a:endParaRPr lang="cs-CZ" sz="2500" dirty="0" smtClean="0"/>
          </a:p>
          <a:p>
            <a:pPr lvl="0"/>
            <a:endParaRPr lang="cs-CZ" sz="2500" dirty="0" smtClean="0"/>
          </a:p>
          <a:p>
            <a:pPr lvl="0"/>
            <a:r>
              <a:rPr lang="cs-CZ" sz="2500" dirty="0" smtClean="0"/>
              <a:t> příběh </a:t>
            </a:r>
            <a:r>
              <a:rPr lang="cs-CZ" sz="2500" dirty="0"/>
              <a:t>knihy tvoří </a:t>
            </a:r>
            <a:r>
              <a:rPr lang="cs-CZ" sz="2500" b="1" dirty="0"/>
              <a:t>portréty přítelkyň</a:t>
            </a:r>
            <a:r>
              <a:rPr lang="cs-CZ" sz="2500" dirty="0"/>
              <a:t> </a:t>
            </a:r>
            <a:r>
              <a:rPr lang="cs-CZ" sz="2500" dirty="0" smtClean="0"/>
              <a:t>– líčí </a:t>
            </a:r>
            <a:r>
              <a:rPr lang="cs-CZ" sz="2500" dirty="0"/>
              <a:t>zde jejich osudy, </a:t>
            </a:r>
            <a:r>
              <a:rPr lang="cs-CZ" sz="2500" b="1" dirty="0"/>
              <a:t>souvislost</a:t>
            </a:r>
            <a:r>
              <a:rPr lang="cs-CZ" sz="2500" dirty="0"/>
              <a:t> je nejen </a:t>
            </a:r>
            <a:r>
              <a:rPr lang="cs-CZ" sz="2500" b="1" dirty="0"/>
              <a:t>prostorová (vězení)</a:t>
            </a:r>
            <a:r>
              <a:rPr lang="cs-CZ" sz="2500" dirty="0"/>
              <a:t>, ale i </a:t>
            </a:r>
            <a:r>
              <a:rPr lang="cs-CZ" sz="2500" b="1" dirty="0" smtClean="0"/>
              <a:t>časová</a:t>
            </a:r>
          </a:p>
          <a:p>
            <a:pPr lvl="0"/>
            <a:endParaRPr lang="cs-CZ" sz="2500" b="1" dirty="0" smtClean="0"/>
          </a:p>
          <a:p>
            <a:pPr lvl="0"/>
            <a:r>
              <a:rPr lang="cs-CZ" sz="2500" dirty="0" smtClean="0"/>
              <a:t>portréty </a:t>
            </a:r>
            <a:r>
              <a:rPr lang="cs-CZ" sz="2500" dirty="0"/>
              <a:t>jsou monotematické, výjimkou je předposlední kapitola Anča a </a:t>
            </a:r>
            <a:r>
              <a:rPr lang="cs-CZ" sz="2500" dirty="0" err="1"/>
              <a:t>Alička</a:t>
            </a:r>
            <a:endParaRPr lang="cs-CZ" sz="2500" dirty="0"/>
          </a:p>
          <a:p>
            <a:pPr marL="0" indent="0">
              <a:buNone/>
            </a:pP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203235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64096"/>
          </a:xfrm>
        </p:spPr>
        <p:txBody>
          <a:bodyPr/>
          <a:lstStyle/>
          <a:p>
            <a:r>
              <a:rPr lang="cs-CZ" b="1" dirty="0" smtClean="0"/>
              <a:t>PŘÍTELKYNĚ Z DOMU SMUTKU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435280" cy="5184576"/>
          </a:xfrm>
        </p:spPr>
        <p:txBody>
          <a:bodyPr>
            <a:normAutofit/>
          </a:bodyPr>
          <a:lstStyle/>
          <a:p>
            <a:pPr lvl="0"/>
            <a:endParaRPr lang="cs-CZ" sz="2500" dirty="0" smtClean="0"/>
          </a:p>
          <a:p>
            <a:pPr lvl="0"/>
            <a:r>
              <a:rPr lang="cs-CZ" sz="2500" dirty="0" smtClean="0"/>
              <a:t>každá </a:t>
            </a:r>
            <a:r>
              <a:rPr lang="cs-CZ" sz="2500" dirty="0"/>
              <a:t>kapitola má podobnou strukturu: detailní popis zevnějšku, postupné seznámení s charakteristickými </a:t>
            </a:r>
            <a:r>
              <a:rPr lang="cs-CZ" sz="2500" dirty="0" smtClean="0"/>
              <a:t>vlastnostmi a</a:t>
            </a:r>
            <a:r>
              <a:rPr lang="cs-CZ" sz="2500" dirty="0"/>
              <a:t> </a:t>
            </a:r>
            <a:r>
              <a:rPr lang="cs-CZ" sz="2500" dirty="0" smtClean="0"/>
              <a:t>hlavně s osudem </a:t>
            </a:r>
            <a:r>
              <a:rPr lang="cs-CZ" sz="2500" dirty="0"/>
              <a:t>(vždy je tu </a:t>
            </a:r>
            <a:r>
              <a:rPr lang="cs-CZ" sz="2500" b="1" dirty="0"/>
              <a:t>konflikt – žena si něco přeje X něco jiného se jí stalo ve skutečnosti</a:t>
            </a:r>
            <a:r>
              <a:rPr lang="cs-CZ" sz="2500" dirty="0" smtClean="0"/>
              <a:t>)</a:t>
            </a:r>
          </a:p>
          <a:p>
            <a:pPr marL="0" lvl="0" indent="0">
              <a:buNone/>
            </a:pPr>
            <a:endParaRPr lang="cs-CZ" sz="2500" dirty="0"/>
          </a:p>
          <a:p>
            <a:pPr lvl="0"/>
            <a:r>
              <a:rPr lang="cs-CZ" sz="2500" dirty="0"/>
              <a:t>ženy u čtenáře vzbuzují různé reakce: lítost, účast, smutek, odpor, sympatie, lhostejnost</a:t>
            </a:r>
            <a:r>
              <a:rPr lang="cs-CZ" sz="2500" dirty="0" smtClean="0"/>
              <a:t>…</a:t>
            </a:r>
          </a:p>
          <a:p>
            <a:pPr marL="0" lvl="0" indent="0">
              <a:buNone/>
            </a:pPr>
            <a:endParaRPr lang="cs-CZ" sz="2500" dirty="0"/>
          </a:p>
          <a:p>
            <a:pPr lvl="0"/>
            <a:r>
              <a:rPr lang="cs-CZ" sz="2500" b="1" dirty="0"/>
              <a:t>jazyk</a:t>
            </a:r>
            <a:r>
              <a:rPr lang="cs-CZ" sz="2500" dirty="0"/>
              <a:t>: spisovná čeština se mísí s vězeňskou mluvou, </a:t>
            </a:r>
            <a:r>
              <a:rPr lang="cs-CZ" sz="2500" b="1" dirty="0"/>
              <a:t>argotické výrazy</a:t>
            </a:r>
            <a:r>
              <a:rPr lang="cs-CZ" sz="2500" dirty="0"/>
              <a:t> (</a:t>
            </a:r>
            <a:r>
              <a:rPr lang="cs-CZ" sz="2500" dirty="0" err="1"/>
              <a:t>koňovat</a:t>
            </a:r>
            <a:r>
              <a:rPr lang="cs-CZ" sz="2500" dirty="0"/>
              <a:t>, „</a:t>
            </a:r>
            <a:r>
              <a:rPr lang="cs-CZ" sz="2500" dirty="0" err="1"/>
              <a:t>ara</a:t>
            </a:r>
            <a:r>
              <a:rPr lang="cs-CZ" sz="2500" dirty="0"/>
              <a:t>, </a:t>
            </a:r>
            <a:r>
              <a:rPr lang="cs-CZ" sz="2500" dirty="0" err="1"/>
              <a:t>bengo</a:t>
            </a:r>
            <a:r>
              <a:rPr lang="cs-CZ" sz="2500" dirty="0"/>
              <a:t>!“…)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154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PŘÍTELKYNĚ Z DOMU SMUTKU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kniha zpracována jako 4dílný TV seriál s Ivanou Chýlkovou v hlavní roli (režie Hynek Bočan)</a:t>
            </a:r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http://www.youtube.com/watch?v=q5jTe0bvZfI&amp;NR=1&amp;feature=endscreen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18479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36313"/>
          </a:xfrm>
        </p:spPr>
        <p:txBody>
          <a:bodyPr/>
          <a:lstStyle/>
          <a:p>
            <a:r>
              <a:rPr lang="cs-CZ" b="1" dirty="0" smtClean="0"/>
              <a:t>UKÁZKA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640960" cy="55446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400" dirty="0" smtClean="0"/>
              <a:t>… </a:t>
            </a:r>
            <a:r>
              <a:rPr lang="cs-CZ" sz="2100" dirty="0" smtClean="0"/>
              <a:t>Dopis </a:t>
            </a:r>
            <a:r>
              <a:rPr lang="cs-CZ" sz="2100" dirty="0"/>
              <a:t>se musel hned zničit, aby ho </a:t>
            </a:r>
            <a:r>
              <a:rPr lang="cs-CZ" sz="2100" dirty="0" smtClean="0"/>
              <a:t>strážní </a:t>
            </a:r>
            <a:r>
              <a:rPr lang="cs-CZ" sz="2100" dirty="0"/>
              <a:t>při </a:t>
            </a:r>
            <a:r>
              <a:rPr lang="cs-CZ" sz="2100" dirty="0" err="1"/>
              <a:t>filcunku</a:t>
            </a:r>
            <a:r>
              <a:rPr lang="cs-CZ" sz="2100" dirty="0"/>
              <a:t> nenašli, Majka si </a:t>
            </a:r>
            <a:r>
              <a:rPr lang="cs-CZ" sz="2100" dirty="0" err="1"/>
              <a:t>Piérrova</a:t>
            </a:r>
            <a:r>
              <a:rPr lang="cs-CZ" sz="2100" dirty="0"/>
              <a:t> psaní alespoň na noc kladla pod polštář. Nejzdařilejší věty </a:t>
            </a:r>
            <a:r>
              <a:rPr lang="cs-CZ" sz="2100" dirty="0" smtClean="0"/>
              <a:t>si opisovala</a:t>
            </a:r>
            <a:r>
              <a:rPr lang="cs-CZ" sz="2100" dirty="0"/>
              <a:t>. Dopisy se doručovaly „</a:t>
            </a:r>
            <a:r>
              <a:rPr lang="cs-CZ" sz="2100" dirty="0" err="1"/>
              <a:t>koňováním</a:t>
            </a:r>
            <a:r>
              <a:rPr lang="cs-CZ" sz="2100" dirty="0"/>
              <a:t>“, druhou hlavní formou dostupnosti člověka k člověku. „Kůň“ byla zásilka přivázaná na niti. Dopis (nebo taky jídlo, cigarety) se stočil do válečku a převázal gumičkou, prostrčil </a:t>
            </a:r>
            <a:r>
              <a:rPr lang="cs-CZ" sz="2100" dirty="0" smtClean="0"/>
              <a:t>mříží </a:t>
            </a:r>
            <a:r>
              <a:rPr lang="cs-CZ" sz="2100" dirty="0"/>
              <a:t>a dírou v síti, k tomu účelu zhotovenou; naše síť nezaplňovala celý okenní otvor, mezi dolní stěnou a sítí Majka volně prostrčila ruku. Shora zatím spustili nit s jejich koněm, šlo o to, houpající se zásilku před oknem chytit a přitáhnout si ji, odvázat ji, přivázat zásilku vlastní a křiknout: „Hotovo! Táhni, jedeme!“ Vtipnější dívky vykřikovaly vesele: „Á na </a:t>
            </a:r>
            <a:r>
              <a:rPr lang="cs-CZ" sz="2100" dirty="0" err="1"/>
              <a:t>koňééééé</a:t>
            </a:r>
            <a:r>
              <a:rPr lang="cs-CZ" sz="2100" dirty="0"/>
              <a:t>!“ Při chytání koně a uvazování koně vlastního </a:t>
            </a:r>
            <a:r>
              <a:rPr lang="cs-CZ" sz="2100" dirty="0" smtClean="0"/>
              <a:t>vždy </a:t>
            </a:r>
            <a:r>
              <a:rPr lang="cs-CZ" sz="2100" dirty="0"/>
              <a:t>jeden z cely musel hlídat u dveří a při sebemenším zvuku z chodby varoval: „Ara! Ara! </a:t>
            </a:r>
            <a:r>
              <a:rPr lang="cs-CZ" sz="2100" dirty="0" err="1"/>
              <a:t>Bengo</a:t>
            </a:r>
            <a:r>
              <a:rPr lang="cs-CZ" sz="2100" dirty="0"/>
              <a:t>!“ Pozor, dozorce. Celá operace proběhla velice rychle a za </a:t>
            </a:r>
            <a:r>
              <a:rPr lang="cs-CZ" sz="2100" dirty="0" smtClean="0"/>
              <a:t>úžasného </a:t>
            </a:r>
            <a:r>
              <a:rPr lang="cs-CZ" sz="2100" dirty="0"/>
              <a:t>vzrušení; „dělej, dělej“, klepala se Majka strachy u dveří a Libuška se vztekala, </a:t>
            </a:r>
            <a:r>
              <a:rPr lang="cs-CZ" sz="2100" dirty="0" smtClean="0"/>
              <a:t>že nemůže </a:t>
            </a:r>
            <a:r>
              <a:rPr lang="cs-CZ" sz="2100" dirty="0"/>
              <a:t>rozvázat zašmodrchaný provázek. Někdy to vypadalo, </a:t>
            </a:r>
            <a:r>
              <a:rPr lang="cs-CZ" sz="2100" dirty="0" smtClean="0"/>
              <a:t>že </a:t>
            </a:r>
            <a:r>
              <a:rPr lang="cs-CZ" sz="2100" dirty="0"/>
              <a:t>vzrušující </a:t>
            </a:r>
            <a:r>
              <a:rPr lang="cs-CZ" sz="2100" dirty="0" smtClean="0"/>
              <a:t>okamžiky </a:t>
            </a:r>
            <a:r>
              <a:rPr lang="cs-CZ" sz="2100" dirty="0"/>
              <a:t>vydají za víc </a:t>
            </a:r>
            <a:r>
              <a:rPr lang="cs-CZ" sz="2100" dirty="0" smtClean="0"/>
              <a:t>než </a:t>
            </a:r>
            <a:r>
              <a:rPr lang="cs-CZ" sz="2100" dirty="0"/>
              <a:t>za získaný tabák. </a:t>
            </a:r>
          </a:p>
        </p:txBody>
      </p:sp>
    </p:spTree>
    <p:extLst>
      <p:ext uri="{BB962C8B-B14F-4D97-AF65-F5344CB8AC3E}">
        <p14:creationId xmlns:p14="http://schemas.microsoft.com/office/powerpoint/2010/main" val="2011595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k ukázce: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základě přečtené ukázky vysvětlete pojmy:</a:t>
            </a:r>
          </a:p>
          <a:p>
            <a:pPr lvl="2"/>
            <a:r>
              <a:rPr lang="cs-CZ" dirty="0" err="1" smtClean="0"/>
              <a:t>Filcung</a:t>
            </a:r>
            <a:endParaRPr lang="cs-CZ" dirty="0" smtClean="0">
              <a:solidFill>
                <a:srgbClr val="FF0000"/>
              </a:solidFill>
            </a:endParaRPr>
          </a:p>
          <a:p>
            <a:pPr lvl="2"/>
            <a:r>
              <a:rPr lang="cs-CZ" dirty="0" err="1" smtClean="0"/>
              <a:t>Koňování</a:t>
            </a:r>
            <a:r>
              <a:rPr lang="cs-CZ" dirty="0" smtClean="0"/>
              <a:t> </a:t>
            </a:r>
          </a:p>
          <a:p>
            <a:pPr lvl="2"/>
            <a:r>
              <a:rPr lang="cs-CZ" dirty="0" smtClean="0"/>
              <a:t>Kůň </a:t>
            </a:r>
          </a:p>
          <a:p>
            <a:pPr lvl="2"/>
            <a:r>
              <a:rPr lang="cs-CZ" dirty="0" smtClean="0"/>
              <a:t>„Ara, </a:t>
            </a:r>
            <a:r>
              <a:rPr lang="cs-CZ" dirty="0" err="1" smtClean="0"/>
              <a:t>bengo</a:t>
            </a:r>
            <a:r>
              <a:rPr lang="cs-CZ" dirty="0" smtClean="0"/>
              <a:t>!“ 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122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Odpověď: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základě přečtené ukázky vysvětlete pojmy:</a:t>
            </a:r>
          </a:p>
          <a:p>
            <a:pPr lvl="2"/>
            <a:r>
              <a:rPr lang="cs-CZ" dirty="0" err="1" smtClean="0"/>
              <a:t>Filcung</a:t>
            </a:r>
            <a:r>
              <a:rPr lang="cs-CZ" dirty="0" smtClean="0"/>
              <a:t> – </a:t>
            </a:r>
            <a:r>
              <a:rPr lang="cs-CZ" dirty="0" smtClean="0">
                <a:solidFill>
                  <a:srgbClr val="FF0000"/>
                </a:solidFill>
              </a:rPr>
              <a:t>osobní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prohlídka</a:t>
            </a:r>
          </a:p>
          <a:p>
            <a:pPr lvl="2"/>
            <a:r>
              <a:rPr lang="cs-CZ" dirty="0" err="1" smtClean="0"/>
              <a:t>Koňování</a:t>
            </a:r>
            <a:r>
              <a:rPr lang="cs-CZ" dirty="0" smtClean="0"/>
              <a:t> – </a:t>
            </a:r>
            <a:r>
              <a:rPr lang="cs-CZ" dirty="0" smtClean="0">
                <a:solidFill>
                  <a:srgbClr val="FF0000"/>
                </a:solidFill>
              </a:rPr>
              <a:t>zvláštní druh komunikace ve vězení, posílání tzv. koní</a:t>
            </a:r>
            <a:endParaRPr lang="cs-CZ" dirty="0" smtClean="0"/>
          </a:p>
          <a:p>
            <a:pPr lvl="2"/>
            <a:r>
              <a:rPr lang="cs-CZ" dirty="0" smtClean="0"/>
              <a:t>Kůň - </a:t>
            </a:r>
            <a:r>
              <a:rPr lang="cs-CZ" dirty="0">
                <a:solidFill>
                  <a:srgbClr val="FF0000"/>
                </a:solidFill>
              </a:rPr>
              <a:t>zásilka přivázaná na niti. Dopis (nebo taky jídlo, cigarety) se stočil do válečku a převázal gumičkou, prostrčil mříží a dírou v síti</a:t>
            </a:r>
            <a:endParaRPr lang="cs-CZ" dirty="0" smtClean="0">
              <a:solidFill>
                <a:srgbClr val="FF0000"/>
              </a:solidFill>
            </a:endParaRPr>
          </a:p>
          <a:p>
            <a:pPr lvl="2"/>
            <a:r>
              <a:rPr lang="cs-CZ" dirty="0" smtClean="0"/>
              <a:t>„Ara, </a:t>
            </a:r>
            <a:r>
              <a:rPr lang="cs-CZ" dirty="0" err="1" smtClean="0"/>
              <a:t>bengo</a:t>
            </a:r>
            <a:r>
              <a:rPr lang="cs-CZ" dirty="0" smtClean="0"/>
              <a:t>!“ – </a:t>
            </a:r>
            <a:r>
              <a:rPr lang="cs-CZ" dirty="0" smtClean="0">
                <a:solidFill>
                  <a:srgbClr val="FF0000"/>
                </a:solidFill>
              </a:rPr>
              <a:t>z romštiny „Pozor, policie!“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8280920" cy="365125"/>
          </a:xfrm>
        </p:spPr>
        <p:txBody>
          <a:bodyPr/>
          <a:lstStyle/>
          <a:p>
            <a:pPr lvl="0"/>
            <a:r>
              <a:rPr lang="cs-CZ" dirty="0">
                <a:solidFill>
                  <a:srgbClr val="898989"/>
                </a:solidFill>
                <a:latin typeface="Arial" charset="0"/>
                <a:cs typeface="Arial" charset="0"/>
              </a:rPr>
              <a:t>Autorem materiálu a všech jeho částí, není-li uvedeno jinak, je Mgr. Martina Šafránková.</a:t>
            </a:r>
            <a:br>
              <a:rPr lang="cs-CZ" dirty="0">
                <a:solidFill>
                  <a:srgbClr val="898989"/>
                </a:solidFill>
                <a:latin typeface="Arial" charset="0"/>
                <a:cs typeface="Arial" charset="0"/>
              </a:rPr>
            </a:br>
            <a:r>
              <a:rPr lang="cs-CZ" dirty="0">
                <a:solidFill>
                  <a:srgbClr val="898989"/>
                </a:solidFill>
                <a:latin typeface="Arial" charset="0"/>
                <a:cs typeface="Arial" charset="0"/>
              </a:rPr>
              <a:t>Dostupné z Metodického portálu www.rvp.cz ; ISSN 1802-4785. Provozuje Národní ústav pro vzdělávání, školské poradenské zařízení </a:t>
            </a:r>
            <a:r>
              <a:rPr lang="cs-CZ" dirty="0" smtClean="0">
                <a:solidFill>
                  <a:srgbClr val="898989"/>
                </a:solidFill>
                <a:latin typeface="Arial" charset="0"/>
                <a:cs typeface="Arial" charset="0"/>
              </a:rPr>
              <a:t> </a:t>
            </a:r>
            <a:r>
              <a:rPr lang="cs-CZ" dirty="0">
                <a:solidFill>
                  <a:srgbClr val="898989"/>
                </a:solidFill>
                <a:latin typeface="Arial" charset="0"/>
                <a:cs typeface="Arial" charset="0"/>
              </a:rPr>
              <a:t>zařízení pro další vzdělávání pedagogických pracovníků (NÚV).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450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528</Words>
  <Application>Microsoft Office PowerPoint</Application>
  <PresentationFormat>Předvádění na obrazovce (4:3)</PresentationFormat>
  <Paragraphs>101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Eva Kantůrková</vt:lpstr>
      <vt:lpstr>Prezentace aplikace PowerPoint</vt:lpstr>
      <vt:lpstr>ŽIVOT</vt:lpstr>
      <vt:lpstr>ŽIVOT</vt:lpstr>
      <vt:lpstr> PŘÍTELKYNĚ Z DOMU SMUTKU </vt:lpstr>
      <vt:lpstr>PŘÍTELKYNĚ Z DOMU SMUTKU</vt:lpstr>
      <vt:lpstr>PŘÍTELKYNĚ Z DOMU SMUTKU</vt:lpstr>
      <vt:lpstr>PŘÍTELKYNĚ Z DOMU SMUTKU</vt:lpstr>
      <vt:lpstr>UKÁZKA</vt:lpstr>
      <vt:lpstr>Otázka k ukázce:</vt:lpstr>
      <vt:lpstr>Odpověď: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Martina Šafránkova</dc:creator>
  <cp:lastModifiedBy>jitka</cp:lastModifiedBy>
  <cp:revision>12</cp:revision>
  <dcterms:created xsi:type="dcterms:W3CDTF">2013-05-21T10:58:33Z</dcterms:created>
  <dcterms:modified xsi:type="dcterms:W3CDTF">2014-02-01T19:30:54Z</dcterms:modified>
</cp:coreProperties>
</file>