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7" r:id="rId3"/>
    <p:sldId id="264" r:id="rId4"/>
    <p:sldId id="259" r:id="rId5"/>
    <p:sldId id="263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6F30-E6D5-4C43-B04B-AF29C40DD486}" type="datetimeFigureOut">
              <a:rPr lang="cs-CZ" smtClean="0"/>
              <a:pPr/>
              <a:t>30.9.2011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E052123-72A5-4F4C-846B-892C5E0673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6F30-E6D5-4C43-B04B-AF29C40DD486}" type="datetimeFigureOut">
              <a:rPr lang="cs-CZ" smtClean="0"/>
              <a:pPr/>
              <a:t>30.9.2011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E052123-72A5-4F4C-846B-892C5E0673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6F30-E6D5-4C43-B04B-AF29C40DD486}" type="datetimeFigureOut">
              <a:rPr lang="cs-CZ" smtClean="0"/>
              <a:pPr/>
              <a:t>30.9.2011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52123-72A5-4F4C-846B-892C5E0673B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6F30-E6D5-4C43-B04B-AF29C40DD486}" type="datetimeFigureOut">
              <a:rPr lang="cs-CZ" smtClean="0"/>
              <a:pPr/>
              <a:t>30.9.2011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52123-72A5-4F4C-846B-892C5E0673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6F30-E6D5-4C43-B04B-AF29C40DD486}" type="datetimeFigureOut">
              <a:rPr lang="cs-CZ" smtClean="0"/>
              <a:pPr/>
              <a:t>30.9.2011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E052123-72A5-4F4C-846B-892C5E0673B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6F30-E6D5-4C43-B04B-AF29C40DD486}" type="datetimeFigureOut">
              <a:rPr lang="cs-CZ" smtClean="0"/>
              <a:pPr/>
              <a:t>30.9.2011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52123-72A5-4F4C-846B-892C5E0673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6F30-E6D5-4C43-B04B-AF29C40DD486}" type="datetimeFigureOut">
              <a:rPr lang="cs-CZ" smtClean="0"/>
              <a:pPr/>
              <a:t>30.9.2011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52123-72A5-4F4C-846B-892C5E0673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6F30-E6D5-4C43-B04B-AF29C40DD486}" type="datetimeFigureOut">
              <a:rPr lang="cs-CZ" smtClean="0"/>
              <a:pPr/>
              <a:t>30.9.2011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52123-72A5-4F4C-846B-892C5E0673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6F30-E6D5-4C43-B04B-AF29C40DD486}" type="datetimeFigureOut">
              <a:rPr lang="cs-CZ" smtClean="0"/>
              <a:pPr/>
              <a:t>30.9.2011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52123-72A5-4F4C-846B-892C5E0673B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6F30-E6D5-4C43-B04B-AF29C40DD486}" type="datetimeFigureOut">
              <a:rPr lang="cs-CZ" smtClean="0"/>
              <a:pPr/>
              <a:t>30.9.2011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52123-72A5-4F4C-846B-892C5E0673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D6F30-E6D5-4C43-B04B-AF29C40DD486}" type="datetimeFigureOut">
              <a:rPr lang="cs-CZ" smtClean="0"/>
              <a:pPr/>
              <a:t>30.9.2011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052123-72A5-4F4C-846B-892C5E0673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4ED6F30-E6D5-4C43-B04B-AF29C40DD486}" type="datetimeFigureOut">
              <a:rPr lang="cs-CZ" smtClean="0"/>
              <a:pPr/>
              <a:t>30.9.2011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E052123-72A5-4F4C-846B-892C5E0673B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Plzensky_kraj.svg" TargetMode="External"/><Relationship Id="rId13" Type="http://schemas.openxmlformats.org/officeDocument/2006/relationships/image" Target="../media/image10.png"/><Relationship Id="rId18" Type="http://schemas.openxmlformats.org/officeDocument/2006/relationships/hyperlink" Target="http://cs.wikipedia.org/wiki/Praha" TargetMode="External"/><Relationship Id="rId26" Type="http://schemas.openxmlformats.org/officeDocument/2006/relationships/hyperlink" Target="http://cs.wikipedia.org/wiki/Soubor:Olomoucky_kraj.svg" TargetMode="External"/><Relationship Id="rId39" Type="http://schemas.openxmlformats.org/officeDocument/2006/relationships/hyperlink" Target="http://cs.wikipedia.org/wiki/Kr%C3%A1lov%C3%A9hradeck%C3%BD_kraj" TargetMode="External"/><Relationship Id="rId3" Type="http://schemas.openxmlformats.org/officeDocument/2006/relationships/image" Target="../media/image5.png"/><Relationship Id="rId21" Type="http://schemas.openxmlformats.org/officeDocument/2006/relationships/hyperlink" Target="http://cs.wikipedia.org/wiki/Plze%C5%88sk%C3%BD_kraj" TargetMode="External"/><Relationship Id="rId34" Type="http://schemas.openxmlformats.org/officeDocument/2006/relationships/hyperlink" Target="http://cs.wikipedia.org/wiki/Soubor:Moravskoslezsky_kraj.svg" TargetMode="External"/><Relationship Id="rId7" Type="http://schemas.openxmlformats.org/officeDocument/2006/relationships/image" Target="../media/image7.png"/><Relationship Id="rId12" Type="http://schemas.openxmlformats.org/officeDocument/2006/relationships/hyperlink" Target="http://cs.wikipedia.org/wiki/Soubor:Ustecky_kraj.svg" TargetMode="External"/><Relationship Id="rId17" Type="http://schemas.openxmlformats.org/officeDocument/2006/relationships/hyperlink" Target="http://cs.wikipedia.org/wiki/St%C5%99edo%C4%8Desk%C3%BD_kraj" TargetMode="External"/><Relationship Id="rId25" Type="http://schemas.openxmlformats.org/officeDocument/2006/relationships/hyperlink" Target="http://cs.wikipedia.org/wiki/Soubor:Kraj_Vysocina.svg" TargetMode="External"/><Relationship Id="rId33" Type="http://schemas.openxmlformats.org/officeDocument/2006/relationships/image" Target="../media/image16.png"/><Relationship Id="rId38" Type="http://schemas.openxmlformats.org/officeDocument/2006/relationships/hyperlink" Target="http://cs.wikipedia.org/wiki/Jihomoravsk%C3%BD_kraj" TargetMode="External"/><Relationship Id="rId2" Type="http://schemas.openxmlformats.org/officeDocument/2006/relationships/hyperlink" Target="http://cs.wikipedia.org/wiki/Soubor:Kraj_Hlavni_mesto_Praha.svg" TargetMode="External"/><Relationship Id="rId16" Type="http://schemas.openxmlformats.org/officeDocument/2006/relationships/hyperlink" Target="http://cs.wikipedia.org/wiki/%C3%9Asteck%C3%BD_kraj" TargetMode="External"/><Relationship Id="rId20" Type="http://schemas.openxmlformats.org/officeDocument/2006/relationships/hyperlink" Target="http://cs.wikipedia.org/wiki/Jiho%C4%8Desk%C3%BD_kraj" TargetMode="External"/><Relationship Id="rId29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Soubor:Jihocesky_kraj.svg" TargetMode="External"/><Relationship Id="rId11" Type="http://schemas.openxmlformats.org/officeDocument/2006/relationships/image" Target="../media/image9.png"/><Relationship Id="rId24" Type="http://schemas.openxmlformats.org/officeDocument/2006/relationships/hyperlink" Target="http://cs.wikipedia.org/wiki/Soubor:Pardubicky_kraj.svg" TargetMode="External"/><Relationship Id="rId32" Type="http://schemas.openxmlformats.org/officeDocument/2006/relationships/image" Target="../media/image15.png"/><Relationship Id="rId37" Type="http://schemas.openxmlformats.org/officeDocument/2006/relationships/hyperlink" Target="http://cs.wikipedia.org/wiki/Moravskoslezsk%C3%BD_kraj" TargetMode="External"/><Relationship Id="rId40" Type="http://schemas.openxmlformats.org/officeDocument/2006/relationships/hyperlink" Target="http://cs.wikipedia.org/wiki/Kraj_Vyso%C4%8Dina" TargetMode="External"/><Relationship Id="rId5" Type="http://schemas.openxmlformats.org/officeDocument/2006/relationships/image" Target="../media/image6.png"/><Relationship Id="rId15" Type="http://schemas.openxmlformats.org/officeDocument/2006/relationships/image" Target="../media/image11.png"/><Relationship Id="rId23" Type="http://schemas.openxmlformats.org/officeDocument/2006/relationships/hyperlink" Target="http://cs.wikipedia.org/wiki/Soubor:Kralovehradecky_kraj.svg" TargetMode="External"/><Relationship Id="rId28" Type="http://schemas.openxmlformats.org/officeDocument/2006/relationships/image" Target="../media/image12.png"/><Relationship Id="rId36" Type="http://schemas.openxmlformats.org/officeDocument/2006/relationships/image" Target="../media/image18.png"/><Relationship Id="rId10" Type="http://schemas.openxmlformats.org/officeDocument/2006/relationships/hyperlink" Target="http://cs.wikipedia.org/wiki/Soubor:Karlovarsky_kraj.svg" TargetMode="External"/><Relationship Id="rId19" Type="http://schemas.openxmlformats.org/officeDocument/2006/relationships/hyperlink" Target="http://cs.wikipedia.org/wiki/Karlovarsk%C3%BD_kraj" TargetMode="External"/><Relationship Id="rId31" Type="http://schemas.openxmlformats.org/officeDocument/2006/relationships/hyperlink" Target="http://cs.wikipedia.org/wiki/Soubor:Jihomoravsky_kraj.svg" TargetMode="External"/><Relationship Id="rId4" Type="http://schemas.openxmlformats.org/officeDocument/2006/relationships/hyperlink" Target="http://cs.wikipedia.org/wiki/Soubor:Stredocesky_kraj.svg" TargetMode="External"/><Relationship Id="rId9" Type="http://schemas.openxmlformats.org/officeDocument/2006/relationships/image" Target="../media/image8.png"/><Relationship Id="rId14" Type="http://schemas.openxmlformats.org/officeDocument/2006/relationships/hyperlink" Target="http://cs.wikipedia.org/wiki/Soubor:Liberecky_kraj.svg" TargetMode="External"/><Relationship Id="rId22" Type="http://schemas.openxmlformats.org/officeDocument/2006/relationships/hyperlink" Target="http://cs.wikipedia.org/wiki/Libereck%C3%BD_kraj" TargetMode="External"/><Relationship Id="rId27" Type="http://schemas.openxmlformats.org/officeDocument/2006/relationships/hyperlink" Target="http://cs.wikipedia.org/wiki/Soubor:Zlinsky_kraj.svg" TargetMode="External"/><Relationship Id="rId30" Type="http://schemas.openxmlformats.org/officeDocument/2006/relationships/image" Target="../media/image14.png"/><Relationship Id="rId35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99805"/>
            <a:ext cx="8229600" cy="4389120"/>
          </a:xfrm>
        </p:spPr>
        <p:txBody>
          <a:bodyPr/>
          <a:lstStyle/>
          <a:p>
            <a:pPr marL="0" indent="0" algn="ctr">
              <a:buNone/>
            </a:pPr>
            <a:r>
              <a:rPr lang="cs-CZ" sz="2000" dirty="0" smtClean="0"/>
              <a:t>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OP VK Peníze školám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reg.č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CZ.1.07/1.4.00/21.0385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VY_32_INOVACE_08_KRAJE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podle rozlohy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20688"/>
            <a:ext cx="57721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518070" y="3994310"/>
            <a:ext cx="65551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ZŠ Hladké Životice okres Nový Jičín, příspěvková organizace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4581128"/>
            <a:ext cx="395813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Téma hodiny: KRAJE podle rozlohy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Doporučeno pro: 4.ročník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Předmět: vlastivěda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Autor: Milena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Hoduláková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9745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KRAJE ČESKÉ REPUBLIKY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556792"/>
            <a:ext cx="5878420" cy="3401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103218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raj Hlavni mesto Praha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436" y="2553783"/>
            <a:ext cx="1143000" cy="65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Stredocesky kraj.sv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92077" y="2485099"/>
            <a:ext cx="1143000" cy="65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Jihocesky kraj.sv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0078" y="2553784"/>
            <a:ext cx="1143000" cy="65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Plzensky kraj.sv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0078" y="1043847"/>
            <a:ext cx="1143000" cy="65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Karlovarsky kraj.sv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52058" y="1026253"/>
            <a:ext cx="1143000" cy="65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Ustecky kraj.sv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3727" y="1026253"/>
            <a:ext cx="1143000" cy="65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Liberecky kraj.svg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63536" y="1043847"/>
            <a:ext cx="1143000" cy="65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25354" y="188640"/>
            <a:ext cx="79844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Odhadni, které 3 kraje jsou rozlohou největší?</a:t>
            </a:r>
            <a:endParaRPr lang="cs-CZ" sz="3200" dirty="0"/>
          </a:p>
        </p:txBody>
      </p:sp>
      <p:sp>
        <p:nvSpPr>
          <p:cNvPr id="9" name="Obdélník 8"/>
          <p:cNvSpPr/>
          <p:nvPr/>
        </p:nvSpPr>
        <p:spPr>
          <a:xfrm flipH="1">
            <a:off x="2420558" y="1683478"/>
            <a:ext cx="14070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>
                <a:solidFill>
                  <a:srgbClr val="666699"/>
                </a:solidFill>
                <a:latin typeface="Arial" charset="0"/>
                <a:cs typeface="Arial" charset="0"/>
                <a:hlinkClick r:id="rId16"/>
              </a:rPr>
              <a:t>Ústecký </a:t>
            </a:r>
            <a:r>
              <a:rPr lang="cs-CZ" sz="2000" b="1" dirty="0" smtClean="0">
                <a:solidFill>
                  <a:srgbClr val="666699"/>
                </a:solidFill>
                <a:latin typeface="Arial" charset="0"/>
                <a:cs typeface="Arial" charset="0"/>
                <a:hlinkClick r:id="rId16"/>
              </a:rPr>
              <a:t>kraj</a:t>
            </a:r>
            <a:r>
              <a:rPr lang="cs-CZ" sz="2000" b="1" dirty="0" smtClean="0">
                <a:solidFill>
                  <a:srgbClr val="666699"/>
                </a:solidFill>
                <a:latin typeface="Arial" charset="0"/>
                <a:cs typeface="Arial" charset="0"/>
              </a:rPr>
              <a:t> 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4106653" y="3212196"/>
            <a:ext cx="230704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666699"/>
                </a:solidFill>
                <a:latin typeface="Arial" charset="0"/>
                <a:cs typeface="Arial" charset="0"/>
                <a:hlinkClick r:id="rId17"/>
              </a:rPr>
              <a:t>Středočeský kraj</a:t>
            </a:r>
            <a:r>
              <a:rPr lang="cs-CZ" sz="2000" b="1" dirty="0">
                <a:solidFill>
                  <a:srgbClr val="666699"/>
                </a:solidFill>
                <a:latin typeface="Arial" charset="0"/>
                <a:cs typeface="Arial" charset="0"/>
              </a:rPr>
              <a:t> 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140504" y="3140980"/>
            <a:ext cx="228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cs-CZ" sz="2000" dirty="0">
                <a:solidFill>
                  <a:prstClr val="black"/>
                </a:solidFill>
                <a:latin typeface="Arial" charset="0"/>
                <a:cs typeface="Arial" charset="0"/>
                <a:hlinkClick r:id="rId18" tooltip="Praha"/>
              </a:rPr>
              <a:t> Hlavní město </a:t>
            </a:r>
            <a:r>
              <a:rPr lang="cs-CZ" sz="2000" dirty="0" smtClean="0">
                <a:solidFill>
                  <a:prstClr val="black"/>
                </a:solidFill>
                <a:latin typeface="Arial" charset="0"/>
                <a:cs typeface="Arial" charset="0"/>
                <a:hlinkClick r:id="rId18" tooltip="Praha"/>
              </a:rPr>
              <a:t>   </a:t>
            </a:r>
          </a:p>
          <a:p>
            <a:pPr lvl="0"/>
            <a:r>
              <a:rPr lang="cs-CZ" sz="2000" dirty="0" smtClean="0">
                <a:solidFill>
                  <a:prstClr val="black"/>
                </a:solidFill>
                <a:latin typeface="Arial" charset="0"/>
                <a:cs typeface="Arial" charset="0"/>
                <a:hlinkClick r:id="rId18" tooltip="Praha"/>
              </a:rPr>
              <a:t> Praha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464718" y="1683478"/>
            <a:ext cx="22493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666699"/>
                </a:solidFill>
                <a:latin typeface="Arial" charset="0"/>
                <a:cs typeface="Arial" charset="0"/>
                <a:hlinkClick r:id="rId19"/>
              </a:rPr>
              <a:t>Karlovarský kraj</a:t>
            </a:r>
            <a:r>
              <a:rPr lang="cs-CZ" sz="2000" b="1" dirty="0">
                <a:solidFill>
                  <a:srgbClr val="666699"/>
                </a:solidFill>
                <a:latin typeface="Arial" charset="0"/>
                <a:cs typeface="Arial" charset="0"/>
              </a:rPr>
              <a:t> 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191041" y="3310257"/>
            <a:ext cx="18389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666699"/>
                </a:solidFill>
                <a:latin typeface="Arial" charset="0"/>
                <a:cs typeface="Arial" charset="0"/>
                <a:hlinkClick r:id="rId20"/>
              </a:rPr>
              <a:t>Jihočeský kraj</a:t>
            </a:r>
            <a:r>
              <a:rPr lang="cs-CZ" b="1" dirty="0">
                <a:solidFill>
                  <a:srgbClr val="666699"/>
                </a:solidFill>
                <a:latin typeface="Arial" charset="0"/>
                <a:cs typeface="Arial" charset="0"/>
              </a:rPr>
              <a:t> 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191041" y="1790480"/>
            <a:ext cx="18790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666699"/>
                </a:solidFill>
                <a:latin typeface="Arial" charset="0"/>
                <a:cs typeface="Arial" charset="0"/>
                <a:hlinkClick r:id="rId21"/>
              </a:rPr>
              <a:t>Plzeňský kraj</a:t>
            </a:r>
            <a:r>
              <a:rPr lang="cs-CZ" sz="2000" b="1" dirty="0">
                <a:solidFill>
                  <a:srgbClr val="666699"/>
                </a:solidFill>
                <a:latin typeface="Arial" charset="0"/>
                <a:cs typeface="Arial" charset="0"/>
              </a:rPr>
              <a:t> 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4126798" y="1683478"/>
            <a:ext cx="19784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666699"/>
                </a:solidFill>
                <a:latin typeface="Arial" charset="0"/>
                <a:cs typeface="Arial" charset="0"/>
                <a:hlinkClick r:id="rId22"/>
              </a:rPr>
              <a:t>Liberecký kraj</a:t>
            </a:r>
            <a:r>
              <a:rPr lang="cs-CZ" sz="2000" b="1" dirty="0">
                <a:solidFill>
                  <a:srgbClr val="666699"/>
                </a:solidFill>
                <a:latin typeface="Arial" charset="0"/>
                <a:cs typeface="Arial" charset="0"/>
              </a:rPr>
              <a:t> </a:t>
            </a:r>
            <a:endParaRPr lang="cs-CZ" dirty="0"/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-1321740" y="1236794"/>
            <a:ext cx="13022532" cy="594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23"/>
              </a:rPr>
              <a:t/>
            </a:r>
            <a:b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23"/>
              </a:rPr>
            </a:br>
            <a:r>
              <a:rPr kumimoji="0" lang="cs-CZ" sz="4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24"/>
              </a:rPr>
              <a:t/>
            </a:r>
            <a:br>
              <a:rPr kumimoji="0" lang="cs-CZ" sz="4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24"/>
              </a:rPr>
            </a:b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666699"/>
                </a:solidFill>
                <a:effectLst/>
                <a:latin typeface="Arial" charset="0"/>
                <a:cs typeface="Arial" charset="0"/>
                <a:hlinkClick r:id="rId24"/>
              </a:rPr>
              <a:t/>
            </a:r>
            <a:b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666699"/>
                </a:solidFill>
                <a:effectLst/>
                <a:latin typeface="Arial" charset="0"/>
                <a:cs typeface="Arial" charset="0"/>
                <a:hlinkClick r:id="rId24"/>
              </a:rPr>
            </a:br>
            <a:r>
              <a:rPr kumimoji="0" lang="cs-CZ" sz="4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cs-CZ" sz="4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 </a:t>
            </a: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666699"/>
                </a:solidFill>
                <a:effectLst/>
                <a:latin typeface="Arial" charset="0"/>
                <a:cs typeface="Arial" charset="0"/>
                <a:hlinkClick r:id="rId25"/>
              </a:rPr>
              <a:t/>
            </a:r>
            <a:b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666699"/>
                </a:solidFill>
                <a:effectLst/>
                <a:latin typeface="Arial" charset="0"/>
                <a:cs typeface="Arial" charset="0"/>
                <a:hlinkClick r:id="rId25"/>
              </a:rPr>
            </a:br>
            <a:r>
              <a:rPr kumimoji="0" lang="cs-CZ" sz="4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26"/>
              </a:rPr>
              <a:t/>
            </a:r>
            <a:br>
              <a:rPr kumimoji="0" lang="cs-CZ" sz="4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26"/>
              </a:rPr>
            </a:b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666699"/>
                </a:solidFill>
                <a:effectLst/>
                <a:latin typeface="Arial" charset="0"/>
                <a:cs typeface="Arial" charset="0"/>
                <a:hlinkClick r:id="rId26"/>
              </a:rPr>
              <a:t/>
            </a:r>
            <a:b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666699"/>
                </a:solidFill>
                <a:effectLst/>
                <a:latin typeface="Arial" charset="0"/>
                <a:cs typeface="Arial" charset="0"/>
                <a:hlinkClick r:id="rId26"/>
              </a:rPr>
            </a:br>
            <a:r>
              <a:rPr kumimoji="0" lang="cs-CZ" sz="4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cs-CZ" sz="4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 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666699"/>
                </a:solidFill>
                <a:effectLst/>
                <a:latin typeface="Arial" charset="0"/>
                <a:cs typeface="Arial" charset="0"/>
                <a:hlinkClick r:id="rId27"/>
              </a:rPr>
              <a:t/>
            </a:r>
            <a:b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666699"/>
                </a:solidFill>
                <a:effectLst/>
                <a:latin typeface="Arial" charset="0"/>
                <a:cs typeface="Arial" charset="0"/>
                <a:hlinkClick r:id="rId27"/>
              </a:rPr>
            </a:b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666699"/>
                </a:solidFill>
                <a:effectLst/>
                <a:latin typeface="Arial" charset="0"/>
                <a:cs typeface="Arial" charset="0"/>
                <a:hlinkClick r:id="rId27"/>
              </a:rPr>
              <a:t>  </a:t>
            </a:r>
            <a:r>
              <a:rPr kumimoji="0" lang="cs-CZ" sz="4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27"/>
              </a:rPr>
              <a:t/>
            </a:r>
            <a:br>
              <a:rPr kumimoji="0" lang="cs-CZ" sz="4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27"/>
              </a:rPr>
            </a:b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27"/>
              </a:rPr>
              <a:t> 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666699"/>
                </a:solidFill>
                <a:effectLst/>
                <a:latin typeface="Arial" charset="0"/>
                <a:cs typeface="Arial" charset="0"/>
                <a:hlinkClick r:id="rId27"/>
              </a:rPr>
              <a:t/>
            </a:r>
            <a:b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666699"/>
                </a:solidFill>
                <a:effectLst/>
                <a:latin typeface="Arial" charset="0"/>
                <a:cs typeface="Arial" charset="0"/>
                <a:hlinkClick r:id="rId27"/>
              </a:rPr>
            </a:b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666699"/>
                </a:solidFill>
                <a:effectLst/>
                <a:latin typeface="Arial" charset="0"/>
                <a:cs typeface="Arial" charset="0"/>
                <a:hlinkClick r:id="rId27"/>
              </a:rPr>
              <a:t>  </a:t>
            </a:r>
            <a:r>
              <a:rPr kumimoji="0" lang="cs-CZ" sz="4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cs-CZ" sz="4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1" i="0" u="none" strike="noStrike" cap="none" normalizeH="0" baseline="0" dirty="0" smtClean="0">
              <a:ln>
                <a:noFill/>
              </a:ln>
              <a:solidFill>
                <a:srgbClr val="666699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2060" name="Picture 12" descr="Kralovehradecky kraj.svg">
            <a:hlinkClick r:id="rId23"/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6878" y="5546558"/>
            <a:ext cx="1143000" cy="65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Pardubicky kraj.svg">
            <a:hlinkClick r:id="rId24"/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843" y="5661248"/>
            <a:ext cx="1143000" cy="65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Kraj Vysocina.svg">
            <a:hlinkClick r:id="rId25"/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7885" y="3679589"/>
            <a:ext cx="1143000" cy="65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Jihomoravsky kraj.svg">
            <a:hlinkClick r:id="rId31"/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44511" y="3859492"/>
            <a:ext cx="1143000" cy="65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Olomoucky kraj.svg">
            <a:hlinkClick r:id="rId26"/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41709" y="4008201"/>
            <a:ext cx="1143000" cy="65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Moravskoslezsky kraj.svg">
            <a:hlinkClick r:id="rId34"/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9061" y="4221088"/>
            <a:ext cx="1143000" cy="65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Zlinsky kraj.svg">
            <a:hlinkClick r:id="rId27"/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516042"/>
            <a:ext cx="1143000" cy="65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Obdélník 22"/>
          <p:cNvSpPr/>
          <p:nvPr/>
        </p:nvSpPr>
        <p:spPr>
          <a:xfrm>
            <a:off x="6876256" y="3212196"/>
            <a:ext cx="1646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666699"/>
                </a:solidFill>
                <a:latin typeface="Arial" charset="0"/>
                <a:cs typeface="Arial" charset="0"/>
                <a:hlinkClick r:id="rId27"/>
              </a:rPr>
              <a:t>. Zlínský kraj 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355709" y="4814257"/>
            <a:ext cx="228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solidFill>
                  <a:srgbClr val="666699"/>
                </a:solidFill>
                <a:latin typeface="Arial" charset="0"/>
                <a:cs typeface="Arial" charset="0"/>
                <a:hlinkClick r:id="rId37"/>
              </a:rPr>
              <a:t>Moravskoslezský kraj</a:t>
            </a:r>
            <a:r>
              <a:rPr lang="cs-CZ" b="1" dirty="0">
                <a:solidFill>
                  <a:srgbClr val="666699"/>
                </a:solidFill>
                <a:latin typeface="Arial" charset="0"/>
                <a:cs typeface="Arial" charset="0"/>
              </a:rPr>
              <a:t> 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2431585" y="4665426"/>
            <a:ext cx="228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solidFill>
                  <a:srgbClr val="666699"/>
                </a:solidFill>
                <a:latin typeface="Arial" charset="0"/>
                <a:cs typeface="Arial" charset="0"/>
                <a:hlinkClick r:id="rId26"/>
              </a:rPr>
              <a:t>Olomoucký kraj </a:t>
            </a:r>
            <a:r>
              <a:rPr lang="cs-CZ" b="1" dirty="0" smtClean="0">
                <a:solidFill>
                  <a:srgbClr val="666699"/>
                </a:solidFill>
                <a:latin typeface="Arial" charset="0"/>
                <a:cs typeface="Arial" charset="0"/>
                <a:hlinkClick r:id="rId26"/>
              </a:rPr>
              <a:t> 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4601274" y="4639230"/>
            <a:ext cx="22749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666699"/>
                </a:solidFill>
                <a:latin typeface="Arial" charset="0"/>
                <a:cs typeface="Arial" charset="0"/>
                <a:hlinkClick r:id="rId38"/>
              </a:rPr>
              <a:t>Jihomoravský kraj</a:t>
            </a:r>
            <a:r>
              <a:rPr lang="cs-CZ" b="1" dirty="0">
                <a:solidFill>
                  <a:srgbClr val="666699"/>
                </a:solidFill>
                <a:latin typeface="Arial" charset="0"/>
                <a:cs typeface="Arial" charset="0"/>
              </a:rPr>
              <a:t> 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6180558" y="5677519"/>
            <a:ext cx="228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  <a:latin typeface="Arial" charset="0"/>
                <a:cs typeface="Arial" charset="0"/>
                <a:hlinkClick r:id="rId39"/>
              </a:rPr>
              <a:t>Kr</a:t>
            </a:r>
            <a:r>
              <a:rPr lang="cs-CZ" dirty="0">
                <a:solidFill>
                  <a:prstClr val="black"/>
                </a:solidFill>
                <a:latin typeface="Arial" charset="0"/>
                <a:cs typeface="Arial" charset="0"/>
                <a:hlinkClick r:id="rId23"/>
              </a:rPr>
              <a:t>álovéhradecký kraj 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7223334" y="4444925"/>
            <a:ext cx="11891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>
                <a:solidFill>
                  <a:srgbClr val="666699"/>
                </a:solidFill>
                <a:latin typeface="Arial" charset="0"/>
                <a:cs typeface="Arial" charset="0"/>
                <a:hlinkClick r:id="rId40" tooltip="Kraj Vysočina"/>
              </a:rPr>
              <a:t>Vysočina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048" name="Obdélník 2047"/>
          <p:cNvSpPr/>
          <p:nvPr/>
        </p:nvSpPr>
        <p:spPr>
          <a:xfrm>
            <a:off x="1971624" y="5875170"/>
            <a:ext cx="19672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b="1" dirty="0">
                <a:solidFill>
                  <a:srgbClr val="666699"/>
                </a:solidFill>
                <a:latin typeface="Arial" charset="0"/>
                <a:cs typeface="Arial" charset="0"/>
                <a:hlinkClick r:id="rId24"/>
              </a:rPr>
              <a:t>Pardubický kraj 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13495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KRAJE ČR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Napiš tři největší kraje ČR :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Pracoval jsi správně?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_______________________</a:t>
            </a:r>
          </a:p>
          <a:p>
            <a:r>
              <a:rPr lang="cs-CZ" dirty="0" smtClean="0"/>
              <a:t>_______________________</a:t>
            </a:r>
          </a:p>
          <a:p>
            <a:r>
              <a:rPr lang="cs-CZ" dirty="0" smtClean="0"/>
              <a:t>_______________________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Středočeský</a:t>
            </a:r>
          </a:p>
          <a:p>
            <a:r>
              <a:rPr lang="cs-CZ" dirty="0" smtClean="0"/>
              <a:t>Plzeňský</a:t>
            </a:r>
          </a:p>
          <a:p>
            <a:r>
              <a:rPr lang="cs-CZ" dirty="0" smtClean="0"/>
              <a:t>Jihomoravský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816817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build="p"/>
      <p:bldP spid="6" grpId="0" build="p"/>
      <p:bldP spid="8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ZDROJ:</a:t>
            </a:r>
            <a:endParaRPr lang="cs-CZ" sz="24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i="1" dirty="0"/>
              <a:t>Wikipedie</a:t>
            </a:r>
            <a:r>
              <a:rPr lang="cs-CZ" sz="1600" dirty="0"/>
              <a:t> [online]. 16.8.2009 [cit. 2011-03-11]. Kraje v česku. Dostupné z WWW: &lt;http://cs.wikipedia.org/wiki/Kraje_%C4%8Ceska</a:t>
            </a:r>
            <a:r>
              <a:rPr lang="cs-CZ" sz="1600" dirty="0" smtClean="0"/>
              <a:t>&gt;.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30245198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111</TotalTime>
  <Words>132</Words>
  <Application>Microsoft Office PowerPoint</Application>
  <PresentationFormat>Předvádění na obrazovce (4:3)</PresentationFormat>
  <Paragraphs>44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Cesta</vt:lpstr>
      <vt:lpstr>Snímek 1</vt:lpstr>
      <vt:lpstr>KRAJE ČESKÉ REPUBLIKY</vt:lpstr>
      <vt:lpstr>Snímek 3</vt:lpstr>
      <vt:lpstr>KRAJE ČR</vt:lpstr>
      <vt:lpstr>ZDROJ: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Úvod podle věrky</dc:title>
  <dc:creator>uživatel</dc:creator>
  <cp:lastModifiedBy>notebook</cp:lastModifiedBy>
  <cp:revision>18</cp:revision>
  <dcterms:created xsi:type="dcterms:W3CDTF">2011-03-10T10:12:05Z</dcterms:created>
  <dcterms:modified xsi:type="dcterms:W3CDTF">2011-09-30T21:31:08Z</dcterms:modified>
</cp:coreProperties>
</file>