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58" r:id="rId4"/>
    <p:sldId id="260" r:id="rId5"/>
    <p:sldId id="261" r:id="rId6"/>
    <p:sldId id="262" r:id="rId7"/>
    <p:sldId id="259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55" autoAdjust="0"/>
    <p:restoredTop sz="94621" autoAdjust="0"/>
  </p:normalViewPr>
  <p:slideViewPr>
    <p:cSldViewPr>
      <p:cViewPr>
        <p:scale>
          <a:sx n="60" d="100"/>
          <a:sy n="60" d="100"/>
        </p:scale>
        <p:origin x="-974" y="1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5" d="100"/>
          <a:sy n="55" d="100"/>
        </p:scale>
        <p:origin x="-228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7F519E24-AC6E-4ACF-AA4B-319274E2209B}" type="datetimeFigureOut">
              <a:rPr lang="cs-CZ"/>
              <a:pPr/>
              <a:t>1.2.2014</a:t>
            </a:fld>
            <a:endParaRPr lang="cs-CZ"/>
          </a:p>
        </p:txBody>
      </p:sp>
      <p:sp>
        <p:nvSpPr>
          <p:cNvPr id="215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endParaRPr lang="cs-CZ"/>
          </a:p>
        </p:txBody>
      </p:sp>
      <p:sp>
        <p:nvSpPr>
          <p:cNvPr id="215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fld id="{9B0D65D2-4B2D-4512-A9E0-A9631A8AB7D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153257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9EFE3364-313F-4DBB-84D2-87677718DF38}" type="datetimeFigureOut">
              <a:rPr lang="cs-CZ"/>
              <a:pPr>
                <a:defRPr/>
              </a:pPr>
              <a:t>1.2.2014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D9B2F5C9-BB35-4338-A25D-B4485A70E0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0534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Rectangle 3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76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71756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1852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1962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79727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4453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111057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461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35213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760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r>
              <a:rPr lang="cs-CZ"/>
              <a:t>Autorem materiálu a všech jeho částí, není-li uvedeno jinak, je (jméno a příjmení autora).</a:t>
            </a:r>
            <a:br>
              <a:rPr lang="cs-CZ"/>
            </a:br>
            <a:r>
              <a:rPr lang="cs-CZ"/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21866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900113" y="6381750"/>
            <a:ext cx="7488237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r>
              <a:rPr lang="cs-CZ">
                <a:latin typeface="Arial" charset="0"/>
              </a:rPr>
              <a:t>Autorem materiálu a všech jeho částí, není-li uvedeno jinak, je (jméno a příjmení autora).</a:t>
            </a:r>
            <a:br>
              <a:rPr lang="cs-CZ">
                <a:latin typeface="Arial" charset="0"/>
              </a:rPr>
            </a:br>
            <a:r>
              <a:rPr lang="cs-CZ">
                <a:latin typeface="Arial" charset="0"/>
              </a:rPr>
              <a:t>Dostupné z Metodického portálu www.rvp.cz ; ISSN 1802-4785. Provozuje Národní ústav pro vzdělávání, školské poradenské zařízení a zařízení pro další vzdělávání pedagogických pracovníků (NÚV).</a:t>
            </a:r>
          </a:p>
          <a:p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/>
          <a:p>
            <a:pPr eaLnBrk="1" hangingPunct="1"/>
            <a:r>
              <a:rPr lang="cs-CZ" b="1" dirty="0" err="1" smtClean="0"/>
              <a:t>Novalis</a:t>
            </a:r>
            <a:endParaRPr lang="cs-CZ" dirty="0" smtClean="0"/>
          </a:p>
        </p:txBody>
      </p:sp>
      <p:grpSp>
        <p:nvGrpSpPr>
          <p:cNvPr id="2" name="Skupina 1"/>
          <p:cNvGrpSpPr/>
          <p:nvPr/>
        </p:nvGrpSpPr>
        <p:grpSpPr>
          <a:xfrm>
            <a:off x="1259632" y="348726"/>
            <a:ext cx="6521450" cy="762000"/>
            <a:chOff x="1187624" y="348726"/>
            <a:chExt cx="6521450" cy="762000"/>
          </a:xfrm>
        </p:grpSpPr>
        <p:pic>
          <p:nvPicPr>
            <p:cNvPr id="4" name="Picture 0" descr="MSMT_logolink_bez_vl_a_sloganu.ai"/>
            <p:cNvPicPr>
              <a:picLocks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87624" y="348726"/>
              <a:ext cx="5191125" cy="762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obrázek 2"/>
            <p:cNvPicPr/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56946" y="501845"/>
              <a:ext cx="1152128" cy="406875"/>
            </a:xfrm>
            <a:prstGeom prst="rect">
              <a:avLst/>
            </a:prstGeom>
            <a:noFill/>
            <a:ln>
              <a:noFill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 dirty="0">
              <a:latin typeface="Calibri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782785"/>
              </p:ext>
            </p:extLst>
          </p:nvPr>
        </p:nvGraphicFramePr>
        <p:xfrm>
          <a:off x="683568" y="404664"/>
          <a:ext cx="7848872" cy="586242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080120"/>
                <a:gridCol w="2664296"/>
                <a:gridCol w="1473744"/>
                <a:gridCol w="2630712"/>
              </a:tblGrid>
              <a:tr h="393562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effectLst/>
                        </a:rPr>
                        <a:t>Název školy: </a:t>
                      </a:r>
                      <a:endParaRPr lang="cs-CZ" sz="14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Střední škola sociální PERSPEKTIVA a Vyšší odborná škola, s.r.o.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effectLst/>
                        </a:rPr>
                        <a:t>Adresa:  </a:t>
                      </a:r>
                      <a:endParaRPr lang="cs-CZ" sz="1400" b="1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</a:rPr>
                        <a:t>Mírová 218/6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</a:rPr>
                        <a:t>Dubí III - </a:t>
                      </a:r>
                      <a:r>
                        <a:rPr lang="cs-CZ" sz="1400" kern="50" dirty="0" err="1" smtClean="0">
                          <a:effectLst/>
                        </a:rPr>
                        <a:t>Pozorka</a:t>
                      </a:r>
                      <a:endParaRPr lang="cs-CZ" sz="14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196781"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effectLst/>
                        </a:rPr>
                        <a:t>Název projektu</a:t>
                      </a:r>
                      <a:endParaRPr lang="cs-CZ" sz="1400" b="1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effectLst/>
                        </a:rPr>
                        <a:t>KLÍČE K POZNÁVÁNÍ</a:t>
                      </a: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effectLst/>
                        </a:rPr>
                        <a:t>Registrační číslo projektu: </a:t>
                      </a:r>
                      <a:endParaRPr lang="cs-CZ" sz="1400" b="1" kern="5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effectLst/>
                        </a:rPr>
                        <a:t>CZ.1.07/1.5.00/34.0928</a:t>
                      </a:r>
                      <a:endParaRPr lang="cs-CZ" sz="1400" kern="50" dirty="0" smtClean="0"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  <a:tr h="1967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Šablona:  </a:t>
                      </a:r>
                    </a:p>
                    <a:p>
                      <a:endParaRPr lang="cs-CZ" dirty="0"/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II/2 Inovace a zkvalitnění výuky směřující k rozvoji čtenářské a informační gramotnosti</a:t>
                      </a:r>
                      <a:endParaRPr lang="cs-CZ" sz="1400" dirty="0">
                        <a:solidFill>
                          <a:srgbClr val="FF0000"/>
                        </a:solidFill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Název a číslo materiálu: 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</a:rPr>
                        <a:t>VY_12_INOVACE_ČJL_2.A_1-25 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</a:rPr>
                        <a:t>TÉMA SADY: SOCIÁLNÍ PROBLEMATIKA V UMĚLECKÉ LITERATUŘE</a:t>
                      </a: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</a:rPr>
                        <a:t>Název:  </a:t>
                      </a:r>
                      <a:r>
                        <a:rPr lang="cs-CZ" sz="1400" kern="50" dirty="0" err="1" smtClean="0">
                          <a:solidFill>
                            <a:srgbClr val="FF0000"/>
                          </a:solidFill>
                          <a:effectLst/>
                        </a:rPr>
                        <a:t>Novalis</a:t>
                      </a:r>
                      <a:r>
                        <a:rPr lang="cs-CZ" sz="1400" kern="50" baseline="0" dirty="0" smtClean="0">
                          <a:solidFill>
                            <a:srgbClr val="FF0000"/>
                          </a:solidFill>
                          <a:effectLst/>
                        </a:rPr>
                        <a:t> – Hymny noci</a:t>
                      </a:r>
                      <a:endParaRPr lang="cs-CZ" sz="1400" kern="50" dirty="0" smtClean="0">
                        <a:solidFill>
                          <a:srgbClr val="FF0000"/>
                        </a:solidFill>
                        <a:effectLst/>
                      </a:endParaRPr>
                    </a:p>
                  </a:txBody>
                  <a:tcPr marL="63251" marR="63251" marT="0" marB="0"/>
                </a:tc>
              </a:tr>
              <a:tr h="31506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Vytvořeno: 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</a:rPr>
                        <a:t>13.2.2013</a:t>
                      </a: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b="1" kern="50" dirty="0">
                          <a:solidFill>
                            <a:srgbClr val="FF0000"/>
                          </a:solidFill>
                          <a:effectLst/>
                        </a:rPr>
                        <a:t>Autor:</a:t>
                      </a:r>
                      <a:endParaRPr lang="cs-CZ" sz="1400" b="1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Mgr.</a:t>
                      </a:r>
                      <a:r>
                        <a:rPr lang="cs-CZ" sz="1400" kern="5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Martina Šafránková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Vyučovací předmět: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</a:rPr>
                        <a:t>Český jazyk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rgbClr val="FF0000"/>
                          </a:solidFill>
                          <a:effectLst/>
                        </a:rPr>
                        <a:t> 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Ročník: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II.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Výsledky vzdělávání dle RVP: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Rozumí obsahu textu i jeho částí;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čte s porozuměním věcně i jazykově přiměřené texty, orientuje se v textu;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vhodně se prezentuje, argumentuje a obhajuje svá stanoviska.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Typ interakce: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  <a:cs typeface="+mn-cs"/>
                        </a:rPr>
                        <a:t>Kombinované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39356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Druh výukového zdroje: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Klíčová slova:</a:t>
                      </a: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 rowSpan="2"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 err="1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  <a:cs typeface="+mn-cs"/>
                        </a:rPr>
                        <a:t>Novalis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/>
                          <a:cs typeface="+mn-cs"/>
                        </a:rPr>
                        <a:t>, Hymny noci</a:t>
                      </a: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/>
                        <a:cs typeface="+mn-cs"/>
                      </a:endParaRPr>
                    </a:p>
                  </a:txBody>
                  <a:tcPr marL="63251" marR="63251" marT="0" marB="0"/>
                </a:tc>
              </a:tr>
              <a:tr h="59034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b="1" kern="50" dirty="0" smtClean="0">
                          <a:solidFill>
                            <a:srgbClr val="FF0000"/>
                          </a:solidFill>
                          <a:effectLst/>
                        </a:rPr>
                        <a:t>Anotace:</a:t>
                      </a: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r>
                        <a:rPr lang="cs-CZ" sz="1400" kern="5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cs-CZ" sz="1400" kern="5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Na základě probrané látky analyzuje žák ukázku z díla Hymny noci. </a:t>
                      </a:r>
                      <a:r>
                        <a:rPr lang="cs-CZ" sz="1400" kern="5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</a:p>
                  </a:txBody>
                  <a:tcPr marL="63251" marR="63251" marT="0" marB="0"/>
                </a:tc>
                <a:tc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b="1" kern="50" dirty="0" smtClean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solidFill>
                          <a:srgbClr val="FF0000"/>
                        </a:solidFill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  <a:tc vMerge="1">
                  <a:txBody>
                    <a:bodyPr/>
                    <a:lstStyle/>
                    <a:p>
                      <a:pPr algn="l" hangingPunct="0">
                        <a:spcAft>
                          <a:spcPts val="0"/>
                        </a:spcAft>
                      </a:pPr>
                      <a:endParaRPr lang="cs-CZ" sz="1400" kern="5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63251" marR="63251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1794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3501008"/>
            <a:ext cx="1728192" cy="23512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cs-CZ" b="1" dirty="0"/>
              <a:t>NOVALIS</a:t>
            </a:r>
            <a:r>
              <a:rPr lang="cs-CZ" dirty="0"/>
              <a:t> (1772 – 1801) </a:t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764704"/>
            <a:ext cx="8229600" cy="5390035"/>
          </a:xfrm>
        </p:spPr>
        <p:txBody>
          <a:bodyPr/>
          <a:lstStyle/>
          <a:p>
            <a:pPr lvl="0"/>
            <a:r>
              <a:rPr lang="cs-CZ" dirty="0" smtClean="0"/>
              <a:t>německý </a:t>
            </a:r>
            <a:r>
              <a:rPr lang="cs-CZ" dirty="0"/>
              <a:t>básník a </a:t>
            </a:r>
            <a:r>
              <a:rPr lang="cs-CZ" dirty="0" smtClean="0"/>
              <a:t>prozaik</a:t>
            </a:r>
          </a:p>
          <a:p>
            <a:pPr lvl="0"/>
            <a:r>
              <a:rPr lang="cs-CZ" dirty="0"/>
              <a:t>vlastním jménem </a:t>
            </a:r>
            <a:r>
              <a:rPr lang="cs-CZ" b="1" dirty="0"/>
              <a:t>Georg Friedrich Philipp svobodný pán von </a:t>
            </a:r>
            <a:r>
              <a:rPr lang="cs-CZ" b="1" dirty="0" err="1" smtClean="0"/>
              <a:t>Hardenberg</a:t>
            </a:r>
            <a:endParaRPr lang="cs-CZ" dirty="0" smtClean="0"/>
          </a:p>
          <a:p>
            <a:pPr lvl="0"/>
            <a:r>
              <a:rPr lang="cs-CZ" dirty="0" smtClean="0"/>
              <a:t>celou </a:t>
            </a:r>
            <a:r>
              <a:rPr lang="cs-CZ" dirty="0"/>
              <a:t>lit. tvorbu poznamenala smrt jeho mladičké snoubenky a mladšího </a:t>
            </a:r>
            <a:r>
              <a:rPr lang="cs-CZ" dirty="0" smtClean="0"/>
              <a:t>bratra</a:t>
            </a:r>
          </a:p>
          <a:p>
            <a:pPr lvl="0"/>
            <a:r>
              <a:rPr lang="cs-CZ" dirty="0"/>
              <a:t>zemřel ve 29 letech na </a:t>
            </a:r>
            <a:r>
              <a:rPr lang="cs-CZ" dirty="0" smtClean="0"/>
              <a:t>TBC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153919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cs-CZ" dirty="0" smtClean="0"/>
              <a:t>Dílo: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8313" y="1124745"/>
            <a:ext cx="8229600" cy="5029994"/>
          </a:xfrm>
        </p:spPr>
        <p:txBody>
          <a:bodyPr/>
          <a:lstStyle/>
          <a:p>
            <a:r>
              <a:rPr lang="cs-CZ" sz="2800" b="1" i="1" dirty="0"/>
              <a:t>Heinrich von </a:t>
            </a:r>
            <a:r>
              <a:rPr lang="cs-CZ" sz="2800" b="1" i="1" dirty="0" err="1"/>
              <a:t>Ofterdingen</a:t>
            </a:r>
            <a:r>
              <a:rPr lang="cs-CZ" sz="2800" b="1" i="1" dirty="0"/>
              <a:t>  </a:t>
            </a:r>
            <a:r>
              <a:rPr lang="cs-CZ" sz="2800" dirty="0" smtClean="0"/>
              <a:t>(</a:t>
            </a:r>
            <a:r>
              <a:rPr lang="cs-CZ" sz="2800" dirty="0"/>
              <a:t>česky </a:t>
            </a:r>
            <a:r>
              <a:rPr lang="cs-CZ" sz="2800" b="1" dirty="0"/>
              <a:t>Jindřich z </a:t>
            </a:r>
            <a:r>
              <a:rPr lang="cs-CZ" sz="2800" b="1" dirty="0" err="1"/>
              <a:t>Ofterdingenu</a:t>
            </a:r>
            <a:r>
              <a:rPr lang="cs-CZ" sz="2800" b="1" dirty="0"/>
              <a:t>)</a:t>
            </a:r>
            <a:r>
              <a:rPr lang="cs-CZ" sz="2800" dirty="0"/>
              <a:t> </a:t>
            </a: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– </a:t>
            </a:r>
            <a:r>
              <a:rPr lang="cs-CZ" sz="2400" dirty="0"/>
              <a:t>nedokončený román, </a:t>
            </a:r>
            <a:endParaRPr lang="cs-CZ" sz="2400" dirty="0" smtClean="0"/>
          </a:p>
          <a:p>
            <a:pPr>
              <a:buFontTx/>
              <a:buChar char="-"/>
            </a:pPr>
            <a:r>
              <a:rPr lang="cs-CZ" sz="2400" dirty="0" smtClean="0"/>
              <a:t>pojednává o potulném </a:t>
            </a:r>
            <a:r>
              <a:rPr lang="cs-CZ" sz="2400" dirty="0"/>
              <a:t>středověkém básníkovi (údajně </a:t>
            </a:r>
            <a:r>
              <a:rPr lang="cs-CZ" sz="2400" dirty="0" smtClean="0"/>
              <a:t>básník </a:t>
            </a:r>
            <a:r>
              <a:rPr lang="cs-CZ" sz="2400" dirty="0"/>
              <a:t>ze 13. století - </a:t>
            </a:r>
            <a:r>
              <a:rPr lang="cs-CZ" sz="2400" dirty="0" smtClean="0"/>
              <a:t>autor </a:t>
            </a:r>
            <a:r>
              <a:rPr lang="cs-CZ" sz="2400" dirty="0"/>
              <a:t>Nibelungů), který vidí smysl života v hledání </a:t>
            </a:r>
            <a:r>
              <a:rPr lang="cs-CZ" sz="2400" b="1" dirty="0"/>
              <a:t>„modrého květu“</a:t>
            </a:r>
            <a:r>
              <a:rPr lang="cs-CZ" sz="2400" dirty="0"/>
              <a:t>, který spatřil ve snu, stává se pro něj symbolem všeho, za čím se </a:t>
            </a:r>
            <a:r>
              <a:rPr lang="cs-CZ" sz="2400" dirty="0" smtClean="0"/>
              <a:t>vyplatí jít. Vydá </a:t>
            </a:r>
            <a:r>
              <a:rPr lang="cs-CZ" sz="2400" dirty="0"/>
              <a:t>se ho hledat. Je to </a:t>
            </a:r>
            <a:r>
              <a:rPr lang="cs-CZ" sz="2400" b="1" dirty="0"/>
              <a:t>symbol</a:t>
            </a:r>
            <a:r>
              <a:rPr lang="cs-CZ" sz="2400" dirty="0"/>
              <a:t> </a:t>
            </a:r>
            <a:r>
              <a:rPr lang="cs-CZ" sz="2400" b="1" dirty="0"/>
              <a:t>všeho krásného, co člověk hledá, ale nenachází</a:t>
            </a:r>
            <a:r>
              <a:rPr lang="cs-CZ" sz="2400" dirty="0"/>
              <a:t>. Tím, jak hledá, objevuje nejen okolní svět, ale i sám sebe. </a:t>
            </a:r>
            <a:endParaRPr lang="cs-CZ" sz="2400" dirty="0" smtClean="0"/>
          </a:p>
          <a:p>
            <a:pPr>
              <a:buFontTx/>
              <a:buChar char="-"/>
            </a:pPr>
            <a:r>
              <a:rPr lang="cs-CZ" sz="2400" b="1" dirty="0" smtClean="0"/>
              <a:t>Modrý </a:t>
            </a:r>
            <a:r>
              <a:rPr lang="cs-CZ" sz="2400" b="1" dirty="0"/>
              <a:t>květ = </a:t>
            </a:r>
            <a:r>
              <a:rPr lang="cs-CZ" sz="2400" dirty="0"/>
              <a:t>symbol romantické poezie </a:t>
            </a:r>
            <a:r>
              <a:rPr lang="cs-CZ" sz="2400" dirty="0" smtClean="0">
                <a:sym typeface="Wingdings" pitchFamily="2" charset="2"/>
              </a:rPr>
              <a:t> </a:t>
            </a:r>
            <a:r>
              <a:rPr lang="cs-CZ" sz="2400" dirty="0" smtClean="0"/>
              <a:t>inspirovali se jím i </a:t>
            </a:r>
            <a:r>
              <a:rPr lang="cs-CZ" sz="2400" dirty="0"/>
              <a:t>jiní umělce</a:t>
            </a:r>
            <a:r>
              <a:rPr lang="cs-CZ" sz="2800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011290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i="1" dirty="0"/>
              <a:t>Hymny noci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lyrická </a:t>
            </a:r>
            <a:r>
              <a:rPr lang="cs-CZ" dirty="0"/>
              <a:t>sbírka básní </a:t>
            </a:r>
            <a:endParaRPr lang="cs-CZ" dirty="0" smtClean="0"/>
          </a:p>
          <a:p>
            <a:r>
              <a:rPr lang="cs-CZ" dirty="0" smtClean="0"/>
              <a:t>motivy </a:t>
            </a:r>
            <a:r>
              <a:rPr lang="cs-CZ" dirty="0"/>
              <a:t>ztracené lásky, touhy po smrti a oslavou Panny </a:t>
            </a:r>
            <a:r>
              <a:rPr lang="cs-CZ" dirty="0" smtClean="0"/>
              <a:t>Marie</a:t>
            </a:r>
          </a:p>
          <a:p>
            <a:r>
              <a:rPr lang="cs-CZ" dirty="0" smtClean="0"/>
              <a:t>obsahuje </a:t>
            </a:r>
            <a:r>
              <a:rPr lang="cs-CZ" dirty="0"/>
              <a:t>kontrasty dne, života (světla) a noci, smrti (tmy)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32005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Ukázka: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1800" b="1" dirty="0"/>
              <a:t>Touha po smrti</a:t>
            </a:r>
            <a:r>
              <a:rPr lang="cs-CZ" sz="1800" dirty="0"/>
              <a:t/>
            </a:r>
            <a:br>
              <a:rPr lang="cs-CZ" sz="1800" dirty="0"/>
            </a:br>
            <a:r>
              <a:rPr lang="cs-CZ" sz="1800" i="1" dirty="0"/>
              <a:t>Do lůna země vejít, tam,</a:t>
            </a:r>
            <a:br>
              <a:rPr lang="cs-CZ" sz="1800" i="1" dirty="0"/>
            </a:br>
            <a:r>
              <a:rPr lang="cs-CZ" sz="1800" i="1" dirty="0"/>
              <a:t>kde světlo vládcem není,</a:t>
            </a:r>
            <a:br>
              <a:rPr lang="cs-CZ" sz="1800" i="1" dirty="0"/>
            </a:br>
            <a:r>
              <a:rPr lang="cs-CZ" sz="1800" i="1" dirty="0"/>
              <a:t>nejzběsilejší trýzeň nám</a:t>
            </a:r>
            <a:br>
              <a:rPr lang="cs-CZ" sz="1800" i="1" dirty="0"/>
            </a:br>
            <a:r>
              <a:rPr lang="cs-CZ" sz="1800" i="1" dirty="0"/>
              <a:t>buď věštbou rozloučení.</a:t>
            </a:r>
            <a:br>
              <a:rPr lang="cs-CZ" sz="1800" i="1" dirty="0"/>
            </a:br>
            <a:r>
              <a:rPr lang="cs-CZ" sz="1800" i="1" dirty="0"/>
              <a:t>A štíhlým člunem </a:t>
            </a:r>
            <a:r>
              <a:rPr lang="cs-CZ" sz="1800" i="1" dirty="0" err="1"/>
              <a:t>doplujem</a:t>
            </a:r>
            <a:r>
              <a:rPr lang="cs-CZ" sz="1800" i="1" dirty="0"/>
              <a:t/>
            </a:r>
            <a:br>
              <a:rPr lang="cs-CZ" sz="1800" i="1" dirty="0"/>
            </a:br>
            <a:r>
              <a:rPr lang="cs-CZ" sz="1800" i="1" dirty="0"/>
              <a:t>na druhý břeh, v nebeskou zem.</a:t>
            </a:r>
            <a:r>
              <a:rPr lang="cs-CZ" sz="1800" dirty="0"/>
              <a:t/>
            </a:r>
            <a:br>
              <a:rPr lang="cs-CZ" sz="1800" dirty="0"/>
            </a:br>
            <a:endParaRPr lang="cs-CZ" sz="1800" dirty="0" smtClean="0"/>
          </a:p>
          <a:p>
            <a:pPr>
              <a:buAutoNum type="arabicParenR"/>
            </a:pPr>
            <a:r>
              <a:rPr lang="cs-CZ" sz="1800" b="1" dirty="0" smtClean="0"/>
              <a:t>Najděte romantické motivy: </a:t>
            </a:r>
          </a:p>
          <a:p>
            <a:pPr>
              <a:buAutoNum type="arabicParenR"/>
            </a:pPr>
            <a:r>
              <a:rPr lang="cs-CZ" sz="1800" b="1" dirty="0" smtClean="0"/>
              <a:t>Jedná se o báseň lyrickou nebo epickou? Proč?</a:t>
            </a:r>
          </a:p>
          <a:p>
            <a:pPr>
              <a:buAutoNum type="arabicParenR"/>
            </a:pPr>
            <a:r>
              <a:rPr lang="cs-CZ" sz="1800" b="1" dirty="0" smtClean="0"/>
              <a:t>Jedná se o poezii optimistickou nebo pesimistickou?</a:t>
            </a:r>
          </a:p>
          <a:p>
            <a:pPr>
              <a:buAutoNum type="arabicParenR"/>
            </a:pPr>
            <a:r>
              <a:rPr lang="cs-CZ" sz="1800" b="1" dirty="0" smtClean="0"/>
              <a:t>Jak vnímá autor smrt?</a:t>
            </a:r>
          </a:p>
          <a:p>
            <a:pPr>
              <a:buAutoNum type="arabicParenR"/>
            </a:pPr>
            <a:r>
              <a:rPr lang="cs-CZ" sz="1800" b="1" dirty="0" smtClean="0"/>
              <a:t>Co je </a:t>
            </a:r>
            <a:r>
              <a:rPr lang="cs-CZ" sz="1800" b="1" i="1" dirty="0" smtClean="0"/>
              <a:t>hymnus</a:t>
            </a:r>
            <a:r>
              <a:rPr lang="cs-CZ" sz="1800" b="1" dirty="0" smtClean="0"/>
              <a:t>? </a:t>
            </a:r>
          </a:p>
          <a:p>
            <a:pPr marL="0" indent="0">
              <a:buNone/>
            </a:pPr>
            <a:r>
              <a:rPr lang="cs-CZ" dirty="0"/>
              <a:t/>
            </a:r>
            <a:br>
              <a:rPr lang="cs-CZ" dirty="0"/>
            </a:br>
            <a:r>
              <a:rPr lang="cs-CZ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044628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600" dirty="0"/>
              <a:t>EICHENS, Eduard. </a:t>
            </a:r>
            <a:r>
              <a:rPr lang="cs-CZ" sz="1600" i="1" dirty="0" err="1"/>
              <a:t>Wikimedia</a:t>
            </a:r>
            <a:r>
              <a:rPr lang="cs-CZ" sz="1600" i="1" dirty="0"/>
              <a:t> </a:t>
            </a:r>
            <a:r>
              <a:rPr lang="cs-CZ" sz="1600" i="1" dirty="0" err="1"/>
              <a:t>Commons</a:t>
            </a:r>
            <a:r>
              <a:rPr lang="cs-CZ" sz="1600" dirty="0"/>
              <a:t> [online]. [cit. 20.6.2013]. Dostupný na WWW: </a:t>
            </a:r>
            <a:r>
              <a:rPr lang="cs-CZ" sz="1600" dirty="0" smtClean="0"/>
              <a:t>http</a:t>
            </a:r>
            <a:r>
              <a:rPr lang="cs-CZ" sz="1600" dirty="0"/>
              <a:t>://upload.wikimedia.org/wikipedia/commons/9/96/Novalis2.jpg?uselang=cs</a:t>
            </a:r>
          </a:p>
        </p:txBody>
      </p:sp>
    </p:spTree>
    <p:extLst>
      <p:ext uri="{BB962C8B-B14F-4D97-AF65-F5344CB8AC3E}">
        <p14:creationId xmlns:p14="http://schemas.microsoft.com/office/powerpoint/2010/main" val="74792464"/>
      </p:ext>
    </p:extLst>
  </p:cSld>
  <p:clrMapOvr>
    <a:masterClrMapping/>
  </p:clrMapOvr>
</p:sld>
</file>

<file path=ppt/theme/theme1.xml><?xml version="1.0" encoding="utf-8"?>
<a:theme xmlns:a="http://schemas.openxmlformats.org/drawingml/2006/main" name="DUM-PPT-sablona-perspektiva – kopi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DUM-PPT-sablona-perspektiva – kopie</Template>
  <TotalTime>61</TotalTime>
  <Words>194</Words>
  <Application>Microsoft Office PowerPoint</Application>
  <PresentationFormat>Předvádění na obrazovce (4:3)</PresentationFormat>
  <Paragraphs>64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DUM-PPT-sablona-perspektiva – kopie</vt:lpstr>
      <vt:lpstr>Novalis</vt:lpstr>
      <vt:lpstr>Prezentace aplikace PowerPoint</vt:lpstr>
      <vt:lpstr>NOVALIS (1772 – 1801)  </vt:lpstr>
      <vt:lpstr>Dílo:</vt:lpstr>
      <vt:lpstr>Hymny noci</vt:lpstr>
      <vt:lpstr>Ukázka: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Novalis</dc:title>
  <dc:creator>Martina Šafránkova</dc:creator>
  <dc:description>Dostupné z Metodického portálu www.rvp.cz, ISSN: 1802-4785, financovaného z ESF a státního rozpočtu ČR. Provozováno Výzkumným ústavem pedagogickým v Praze.</dc:description>
  <cp:lastModifiedBy>jitka</cp:lastModifiedBy>
  <cp:revision>9</cp:revision>
  <dcterms:created xsi:type="dcterms:W3CDTF">2013-06-20T18:34:36Z</dcterms:created>
  <dcterms:modified xsi:type="dcterms:W3CDTF">2014-02-01T20:17:21Z</dcterms:modified>
</cp:coreProperties>
</file>