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57" r:id="rId3"/>
    <p:sldId id="263" r:id="rId4"/>
    <p:sldId id="264" r:id="rId5"/>
    <p:sldId id="260" r:id="rId6"/>
    <p:sldId id="261" r:id="rId7"/>
    <p:sldId id="265" r:id="rId8"/>
    <p:sldId id="262" r:id="rId9"/>
    <p:sldId id="266" r:id="rId10"/>
    <p:sldId id="267" r:id="rId11"/>
    <p:sldId id="268" r:id="rId12"/>
    <p:sldId id="269" r:id="rId13"/>
    <p:sldId id="270" r:id="rId14"/>
    <p:sldId id="272" r:id="rId15"/>
    <p:sldId id="271" r:id="rId16"/>
    <p:sldId id="259" r:id="rId1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5" autoAdjust="0"/>
    <p:restoredTop sz="94621" autoAdjust="0"/>
  </p:normalViewPr>
  <p:slideViewPr>
    <p:cSldViewPr>
      <p:cViewPr>
        <p:scale>
          <a:sx n="60" d="100"/>
          <a:sy n="60" d="100"/>
        </p:scale>
        <p:origin x="-974" y="-58"/>
      </p:cViewPr>
      <p:guideLst>
        <p:guide orient="horz" pos="2160"/>
        <p:guide pos="2880"/>
      </p:guideLst>
    </p:cSldViewPr>
  </p:slideViewPr>
  <p:notesTextViewPr>
    <p:cViewPr>
      <p:scale>
        <a:sx n="100" d="100"/>
        <a:sy n="100" d="100"/>
      </p:scale>
      <p:origin x="0" y="0"/>
    </p:cViewPr>
  </p:notesTextViewPr>
  <p:notesViewPr>
    <p:cSldViewPr>
      <p:cViewPr varScale="1">
        <p:scale>
          <a:sx n="55" d="100"/>
          <a:sy n="55" d="100"/>
        </p:scale>
        <p:origin x="-228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vl1pPr>
          </a:lstStyle>
          <a:p>
            <a:endParaRPr lang="cs-CZ"/>
          </a:p>
        </p:txBody>
      </p:sp>
      <p:sp>
        <p:nvSpPr>
          <p:cNvPr id="21507"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vl1pPr>
          </a:lstStyle>
          <a:p>
            <a:fld id="{7F519E24-AC6E-4ACF-AA4B-319274E2209B}" type="datetimeFigureOut">
              <a:rPr lang="cs-CZ"/>
              <a:pPr/>
              <a:t>1.2.2014</a:t>
            </a:fld>
            <a:endParaRPr lang="cs-CZ"/>
          </a:p>
        </p:txBody>
      </p:sp>
      <p:sp>
        <p:nvSpPr>
          <p:cNvPr id="21508"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vl1pPr>
          </a:lstStyle>
          <a:p>
            <a:endParaRPr lang="cs-CZ"/>
          </a:p>
        </p:txBody>
      </p:sp>
      <p:sp>
        <p:nvSpPr>
          <p:cNvPr id="21509"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vl1pPr>
          </a:lstStyle>
          <a:p>
            <a:fld id="{9B0D65D2-4B2D-4512-A9E0-A9631A8AB7DE}" type="slidenum">
              <a:rPr lang="cs-CZ"/>
              <a:pPr/>
              <a:t>‹#›</a:t>
            </a:fld>
            <a:endParaRPr lang="cs-CZ"/>
          </a:p>
        </p:txBody>
      </p:sp>
    </p:spTree>
    <p:extLst>
      <p:ext uri="{BB962C8B-B14F-4D97-AF65-F5344CB8AC3E}">
        <p14:creationId xmlns:p14="http://schemas.microsoft.com/office/powerpoint/2010/main" val="11815325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EFE3364-313F-4DBB-84D2-87677718DF38}" type="datetimeFigureOut">
              <a:rPr lang="cs-CZ"/>
              <a:pPr>
                <a:defRPr/>
              </a:pPr>
              <a:t>1.2.2014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D9B2F5C9-BB35-4338-A25D-B4485A70E011}" type="slidenum">
              <a:rPr lang="cs-CZ"/>
              <a:pPr>
                <a:defRPr/>
              </a:pPr>
              <a:t>‹#›</a:t>
            </a:fld>
            <a:endParaRPr lang="cs-CZ"/>
          </a:p>
        </p:txBody>
      </p:sp>
    </p:spTree>
    <p:extLst>
      <p:ext uri="{BB962C8B-B14F-4D97-AF65-F5344CB8AC3E}">
        <p14:creationId xmlns:p14="http://schemas.microsoft.com/office/powerpoint/2010/main" val="225805348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4215762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1487175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2001852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481962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1117972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3994453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191110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3496461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cs-CZ" noProof="0" dirty="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56352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224976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zápatí 4"/>
          <p:cNvSpPr>
            <a:spLocks noGrp="1"/>
          </p:cNvSpPr>
          <p:nvPr>
            <p:ph type="ftr" sz="quarter" idx="10"/>
          </p:nvPr>
        </p:nvSpPr>
        <p:spPr/>
        <p:txBody>
          <a:bodyPr/>
          <a:lstStyle>
            <a:lvl1pPr>
              <a:defRPr>
                <a:latin typeface="Arial" charset="0"/>
              </a:defRPr>
            </a:lvl1pPr>
          </a:lstStyle>
          <a:p>
            <a:r>
              <a:rPr lang="cs-CZ"/>
              <a:t>Autorem materiálu a všech jeho částí, není-li uvedeno jinak, je (jméno a příjmení autora).</a:t>
            </a:r>
            <a:br>
              <a:rPr lang="cs-CZ"/>
            </a:br>
            <a:r>
              <a:rPr lang="cs-CZ"/>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1242186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68313" y="1628775"/>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5" name="Zástupný symbol pro zápatí 4"/>
          <p:cNvSpPr>
            <a:spLocks noGrp="1"/>
          </p:cNvSpPr>
          <p:nvPr>
            <p:ph type="ftr" sz="quarter" idx="3"/>
          </p:nvPr>
        </p:nvSpPr>
        <p:spPr>
          <a:xfrm>
            <a:off x="900113" y="6381750"/>
            <a:ext cx="7488237"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defRPr>
            </a:lvl1pPr>
          </a:lstStyle>
          <a:p>
            <a:r>
              <a:rPr lang="cs-CZ">
                <a:latin typeface="Arial" charset="0"/>
              </a:rPr>
              <a:t>Autorem materiálu a všech jeho částí, není-li uvedeno jinak, je (jméno a příjmení autora).</a:t>
            </a:r>
            <a:br>
              <a:rPr lang="cs-CZ">
                <a:latin typeface="Arial" charset="0"/>
              </a:rPr>
            </a:br>
            <a:r>
              <a:rPr lang="cs-CZ">
                <a:latin typeface="Arial" charset="0"/>
              </a:rPr>
              <a:t>Dostupné z Metodického portálu www.rvp.cz ; ISSN 1802-4785. Provozuje Národní ústav pro vzdělávání, školské poradenské zařízení a zařízení pro další vzdělávání pedagogických pracovníků (NÚV).</a:t>
            </a:r>
          </a:p>
          <a:p>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zápatí 4"/>
          <p:cNvSpPr>
            <a:spLocks noGrp="1"/>
          </p:cNvSpPr>
          <p:nvPr>
            <p:ph type="ftr" sz="quarter" idx="10"/>
          </p:nvPr>
        </p:nvSpPr>
        <p:spPr/>
        <p:txBody>
          <a:bodyPr/>
          <a:lstStyle/>
          <a:p>
            <a:endParaRPr lang="cs-CZ" dirty="0">
              <a:latin typeface="Calibri" pitchFamily="34" charset="0"/>
            </a:endParaRPr>
          </a:p>
        </p:txBody>
      </p:sp>
      <p:sp>
        <p:nvSpPr>
          <p:cNvPr id="2050" name="Nadpis 1"/>
          <p:cNvSpPr>
            <a:spLocks noGrp="1"/>
          </p:cNvSpPr>
          <p:nvPr>
            <p:ph type="ctrTitle"/>
          </p:nvPr>
        </p:nvSpPr>
        <p:spPr>
          <a:xfrm>
            <a:off x="684213" y="2133600"/>
            <a:ext cx="7772400" cy="1470025"/>
          </a:xfrm>
        </p:spPr>
        <p:txBody>
          <a:bodyPr/>
          <a:lstStyle/>
          <a:p>
            <a:pPr eaLnBrk="1" hangingPunct="1"/>
            <a:r>
              <a:rPr lang="cs-CZ" b="1" dirty="0" smtClean="0"/>
              <a:t>Alexandr Sergejevič Puškin</a:t>
            </a:r>
            <a:endParaRPr lang="cs-CZ" dirty="0" smtClean="0"/>
          </a:p>
        </p:txBody>
      </p:sp>
      <p:grpSp>
        <p:nvGrpSpPr>
          <p:cNvPr id="2" name="Skupina 1"/>
          <p:cNvGrpSpPr/>
          <p:nvPr/>
        </p:nvGrpSpPr>
        <p:grpSpPr>
          <a:xfrm>
            <a:off x="1259632" y="348726"/>
            <a:ext cx="6521450" cy="762000"/>
            <a:chOff x="1187624" y="348726"/>
            <a:chExt cx="6521450" cy="762000"/>
          </a:xfrm>
        </p:grpSpPr>
        <p:pic>
          <p:nvPicPr>
            <p:cNvPr id="4" name="Picture 0" descr="MSMT_logolink_bez_vl_a_sloganu.ai"/>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7624" y="348726"/>
              <a:ext cx="5191125" cy="762000"/>
            </a:xfrm>
            <a:prstGeom prst="rect">
              <a:avLst/>
            </a:prstGeom>
            <a:noFill/>
            <a:ln>
              <a:noFill/>
            </a:ln>
          </p:spPr>
        </p:pic>
        <p:pic>
          <p:nvPicPr>
            <p:cNvPr id="5" name="obrázek 2"/>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56946" y="501845"/>
              <a:ext cx="1152128" cy="406875"/>
            </a:xfrm>
            <a:prstGeom prst="rect">
              <a:avLst/>
            </a:prstGeom>
            <a:noFill/>
            <a:ln>
              <a:noFill/>
            </a:ln>
          </p:spPr>
        </p:pic>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zápatí 4"/>
          <p:cNvSpPr>
            <a:spLocks noGrp="1"/>
          </p:cNvSpPr>
          <p:nvPr>
            <p:ph type="ftr" sz="quarter" idx="10"/>
          </p:nvPr>
        </p:nvSpPr>
        <p:spPr/>
        <p:txBody>
          <a:bodyPr/>
          <a:lstStyle/>
          <a:p>
            <a:endParaRPr lang="cs-CZ" dirty="0">
              <a:latin typeface="Calibri" pitchFamily="34" charset="0"/>
            </a:endParaRPr>
          </a:p>
        </p:txBody>
      </p:sp>
      <p:graphicFrame>
        <p:nvGraphicFramePr>
          <p:cNvPr id="5" name="Tabulka 4"/>
          <p:cNvGraphicFramePr>
            <a:graphicFrameLocks noGrp="1"/>
          </p:cNvGraphicFramePr>
          <p:nvPr>
            <p:extLst>
              <p:ext uri="{D42A27DB-BD31-4B8C-83A1-F6EECF244321}">
                <p14:modId xmlns:p14="http://schemas.microsoft.com/office/powerpoint/2010/main" val="803687799"/>
              </p:ext>
            </p:extLst>
          </p:nvPr>
        </p:nvGraphicFramePr>
        <p:xfrm>
          <a:off x="611560" y="662920"/>
          <a:ext cx="7848872" cy="5862424"/>
        </p:xfrm>
        <a:graphic>
          <a:graphicData uri="http://schemas.openxmlformats.org/drawingml/2006/table">
            <a:tbl>
              <a:tblPr firstRow="1" firstCol="1" bandRow="1">
                <a:tableStyleId>{5940675A-B579-460E-94D1-54222C63F5DA}</a:tableStyleId>
              </a:tblPr>
              <a:tblGrid>
                <a:gridCol w="1080120"/>
                <a:gridCol w="2664296"/>
                <a:gridCol w="1473744"/>
                <a:gridCol w="2630712"/>
              </a:tblGrid>
              <a:tr h="393562">
                <a:tc>
                  <a:txBody>
                    <a:bodyPr/>
                    <a:lstStyle/>
                    <a:p>
                      <a:pPr algn="l" hangingPunct="0">
                        <a:spcAft>
                          <a:spcPts val="0"/>
                        </a:spcAft>
                      </a:pPr>
                      <a:r>
                        <a:rPr lang="cs-CZ" sz="1400" b="1" kern="50" dirty="0">
                          <a:effectLst/>
                        </a:rPr>
                        <a:t>Název školy: </a:t>
                      </a:r>
                      <a:endParaRPr lang="cs-CZ" sz="1400" b="1" kern="50" dirty="0">
                        <a:effectLst/>
                        <a:latin typeface="Times New Roman"/>
                        <a:ea typeface="Times New Roman"/>
                      </a:endParaRPr>
                    </a:p>
                  </a:txBody>
                  <a:tcPr marL="63251" marR="63251" marT="0" marB="0"/>
                </a:tc>
                <a:tc>
                  <a:txBody>
                    <a:bodyPr/>
                    <a:lstStyle/>
                    <a:p>
                      <a:pPr algn="l" hangingPunct="0">
                        <a:spcAft>
                          <a:spcPts val="0"/>
                        </a:spcAft>
                      </a:pPr>
                      <a:r>
                        <a:rPr lang="cs-CZ" sz="1400" kern="50" dirty="0">
                          <a:effectLst/>
                        </a:rPr>
                        <a:t>Střední škola sociální PERSPEKTIVA a Vyšší odborná škola, s.r.o.</a:t>
                      </a:r>
                      <a:endParaRPr lang="cs-CZ" sz="1400" kern="50" dirty="0">
                        <a:effectLst/>
                        <a:latin typeface="Times New Roman"/>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effectLst/>
                        </a:rPr>
                        <a:t>Adresa:  </a:t>
                      </a:r>
                      <a:endParaRPr lang="cs-CZ" sz="1400" b="1" kern="50" dirty="0" smtClean="0">
                        <a:effectLst/>
                        <a:latin typeface="Times New Roman"/>
                        <a:ea typeface="Times New Roman"/>
                      </a:endParaRPr>
                    </a:p>
                    <a:p>
                      <a:pPr algn="l" hangingPunct="0">
                        <a:spcAft>
                          <a:spcPts val="0"/>
                        </a:spcAft>
                      </a:pPr>
                      <a:endParaRPr lang="cs-CZ" sz="1400" kern="50" dirty="0">
                        <a:effectLst/>
                        <a:latin typeface="Times New Roman"/>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kern="50" dirty="0" smtClean="0">
                          <a:effectLst/>
                        </a:rPr>
                        <a:t>Mírová 218/6</a:t>
                      </a:r>
                    </a:p>
                    <a:p>
                      <a:pPr marL="0" marR="0" indent="0" algn="l" defTabSz="914400" rtl="0" eaLnBrk="1" fontAlgn="auto" latinLnBrk="0" hangingPunct="0">
                        <a:lnSpc>
                          <a:spcPct val="100000"/>
                        </a:lnSpc>
                        <a:spcBef>
                          <a:spcPts val="0"/>
                        </a:spcBef>
                        <a:spcAft>
                          <a:spcPts val="0"/>
                        </a:spcAft>
                        <a:buClrTx/>
                        <a:buSzTx/>
                        <a:buFontTx/>
                        <a:buNone/>
                        <a:tabLst/>
                        <a:defRPr/>
                      </a:pPr>
                      <a:r>
                        <a:rPr lang="cs-CZ" sz="1400" kern="50" dirty="0" smtClean="0">
                          <a:effectLst/>
                        </a:rPr>
                        <a:t>Dubí III - </a:t>
                      </a:r>
                      <a:r>
                        <a:rPr lang="cs-CZ" sz="1400" kern="50" dirty="0" err="1" smtClean="0">
                          <a:effectLst/>
                        </a:rPr>
                        <a:t>Pozorka</a:t>
                      </a:r>
                      <a:endParaRPr lang="cs-CZ" sz="1400" kern="50" dirty="0" smtClean="0">
                        <a:effectLst/>
                        <a:latin typeface="Times New Roman"/>
                        <a:ea typeface="Times New Roman"/>
                      </a:endParaRPr>
                    </a:p>
                  </a:txBody>
                  <a:tcPr marL="63251" marR="63251" marT="0" marB="0"/>
                </a:tc>
              </a:tr>
              <a:tr h="196781">
                <a:tc>
                  <a:txBody>
                    <a:bodyPr/>
                    <a:lstStyle/>
                    <a:p>
                      <a:pPr algn="l" hangingPunct="0">
                        <a:spcAft>
                          <a:spcPts val="0"/>
                        </a:spcAft>
                      </a:pPr>
                      <a:r>
                        <a:rPr lang="cs-CZ" sz="1400" b="1" kern="50" dirty="0">
                          <a:effectLst/>
                        </a:rPr>
                        <a:t>Název projektu</a:t>
                      </a:r>
                      <a:endParaRPr lang="cs-CZ" sz="1400" b="1" kern="50" dirty="0">
                        <a:effectLst/>
                        <a:latin typeface="Times New Roman"/>
                        <a:ea typeface="Times New Roman"/>
                      </a:endParaRPr>
                    </a:p>
                  </a:txBody>
                  <a:tcPr marL="63251" marR="63251" marT="0" marB="0"/>
                </a:tc>
                <a:tc>
                  <a:txBody>
                    <a:bodyPr/>
                    <a:lstStyle/>
                    <a:p>
                      <a:pPr algn="l" hangingPunct="0">
                        <a:spcAft>
                          <a:spcPts val="0"/>
                        </a:spcAft>
                      </a:pPr>
                      <a:r>
                        <a:rPr lang="cs-CZ" sz="1400" kern="50" dirty="0">
                          <a:effectLst/>
                        </a:rPr>
                        <a:t>KLÍČE K POZNÁVÁNÍ</a:t>
                      </a:r>
                      <a:endParaRPr lang="cs-CZ" sz="1400" kern="50" dirty="0">
                        <a:effectLst/>
                        <a:latin typeface="Times New Roman"/>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effectLst/>
                        </a:rPr>
                        <a:t>Registrační číslo projektu: </a:t>
                      </a:r>
                      <a:endParaRPr lang="cs-CZ" sz="1400" b="1" kern="50" dirty="0" smtClean="0">
                        <a:effectLst/>
                        <a:latin typeface="Times New Roman"/>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kern="50" dirty="0" smtClean="0">
                          <a:effectLst/>
                        </a:rPr>
                        <a:t>CZ.1.07/1.5.00/34.0928</a:t>
                      </a:r>
                      <a:endParaRPr lang="cs-CZ" sz="1400" kern="50" dirty="0" smtClean="0">
                        <a:effectLst/>
                        <a:latin typeface="Times New Roman"/>
                        <a:ea typeface="Times New Roman"/>
                      </a:endParaRPr>
                    </a:p>
                    <a:p>
                      <a:pPr algn="l" hangingPunct="0">
                        <a:spcAft>
                          <a:spcPts val="0"/>
                        </a:spcAft>
                      </a:pPr>
                      <a:endParaRPr lang="cs-CZ" sz="1400" kern="50" dirty="0">
                        <a:effectLst/>
                        <a:latin typeface="Times New Roman"/>
                        <a:ea typeface="Times New Roman"/>
                      </a:endParaRPr>
                    </a:p>
                  </a:txBody>
                  <a:tcPr marL="63251" marR="63251" marT="0" marB="0"/>
                </a:tc>
              </a:tr>
              <a:tr h="19678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1" kern="50" dirty="0" smtClean="0">
                          <a:solidFill>
                            <a:schemeClr val="tx1"/>
                          </a:solidFill>
                          <a:effectLst/>
                          <a:latin typeface="+mn-lt"/>
                          <a:ea typeface="+mn-ea"/>
                          <a:cs typeface="+mn-cs"/>
                        </a:rPr>
                        <a:t>Šablona:  </a:t>
                      </a:r>
                    </a:p>
                    <a:p>
                      <a:endParaRPr lang="cs-CZ" dirty="0"/>
                    </a:p>
                  </a:txBody>
                  <a:tcPr marL="63251" marR="63251" marT="0" marB="0"/>
                </a:tc>
                <a:tc>
                  <a:txBody>
                    <a:bodyPr/>
                    <a:lstStyle/>
                    <a:p>
                      <a:r>
                        <a:rPr lang="cs-CZ" sz="1400" kern="1200" dirty="0" smtClean="0">
                          <a:solidFill>
                            <a:srgbClr val="FF0000"/>
                          </a:solidFill>
                          <a:effectLst/>
                          <a:latin typeface="+mn-lt"/>
                          <a:ea typeface="+mn-ea"/>
                          <a:cs typeface="+mn-cs"/>
                        </a:rPr>
                        <a:t>I/2 </a:t>
                      </a:r>
                      <a:r>
                        <a:rPr lang="cs-CZ" sz="1400" kern="1200" dirty="0" smtClean="0">
                          <a:solidFill>
                            <a:srgbClr val="FF0000"/>
                          </a:solidFill>
                          <a:effectLst/>
                          <a:latin typeface="+mn-lt"/>
                          <a:ea typeface="+mn-ea"/>
                          <a:cs typeface="+mn-cs"/>
                        </a:rPr>
                        <a:t>Inovace a zkvalitnění výuky směřující k rozvoji čtenářské a informační gramotnosti</a:t>
                      </a:r>
                      <a:endParaRPr lang="cs-CZ" sz="1400" dirty="0">
                        <a:solidFill>
                          <a:srgbClr val="FF0000"/>
                        </a:solidFill>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Název a číslo materiálu: </a:t>
                      </a:r>
                      <a:endParaRPr lang="cs-CZ" sz="1400" b="1" kern="50" dirty="0" smtClean="0">
                        <a:solidFill>
                          <a:srgbClr val="FF0000"/>
                        </a:solidFill>
                        <a:effectLst/>
                        <a:latin typeface="Times New Roman"/>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kern="50" dirty="0" smtClean="0">
                          <a:solidFill>
                            <a:srgbClr val="FF0000"/>
                          </a:solidFill>
                          <a:effectLst/>
                        </a:rPr>
                        <a:t>VY_12_INOVACE_ČJL_2.A_1-26</a:t>
                      </a:r>
                    </a:p>
                    <a:p>
                      <a:pPr marL="0" marR="0" indent="0" algn="l" defTabSz="914400" rtl="0" eaLnBrk="1" fontAlgn="auto" latinLnBrk="0" hangingPunct="0">
                        <a:lnSpc>
                          <a:spcPct val="100000"/>
                        </a:lnSpc>
                        <a:spcBef>
                          <a:spcPts val="0"/>
                        </a:spcBef>
                        <a:spcAft>
                          <a:spcPts val="0"/>
                        </a:spcAft>
                        <a:buClrTx/>
                        <a:buSzTx/>
                        <a:buFontTx/>
                        <a:buNone/>
                        <a:tabLst/>
                        <a:defRPr/>
                      </a:pPr>
                      <a:r>
                        <a:rPr lang="cs-CZ" sz="1400" kern="50" dirty="0" smtClean="0">
                          <a:solidFill>
                            <a:srgbClr val="FF0000"/>
                          </a:solidFill>
                          <a:effectLst/>
                        </a:rPr>
                        <a:t>TÉMA SADY: SOCIÁLNÍ PROBLEMATIKA V UMĚLECKÉ </a:t>
                      </a:r>
                      <a:r>
                        <a:rPr lang="cs-CZ" sz="1400" kern="50" dirty="0" smtClean="0">
                          <a:solidFill>
                            <a:srgbClr val="FF0000"/>
                          </a:solidFill>
                          <a:effectLst/>
                        </a:rPr>
                        <a:t>LITERATUŘE - Název</a:t>
                      </a:r>
                      <a:r>
                        <a:rPr lang="cs-CZ" sz="1400" kern="50" dirty="0" smtClean="0">
                          <a:solidFill>
                            <a:srgbClr val="FF0000"/>
                          </a:solidFill>
                          <a:effectLst/>
                        </a:rPr>
                        <a:t>:  Alexandr Sergejevič PUŠKIN  </a:t>
                      </a:r>
                    </a:p>
                  </a:txBody>
                  <a:tcPr marL="63251" marR="63251" marT="0" marB="0"/>
                </a:tc>
              </a:tr>
              <a:tr h="315064">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Vytvořeno: </a:t>
                      </a:r>
                      <a:endParaRPr lang="cs-CZ" sz="1400" b="1" kern="50" dirty="0" smtClean="0">
                        <a:solidFill>
                          <a:srgbClr val="FF0000"/>
                        </a:solidFill>
                        <a:effectLst/>
                        <a:latin typeface="Times New Roman"/>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kern="50" dirty="0" smtClean="0">
                          <a:solidFill>
                            <a:srgbClr val="FF0000"/>
                          </a:solidFill>
                          <a:effectLst/>
                          <a:latin typeface="+mn-lt"/>
                          <a:ea typeface="Times New Roman"/>
                        </a:rPr>
                        <a:t>14.2.2013</a:t>
                      </a:r>
                    </a:p>
                  </a:txBody>
                  <a:tcPr marL="63251" marR="63251" marT="0" marB="0"/>
                </a:tc>
                <a:tc>
                  <a:txBody>
                    <a:bodyPr/>
                    <a:lstStyle/>
                    <a:p>
                      <a:pPr algn="l" hangingPunct="0">
                        <a:spcAft>
                          <a:spcPts val="0"/>
                        </a:spcAft>
                      </a:pPr>
                      <a:r>
                        <a:rPr lang="cs-CZ" sz="1400" b="1" kern="50" dirty="0">
                          <a:solidFill>
                            <a:srgbClr val="FF0000"/>
                          </a:solidFill>
                          <a:effectLst/>
                        </a:rPr>
                        <a:t>Autor:</a:t>
                      </a:r>
                      <a:endParaRPr lang="cs-CZ" sz="1400" b="1" kern="50" dirty="0">
                        <a:solidFill>
                          <a:srgbClr val="FF0000"/>
                        </a:solidFill>
                        <a:effectLst/>
                        <a:latin typeface="Times New Roman"/>
                        <a:ea typeface="Times New Roman"/>
                      </a:endParaRPr>
                    </a:p>
                  </a:txBody>
                  <a:tcPr marL="63251" marR="63251" marT="0" marB="0"/>
                </a:tc>
                <a:tc>
                  <a:txBody>
                    <a:bodyPr/>
                    <a:lstStyle/>
                    <a:p>
                      <a:pPr algn="l" hangingPunct="0">
                        <a:spcAft>
                          <a:spcPts val="0"/>
                        </a:spcAft>
                      </a:pPr>
                      <a:r>
                        <a:rPr lang="cs-CZ" sz="1400" kern="50" dirty="0" smtClean="0">
                          <a:solidFill>
                            <a:srgbClr val="FF0000"/>
                          </a:solidFill>
                          <a:effectLst/>
                          <a:latin typeface="+mn-lt"/>
                          <a:ea typeface="+mn-ea"/>
                          <a:cs typeface="+mn-cs"/>
                        </a:rPr>
                        <a:t>Mgr.</a:t>
                      </a:r>
                      <a:r>
                        <a:rPr lang="cs-CZ" sz="1400" kern="50" baseline="0" dirty="0" smtClean="0">
                          <a:solidFill>
                            <a:srgbClr val="FF0000"/>
                          </a:solidFill>
                          <a:effectLst/>
                          <a:latin typeface="+mn-lt"/>
                          <a:ea typeface="+mn-ea"/>
                          <a:cs typeface="+mn-cs"/>
                        </a:rPr>
                        <a:t> Martina Šafránková</a:t>
                      </a:r>
                      <a:endParaRPr lang="cs-CZ" sz="1400" kern="50" dirty="0">
                        <a:solidFill>
                          <a:srgbClr val="FF0000"/>
                        </a:solidFill>
                        <a:effectLst/>
                        <a:latin typeface="+mn-lt"/>
                        <a:ea typeface="+mn-ea"/>
                        <a:cs typeface="+mn-cs"/>
                      </a:endParaRPr>
                    </a:p>
                  </a:txBody>
                  <a:tcPr marL="63251" marR="63251" marT="0" marB="0"/>
                </a:tc>
              </a:tr>
              <a:tr h="393562">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Vyučovací předmět:</a:t>
                      </a:r>
                      <a:endParaRPr lang="cs-CZ" sz="1400" b="1" kern="50" dirty="0" smtClean="0">
                        <a:solidFill>
                          <a:srgbClr val="FF0000"/>
                        </a:solidFill>
                        <a:effectLst/>
                        <a:latin typeface="Times New Roman"/>
                        <a:ea typeface="Times New Roman"/>
                      </a:endParaRPr>
                    </a:p>
                  </a:txBody>
                  <a:tcPr marL="63251" marR="63251" marT="0" marB="0"/>
                </a:tc>
                <a:tc>
                  <a:txBody>
                    <a:bodyPr/>
                    <a:lstStyle/>
                    <a:p>
                      <a:pPr algn="l" hangingPunct="0">
                        <a:spcAft>
                          <a:spcPts val="0"/>
                        </a:spcAft>
                      </a:pPr>
                      <a:r>
                        <a:rPr lang="cs-CZ" sz="1400" kern="50" dirty="0">
                          <a:solidFill>
                            <a:srgbClr val="FF0000"/>
                          </a:solidFill>
                          <a:effectLst/>
                        </a:rPr>
                        <a:t> </a:t>
                      </a:r>
                      <a:r>
                        <a:rPr lang="cs-CZ" sz="1400" kern="50" dirty="0" smtClean="0">
                          <a:solidFill>
                            <a:srgbClr val="FF0000"/>
                          </a:solidFill>
                          <a:effectLst/>
                        </a:rPr>
                        <a:t>Český jazyk</a:t>
                      </a:r>
                      <a:endParaRPr lang="cs-CZ" sz="1400" kern="50" dirty="0">
                        <a:solidFill>
                          <a:srgbClr val="FF0000"/>
                        </a:solidFill>
                        <a:effectLst/>
                      </a:endParaRPr>
                    </a:p>
                    <a:p>
                      <a:pPr algn="l" hangingPunct="0">
                        <a:spcAft>
                          <a:spcPts val="0"/>
                        </a:spcAft>
                      </a:pPr>
                      <a:r>
                        <a:rPr lang="cs-CZ" sz="1400" kern="50" dirty="0">
                          <a:solidFill>
                            <a:srgbClr val="FF0000"/>
                          </a:solidFill>
                          <a:effectLst/>
                        </a:rPr>
                        <a:t> </a:t>
                      </a:r>
                      <a:endParaRPr lang="cs-CZ" sz="1400" kern="50" dirty="0">
                        <a:solidFill>
                          <a:srgbClr val="FF0000"/>
                        </a:solidFill>
                        <a:effectLst/>
                        <a:latin typeface="Times New Roman"/>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Ročník:</a:t>
                      </a:r>
                      <a:endParaRPr lang="cs-CZ" sz="1400" b="1" kern="50" dirty="0" smtClean="0">
                        <a:solidFill>
                          <a:srgbClr val="FF0000"/>
                        </a:solidFill>
                        <a:effectLst/>
                        <a:latin typeface="Times New Roman"/>
                        <a:ea typeface="Times New Roman"/>
                      </a:endParaRPr>
                    </a:p>
                    <a:p>
                      <a:pPr algn="l" hangingPunct="0">
                        <a:spcAft>
                          <a:spcPts val="0"/>
                        </a:spcAft>
                      </a:pPr>
                      <a:endParaRPr lang="cs-CZ" sz="1400" kern="50" dirty="0">
                        <a:solidFill>
                          <a:srgbClr val="FF0000"/>
                        </a:solidFill>
                        <a:effectLst/>
                        <a:latin typeface="Times New Roman"/>
                        <a:ea typeface="Times New Roman"/>
                      </a:endParaRPr>
                    </a:p>
                  </a:txBody>
                  <a:tcPr marL="63251" marR="63251" marT="0" marB="0"/>
                </a:tc>
                <a:tc>
                  <a:txBody>
                    <a:bodyPr/>
                    <a:lstStyle/>
                    <a:p>
                      <a:pPr algn="l" hangingPunct="0">
                        <a:spcAft>
                          <a:spcPts val="0"/>
                        </a:spcAft>
                      </a:pPr>
                      <a:r>
                        <a:rPr lang="cs-CZ" sz="1400" kern="50" dirty="0" smtClean="0">
                          <a:solidFill>
                            <a:srgbClr val="FF0000"/>
                          </a:solidFill>
                          <a:effectLst/>
                          <a:latin typeface="+mn-lt"/>
                          <a:ea typeface="+mn-ea"/>
                          <a:cs typeface="+mn-cs"/>
                        </a:rPr>
                        <a:t>II.</a:t>
                      </a:r>
                      <a:endParaRPr lang="cs-CZ" sz="1400" kern="50" dirty="0">
                        <a:solidFill>
                          <a:srgbClr val="FF0000"/>
                        </a:solidFill>
                        <a:effectLst/>
                        <a:latin typeface="+mn-lt"/>
                        <a:ea typeface="+mn-ea"/>
                        <a:cs typeface="+mn-cs"/>
                      </a:endParaRPr>
                    </a:p>
                  </a:txBody>
                  <a:tcPr marL="63251" marR="63251" marT="0" marB="0"/>
                </a:tc>
              </a:tr>
              <a:tr h="393562">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Výsledky vzdělávání dle RVP:</a:t>
                      </a:r>
                      <a:endParaRPr lang="cs-CZ" sz="1400" b="1" kern="50" dirty="0" smtClean="0">
                        <a:solidFill>
                          <a:srgbClr val="FF0000"/>
                        </a:solidFill>
                        <a:effectLst/>
                        <a:latin typeface="Times New Roman"/>
                        <a:ea typeface="Times New Roman"/>
                      </a:endParaRPr>
                    </a:p>
                  </a:txBody>
                  <a:tcPr marL="63251" marR="63251" marT="0" marB="0"/>
                </a:tc>
                <a:tc>
                  <a:txBody>
                    <a:bodyPr/>
                    <a:lstStyle/>
                    <a:p>
                      <a:pPr algn="l" hangingPunct="0">
                        <a:spcAft>
                          <a:spcPts val="0"/>
                        </a:spcAft>
                      </a:pPr>
                      <a:r>
                        <a:rPr lang="cs-CZ" sz="1400" kern="50" dirty="0" smtClean="0">
                          <a:solidFill>
                            <a:srgbClr val="FF0000"/>
                          </a:solidFill>
                          <a:effectLst/>
                          <a:latin typeface="+mn-lt"/>
                          <a:ea typeface="+mn-ea"/>
                          <a:cs typeface="+mn-cs"/>
                        </a:rPr>
                        <a:t>Rozumí obsahu textu i jeho částí;</a:t>
                      </a:r>
                    </a:p>
                    <a:p>
                      <a:pPr algn="l" hangingPunct="0">
                        <a:spcAft>
                          <a:spcPts val="0"/>
                        </a:spcAft>
                      </a:pPr>
                      <a:r>
                        <a:rPr lang="cs-CZ" sz="1400" kern="50" dirty="0" smtClean="0">
                          <a:solidFill>
                            <a:srgbClr val="FF0000"/>
                          </a:solidFill>
                          <a:effectLst/>
                          <a:latin typeface="+mn-lt"/>
                          <a:ea typeface="+mn-ea"/>
                          <a:cs typeface="+mn-cs"/>
                        </a:rPr>
                        <a:t>čte s porozuměním věcně i jazykově přiměřené texty, orientuje se v textu;</a:t>
                      </a:r>
                    </a:p>
                    <a:p>
                      <a:pPr algn="l" hangingPunct="0">
                        <a:spcAft>
                          <a:spcPts val="0"/>
                        </a:spcAft>
                      </a:pPr>
                      <a:r>
                        <a:rPr lang="cs-CZ" sz="1400" kern="50" dirty="0" smtClean="0">
                          <a:solidFill>
                            <a:srgbClr val="FF0000"/>
                          </a:solidFill>
                          <a:effectLst/>
                          <a:latin typeface="+mn-lt"/>
                          <a:ea typeface="+mn-ea"/>
                          <a:cs typeface="+mn-cs"/>
                        </a:rPr>
                        <a:t>vhodně se prezentuje, argumentuje a obhajuje svá stanoviska.</a:t>
                      </a:r>
                    </a:p>
                    <a:p>
                      <a:pPr algn="l" hangingPunct="0">
                        <a:spcAft>
                          <a:spcPts val="0"/>
                        </a:spcAft>
                      </a:pPr>
                      <a:endParaRPr lang="cs-CZ" sz="1400" kern="50" dirty="0">
                        <a:solidFill>
                          <a:schemeClr val="tx1"/>
                        </a:solidFill>
                        <a:effectLst/>
                        <a:latin typeface="+mn-lt"/>
                        <a:ea typeface="+mn-ea"/>
                        <a:cs typeface="+mn-cs"/>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Typ interakce:</a:t>
                      </a:r>
                      <a:endParaRPr lang="cs-CZ" sz="1400" b="1" kern="50" dirty="0" smtClean="0">
                        <a:solidFill>
                          <a:srgbClr val="FF0000"/>
                        </a:solidFill>
                        <a:effectLst/>
                        <a:latin typeface="Times New Roman"/>
                        <a:ea typeface="Times New Roman"/>
                      </a:endParaRPr>
                    </a:p>
                    <a:p>
                      <a:pPr marL="0" marR="0" indent="0" algn="l" defTabSz="914400" rtl="0" eaLnBrk="1" fontAlgn="auto" latinLnBrk="0" hangingPunct="0">
                        <a:lnSpc>
                          <a:spcPct val="100000"/>
                        </a:lnSpc>
                        <a:spcBef>
                          <a:spcPts val="0"/>
                        </a:spcBef>
                        <a:spcAft>
                          <a:spcPts val="0"/>
                        </a:spcAft>
                        <a:buClrTx/>
                        <a:buSzTx/>
                        <a:buFontTx/>
                        <a:buNone/>
                        <a:tabLst/>
                        <a:defRPr/>
                      </a:pPr>
                      <a:endParaRPr lang="cs-CZ" sz="1400" b="1" kern="50" dirty="0" smtClean="0">
                        <a:solidFill>
                          <a:srgbClr val="FF0000"/>
                        </a:solidFill>
                        <a:effectLst/>
                        <a:latin typeface="Times New Roman"/>
                        <a:ea typeface="Times New Roman"/>
                      </a:endParaRPr>
                    </a:p>
                  </a:txBody>
                  <a:tcPr marL="63251" marR="63251" marT="0" marB="0"/>
                </a:tc>
                <a:tc>
                  <a:txBody>
                    <a:bodyPr/>
                    <a:lstStyle/>
                    <a:p>
                      <a:pPr algn="l" hangingPunct="0">
                        <a:spcAft>
                          <a:spcPts val="0"/>
                        </a:spcAft>
                      </a:pPr>
                      <a:r>
                        <a:rPr lang="cs-CZ" sz="1400" kern="50" dirty="0" smtClean="0">
                          <a:solidFill>
                            <a:srgbClr val="FF0000"/>
                          </a:solidFill>
                          <a:effectLst/>
                          <a:latin typeface="+mn-lt"/>
                          <a:ea typeface="Times New Roman"/>
                          <a:cs typeface="+mn-cs"/>
                        </a:rPr>
                        <a:t>Kombinované</a:t>
                      </a:r>
                      <a:endParaRPr lang="cs-CZ" sz="1400" kern="50" dirty="0">
                        <a:solidFill>
                          <a:srgbClr val="FF0000"/>
                        </a:solidFill>
                        <a:effectLst/>
                        <a:latin typeface="+mn-lt"/>
                        <a:ea typeface="Times New Roman"/>
                        <a:cs typeface="+mn-cs"/>
                      </a:endParaRPr>
                    </a:p>
                  </a:txBody>
                  <a:tcPr marL="63251" marR="63251" marT="0" marB="0"/>
                </a:tc>
              </a:tr>
              <a:tr h="393562">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Druh výukového zdroje:</a:t>
                      </a:r>
                      <a:endParaRPr lang="cs-CZ" sz="1400" b="1" kern="50" dirty="0" smtClean="0">
                        <a:solidFill>
                          <a:srgbClr val="FF0000"/>
                        </a:solidFill>
                        <a:effectLst/>
                        <a:latin typeface="Times New Roman"/>
                        <a:ea typeface="Times New Roman"/>
                      </a:endParaRPr>
                    </a:p>
                  </a:txBody>
                  <a:tcPr marL="63251" marR="63251" marT="0" marB="0"/>
                </a:tc>
                <a:tc>
                  <a:txBody>
                    <a:bodyPr/>
                    <a:lstStyle/>
                    <a:p>
                      <a:pPr algn="l" hangingPunct="0">
                        <a:spcAft>
                          <a:spcPts val="0"/>
                        </a:spcAft>
                      </a:pPr>
                      <a:r>
                        <a:rPr lang="cs-CZ" sz="1400" kern="50" dirty="0">
                          <a:solidFill>
                            <a:schemeClr val="tx1"/>
                          </a:solidFill>
                          <a:effectLst/>
                          <a:latin typeface="+mn-lt"/>
                          <a:ea typeface="+mn-ea"/>
                          <a:cs typeface="+mn-cs"/>
                        </a:rPr>
                        <a:t> </a:t>
                      </a:r>
                      <a:r>
                        <a:rPr lang="cs-CZ" sz="1400" kern="50" dirty="0" smtClean="0">
                          <a:solidFill>
                            <a:srgbClr val="FF0000"/>
                          </a:solidFill>
                          <a:effectLst/>
                          <a:latin typeface="+mn-lt"/>
                          <a:ea typeface="+mn-ea"/>
                          <a:cs typeface="+mn-cs"/>
                        </a:rPr>
                        <a:t>Prezentace</a:t>
                      </a:r>
                      <a:endParaRPr lang="cs-CZ" sz="1400" kern="50" dirty="0">
                        <a:solidFill>
                          <a:srgbClr val="FF0000"/>
                        </a:solidFill>
                        <a:effectLst/>
                        <a:latin typeface="+mn-lt"/>
                        <a:ea typeface="+mn-ea"/>
                        <a:cs typeface="+mn-cs"/>
                      </a:endParaRPr>
                    </a:p>
                    <a:p>
                      <a:pPr algn="l" hangingPunct="0">
                        <a:spcAft>
                          <a:spcPts val="0"/>
                        </a:spcAft>
                      </a:pPr>
                      <a:r>
                        <a:rPr lang="cs-CZ" sz="1400" kern="50" dirty="0">
                          <a:solidFill>
                            <a:schemeClr val="tx1"/>
                          </a:solidFill>
                          <a:effectLst/>
                          <a:latin typeface="+mn-lt"/>
                          <a:ea typeface="+mn-ea"/>
                          <a:cs typeface="+mn-cs"/>
                        </a:rPr>
                        <a:t> </a:t>
                      </a: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Klíčová slova:</a:t>
                      </a:r>
                    </a:p>
                    <a:p>
                      <a:pPr algn="l" hangingPunct="0">
                        <a:spcAft>
                          <a:spcPts val="0"/>
                        </a:spcAft>
                      </a:pPr>
                      <a:endParaRPr lang="cs-CZ" sz="1400" kern="50" dirty="0">
                        <a:solidFill>
                          <a:srgbClr val="FF0000"/>
                        </a:solidFill>
                        <a:effectLst/>
                        <a:latin typeface="Times New Roman"/>
                        <a:ea typeface="Times New Roman"/>
                      </a:endParaRPr>
                    </a:p>
                  </a:txBody>
                  <a:tcPr marL="63251" marR="63251" marT="0" marB="0"/>
                </a:tc>
                <a:tc rowSpan="2">
                  <a:txBody>
                    <a:bodyPr/>
                    <a:lstStyle/>
                    <a:p>
                      <a:pPr algn="l" hangingPunct="0">
                        <a:spcAft>
                          <a:spcPts val="0"/>
                        </a:spcAft>
                      </a:pPr>
                      <a:r>
                        <a:rPr lang="cs-CZ" sz="1400" kern="50" dirty="0" smtClean="0">
                          <a:solidFill>
                            <a:srgbClr val="FF0000"/>
                          </a:solidFill>
                          <a:effectLst/>
                          <a:latin typeface="+mn-lt"/>
                          <a:ea typeface="Times New Roman"/>
                          <a:cs typeface="+mn-cs"/>
                        </a:rPr>
                        <a:t>Alexandr Sergejevič PUŠKIN, Evžen Oněgin </a:t>
                      </a:r>
                      <a:endParaRPr lang="cs-CZ" sz="1400" kern="50" dirty="0">
                        <a:solidFill>
                          <a:srgbClr val="FF0000"/>
                        </a:solidFill>
                        <a:effectLst/>
                        <a:latin typeface="+mn-lt"/>
                        <a:ea typeface="Times New Roman"/>
                        <a:cs typeface="+mn-cs"/>
                      </a:endParaRPr>
                    </a:p>
                  </a:txBody>
                  <a:tcPr marL="63251" marR="63251" marT="0" marB="0"/>
                </a:tc>
              </a:tr>
              <a:tr h="722684">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b="1" kern="50" dirty="0" smtClean="0">
                          <a:solidFill>
                            <a:srgbClr val="FF0000"/>
                          </a:solidFill>
                          <a:effectLst/>
                        </a:rPr>
                        <a:t>Anotace:</a:t>
                      </a:r>
                      <a:endParaRPr lang="cs-CZ" sz="1400" b="1" kern="50" dirty="0" smtClean="0">
                        <a:solidFill>
                          <a:srgbClr val="FF0000"/>
                        </a:solidFill>
                        <a:effectLst/>
                        <a:latin typeface="Times New Roman"/>
                        <a:ea typeface="Times New Roman"/>
                      </a:endParaRPr>
                    </a:p>
                  </a:txBody>
                  <a:tcPr marL="63251" marR="63251" marT="0" marB="0"/>
                </a:tc>
                <a:tc>
                  <a:txBody>
                    <a:bodyPr/>
                    <a:lstStyle/>
                    <a:p>
                      <a:pPr algn="l" hangingPunct="0">
                        <a:spcAft>
                          <a:spcPts val="0"/>
                        </a:spcAft>
                      </a:pPr>
                      <a:r>
                        <a:rPr lang="cs-CZ" sz="1400" kern="50" dirty="0">
                          <a:solidFill>
                            <a:schemeClr val="tx1"/>
                          </a:solidFill>
                          <a:effectLst/>
                          <a:latin typeface="+mn-lt"/>
                          <a:ea typeface="+mn-ea"/>
                          <a:cs typeface="+mn-cs"/>
                        </a:rPr>
                        <a:t> </a:t>
                      </a:r>
                      <a:r>
                        <a:rPr lang="cs-CZ" sz="1400" kern="50" dirty="0" smtClean="0">
                          <a:solidFill>
                            <a:srgbClr val="FF0000"/>
                          </a:solidFill>
                          <a:effectLst/>
                          <a:latin typeface="+mn-lt"/>
                          <a:ea typeface="+mn-ea"/>
                          <a:cs typeface="+mn-cs"/>
                        </a:rPr>
                        <a:t>Na základě probrané látky analyzuje žák ukázku z díla Hymny noci. </a:t>
                      </a:r>
                      <a:r>
                        <a:rPr lang="cs-CZ" sz="1400" kern="50" dirty="0">
                          <a:solidFill>
                            <a:srgbClr val="FF0000"/>
                          </a:solidFill>
                          <a:effectLst/>
                          <a:latin typeface="+mn-lt"/>
                          <a:ea typeface="+mn-ea"/>
                          <a:cs typeface="+mn-cs"/>
                        </a:rPr>
                        <a:t> </a:t>
                      </a:r>
                    </a:p>
                  </a:txBody>
                  <a:tcPr marL="63251" marR="63251" marT="0" marB="0"/>
                </a:tc>
                <a:tc>
                  <a:txBody>
                    <a:bodyPr/>
                    <a:lstStyle/>
                    <a:p>
                      <a:pPr algn="l" hangingPunct="0">
                        <a:spcAft>
                          <a:spcPts val="0"/>
                        </a:spcAft>
                      </a:pPr>
                      <a:endParaRPr lang="cs-CZ" sz="1400" b="1" kern="50" dirty="0" smtClean="0">
                        <a:solidFill>
                          <a:srgbClr val="FF0000"/>
                        </a:solidFill>
                        <a:effectLst/>
                        <a:latin typeface="Times New Roman"/>
                        <a:ea typeface="Times New Roman"/>
                      </a:endParaRPr>
                    </a:p>
                    <a:p>
                      <a:pPr algn="l" hangingPunct="0">
                        <a:spcAft>
                          <a:spcPts val="0"/>
                        </a:spcAft>
                      </a:pPr>
                      <a:endParaRPr lang="cs-CZ" sz="1400" b="1" kern="50" dirty="0" smtClean="0">
                        <a:solidFill>
                          <a:srgbClr val="FF0000"/>
                        </a:solidFill>
                        <a:effectLst/>
                        <a:latin typeface="Times New Roman"/>
                        <a:ea typeface="Times New Roman"/>
                      </a:endParaRPr>
                    </a:p>
                    <a:p>
                      <a:pPr algn="l" hangingPunct="0">
                        <a:spcAft>
                          <a:spcPts val="0"/>
                        </a:spcAft>
                      </a:pPr>
                      <a:endParaRPr lang="cs-CZ" sz="1400" b="1" kern="50" dirty="0" smtClean="0">
                        <a:solidFill>
                          <a:srgbClr val="FF0000"/>
                        </a:solidFill>
                        <a:effectLst/>
                        <a:latin typeface="Times New Roman"/>
                        <a:ea typeface="Times New Roman"/>
                      </a:endParaRPr>
                    </a:p>
                    <a:p>
                      <a:pPr algn="l" hangingPunct="0">
                        <a:spcAft>
                          <a:spcPts val="0"/>
                        </a:spcAft>
                      </a:pPr>
                      <a:endParaRPr lang="cs-CZ" sz="1400" kern="50" dirty="0">
                        <a:solidFill>
                          <a:srgbClr val="FF0000"/>
                        </a:solidFill>
                        <a:effectLst/>
                        <a:latin typeface="Times New Roman"/>
                        <a:ea typeface="Times New Roman"/>
                      </a:endParaRPr>
                    </a:p>
                  </a:txBody>
                  <a:tcPr marL="63251" marR="63251" marT="0" marB="0"/>
                </a:tc>
                <a:tc vMerge="1">
                  <a:txBody>
                    <a:bodyPr/>
                    <a:lstStyle/>
                    <a:p>
                      <a:pPr algn="l" hangingPunct="0">
                        <a:spcAft>
                          <a:spcPts val="0"/>
                        </a:spcAft>
                      </a:pPr>
                      <a:endParaRPr lang="cs-CZ" sz="1400" kern="50" dirty="0">
                        <a:effectLst/>
                        <a:latin typeface="Times New Roman"/>
                        <a:ea typeface="Times New Roman"/>
                      </a:endParaRPr>
                    </a:p>
                  </a:txBody>
                  <a:tcPr marL="63251" marR="63251" marT="0" marB="0"/>
                </a:tc>
              </a:tr>
            </a:tbl>
          </a:graphicData>
        </a:graphic>
      </p:graphicFrame>
    </p:spTree>
    <p:extLst>
      <p:ext uri="{BB962C8B-B14F-4D97-AF65-F5344CB8AC3E}">
        <p14:creationId xmlns:p14="http://schemas.microsoft.com/office/powerpoint/2010/main" val="22717946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Alexandr Sergejevič </a:t>
            </a:r>
            <a:r>
              <a:rPr lang="cs-CZ" b="1" dirty="0" smtClean="0"/>
              <a:t>PUŠKIN</a:t>
            </a:r>
            <a:br>
              <a:rPr lang="cs-CZ" b="1" dirty="0" smtClean="0"/>
            </a:br>
            <a:r>
              <a:rPr lang="cs-CZ" b="1" dirty="0"/>
              <a:t>(1799 – 1837)</a:t>
            </a:r>
            <a:endParaRPr lang="cs-CZ" dirty="0"/>
          </a:p>
        </p:txBody>
      </p:sp>
      <p:sp>
        <p:nvSpPr>
          <p:cNvPr id="3" name="Zástupný symbol pro obsah 2"/>
          <p:cNvSpPr>
            <a:spLocks noGrp="1"/>
          </p:cNvSpPr>
          <p:nvPr>
            <p:ph idx="1"/>
          </p:nvPr>
        </p:nvSpPr>
        <p:spPr/>
        <p:txBody>
          <a:bodyPr/>
          <a:lstStyle/>
          <a:p>
            <a:pPr lvl="0"/>
            <a:r>
              <a:rPr lang="cs-CZ" sz="2800" dirty="0"/>
              <a:t>básník, prozaik, dramatik, </a:t>
            </a:r>
            <a:r>
              <a:rPr lang="cs-CZ" sz="2800" b="1" dirty="0"/>
              <a:t>zakladatel moderní ruské prózy</a:t>
            </a:r>
            <a:endParaRPr lang="cs-CZ" sz="2800" dirty="0"/>
          </a:p>
          <a:p>
            <a:pPr lvl="0"/>
            <a:r>
              <a:rPr lang="cs-CZ" sz="2800" dirty="0"/>
              <a:t>pocházel ze staré šlechtické rodiny, studoval v Paříži</a:t>
            </a:r>
          </a:p>
          <a:p>
            <a:pPr lvl="0"/>
            <a:r>
              <a:rPr lang="cs-CZ" sz="2800" dirty="0"/>
              <a:t>částečně černoch, vystupoval otevřeně se svými názory</a:t>
            </a:r>
          </a:p>
          <a:p>
            <a:r>
              <a:rPr lang="cs-CZ" sz="2800" dirty="0"/>
              <a:t>intenzivně prožíval národně osvobozenecké hnutí evropských národů </a:t>
            </a:r>
            <a:r>
              <a:rPr lang="en-US" sz="2800" dirty="0">
                <a:sym typeface="Wingdings"/>
              </a:rPr>
              <a:t></a:t>
            </a:r>
            <a:r>
              <a:rPr lang="cs-CZ" sz="2800" dirty="0"/>
              <a:t> podílel se na studentském povstání proti carovi </a:t>
            </a:r>
            <a:r>
              <a:rPr lang="en-US" sz="2800" dirty="0">
                <a:sym typeface="Wingdings"/>
              </a:rPr>
              <a:t></a:t>
            </a:r>
            <a:r>
              <a:rPr lang="cs-CZ" sz="2800" dirty="0"/>
              <a:t>  poslán na Sibiř (do vyhnanství) </a:t>
            </a:r>
            <a:r>
              <a:rPr lang="cs-CZ" sz="2800" dirty="0">
                <a:sym typeface="Wingdings"/>
              </a:rPr>
              <a:t></a:t>
            </a:r>
            <a:r>
              <a:rPr lang="cs-CZ" sz="2800" dirty="0"/>
              <a:t> jeho tvorba odráží pocity a nálady společnosti 1. pol. 19. st.</a:t>
            </a:r>
          </a:p>
        </p:txBody>
      </p:sp>
    </p:spTree>
    <p:extLst>
      <p:ext uri="{BB962C8B-B14F-4D97-AF65-F5344CB8AC3E}">
        <p14:creationId xmlns:p14="http://schemas.microsoft.com/office/powerpoint/2010/main" val="24590900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8313" y="260649"/>
            <a:ext cx="8229600" cy="5894090"/>
          </a:xfrm>
        </p:spPr>
        <p:txBody>
          <a:bodyPr/>
          <a:lstStyle/>
          <a:p>
            <a:r>
              <a:rPr lang="cs-CZ" sz="2800" dirty="0" smtClean="0"/>
              <a:t>Puškin </a:t>
            </a:r>
            <a:r>
              <a:rPr lang="cs-CZ" sz="2800" dirty="0"/>
              <a:t>byl za své pobuřující verše (b. „Můj portrét“ </a:t>
            </a:r>
            <a:r>
              <a:rPr lang="cs-CZ" sz="2800" dirty="0" smtClean="0"/>
              <a:t>– viz ukázka) šířené </a:t>
            </a:r>
            <a:r>
              <a:rPr lang="cs-CZ" sz="2800" dirty="0"/>
              <a:t>v opisech mezi opozičně smýšlející mladou šlechtickou inteligencí carem poslán do vyhnanství na jih Ruska </a:t>
            </a:r>
            <a:r>
              <a:rPr lang="cs-CZ" sz="2800" dirty="0" smtClean="0"/>
              <a:t>na Kavkaz.</a:t>
            </a:r>
            <a:endParaRPr lang="cs-CZ" sz="2800" dirty="0"/>
          </a:p>
          <a:p>
            <a:r>
              <a:rPr lang="cs-CZ" sz="2800" dirty="0"/>
              <a:t>V</a:t>
            </a:r>
            <a:r>
              <a:rPr lang="cs-CZ" sz="2800" dirty="0" smtClean="0"/>
              <a:t> </a:t>
            </a:r>
            <a:r>
              <a:rPr lang="cs-CZ" sz="2800" dirty="0"/>
              <a:t>r. 1827 návrat z vyhnanství do </a:t>
            </a:r>
            <a:r>
              <a:rPr lang="cs-CZ" sz="2800" dirty="0" smtClean="0"/>
              <a:t>Petrohradu </a:t>
            </a:r>
            <a:r>
              <a:rPr lang="cs-CZ" sz="2800" dirty="0" smtClean="0">
                <a:sym typeface="Wingdings" pitchFamily="2" charset="2"/>
              </a:rPr>
              <a:t></a:t>
            </a:r>
            <a:r>
              <a:rPr lang="cs-CZ" sz="2800" dirty="0" smtClean="0"/>
              <a:t> </a:t>
            </a:r>
            <a:r>
              <a:rPr lang="cs-CZ" sz="2800" dirty="0"/>
              <a:t>hlídán a nesměl opustit </a:t>
            </a:r>
            <a:r>
              <a:rPr lang="cs-CZ" sz="2800" dirty="0" smtClean="0"/>
              <a:t>Petrohrad.</a:t>
            </a:r>
            <a:endParaRPr lang="cs-CZ" sz="2800" dirty="0"/>
          </a:p>
          <a:p>
            <a:r>
              <a:rPr lang="cs-CZ" sz="2800" dirty="0" smtClean="0"/>
              <a:t>R. 1837 </a:t>
            </a:r>
            <a:r>
              <a:rPr lang="cs-CZ" sz="2800" dirty="0"/>
              <a:t>byl vylákán k souboji, ve kterém také </a:t>
            </a:r>
            <a:r>
              <a:rPr lang="cs-CZ" sz="2800" dirty="0" smtClean="0"/>
              <a:t>zemřel.</a:t>
            </a:r>
            <a:endParaRPr lang="cs-CZ" sz="2800" dirty="0"/>
          </a:p>
          <a:p>
            <a:endParaRPr lang="cs-CZ" dirty="0"/>
          </a:p>
        </p:txBody>
      </p:sp>
    </p:spTree>
    <p:extLst>
      <p:ext uri="{BB962C8B-B14F-4D97-AF65-F5344CB8AC3E}">
        <p14:creationId xmlns:p14="http://schemas.microsoft.com/office/powerpoint/2010/main" val="28574080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836712"/>
          </a:xfrm>
        </p:spPr>
        <p:txBody>
          <a:bodyPr/>
          <a:lstStyle/>
          <a:p>
            <a:r>
              <a:rPr lang="cs-CZ" dirty="0" smtClean="0"/>
              <a:t>Ukázka:</a:t>
            </a:r>
            <a:endParaRPr lang="cs-CZ" dirty="0"/>
          </a:p>
        </p:txBody>
      </p:sp>
      <p:sp>
        <p:nvSpPr>
          <p:cNvPr id="3" name="Zástupný symbol pro obsah 2"/>
          <p:cNvSpPr>
            <a:spLocks noGrp="1"/>
          </p:cNvSpPr>
          <p:nvPr>
            <p:ph idx="1"/>
          </p:nvPr>
        </p:nvSpPr>
        <p:spPr>
          <a:xfrm>
            <a:off x="468313" y="836713"/>
            <a:ext cx="8229600" cy="5328592"/>
          </a:xfrm>
        </p:spPr>
        <p:txBody>
          <a:bodyPr numCol="2"/>
          <a:lstStyle/>
          <a:p>
            <a:pPr marL="0" indent="0">
              <a:buNone/>
            </a:pPr>
            <a:r>
              <a:rPr lang="cs-CZ" sz="2400" b="1" i="1" dirty="0"/>
              <a:t>Můj </a:t>
            </a:r>
            <a:r>
              <a:rPr lang="cs-CZ" sz="2400" b="1" i="1" dirty="0" smtClean="0"/>
              <a:t>portrét</a:t>
            </a:r>
            <a:endParaRPr lang="cs-CZ" sz="2400" b="1" i="1" dirty="0"/>
          </a:p>
          <a:p>
            <a:pPr marL="0" indent="0">
              <a:buNone/>
            </a:pPr>
            <a:r>
              <a:rPr lang="cs-CZ" sz="1400" dirty="0" smtClean="0"/>
              <a:t>Chceš </a:t>
            </a:r>
            <a:r>
              <a:rPr lang="cs-CZ" sz="1400" dirty="0"/>
              <a:t>autoportrét ode mne,</a:t>
            </a:r>
          </a:p>
          <a:p>
            <a:pPr marL="0" indent="0">
              <a:buNone/>
            </a:pPr>
            <a:r>
              <a:rPr lang="cs-CZ" sz="1400" dirty="0"/>
              <a:t>A podle skutečnosti.</a:t>
            </a:r>
          </a:p>
          <a:p>
            <a:pPr marL="0" indent="0">
              <a:buNone/>
            </a:pPr>
            <a:r>
              <a:rPr lang="cs-CZ" sz="1400" dirty="0"/>
              <a:t>Mé pero hned se rozverné</a:t>
            </a:r>
          </a:p>
          <a:p>
            <a:pPr marL="0" indent="0">
              <a:buNone/>
            </a:pPr>
            <a:r>
              <a:rPr lang="cs-CZ" sz="1400" dirty="0" smtClean="0"/>
              <a:t>Miniaturky </a:t>
            </a:r>
            <a:r>
              <a:rPr lang="cs-CZ" sz="1400" dirty="0"/>
              <a:t>zhostí.</a:t>
            </a:r>
          </a:p>
          <a:p>
            <a:pPr marL="0" indent="0">
              <a:buNone/>
            </a:pPr>
            <a:endParaRPr lang="cs-CZ" sz="1400" dirty="0"/>
          </a:p>
          <a:p>
            <a:pPr marL="0" indent="0">
              <a:buNone/>
            </a:pPr>
            <a:r>
              <a:rPr lang="cs-CZ" sz="1400" dirty="0"/>
              <a:t>Jsem školák</a:t>
            </a:r>
            <a:r>
              <a:rPr lang="cs-CZ" sz="1400" dirty="0" smtClean="0"/>
              <a:t>, mladý </a:t>
            </a:r>
            <a:r>
              <a:rPr lang="cs-CZ" sz="1400" dirty="0"/>
              <a:t>větroplach</a:t>
            </a:r>
          </a:p>
          <a:p>
            <a:pPr marL="0" indent="0">
              <a:buNone/>
            </a:pPr>
            <a:r>
              <a:rPr lang="cs-CZ" sz="1400" dirty="0"/>
              <a:t>A dosud ve výcviku,</a:t>
            </a:r>
          </a:p>
          <a:p>
            <a:pPr marL="0" indent="0">
              <a:buNone/>
            </a:pPr>
            <a:r>
              <a:rPr lang="cs-CZ" sz="1400" dirty="0"/>
              <a:t>Že bych byl hloupý</a:t>
            </a:r>
            <a:r>
              <a:rPr lang="cs-CZ" sz="1400" dirty="0" smtClean="0"/>
              <a:t>, nemám </a:t>
            </a:r>
            <a:r>
              <a:rPr lang="cs-CZ" sz="1400" dirty="0"/>
              <a:t>strach,</a:t>
            </a:r>
          </a:p>
          <a:p>
            <a:pPr marL="0" indent="0">
              <a:buNone/>
            </a:pPr>
            <a:r>
              <a:rPr lang="cs-CZ" sz="1400" dirty="0"/>
              <a:t>To říkám bez cavyků.</a:t>
            </a:r>
          </a:p>
          <a:p>
            <a:pPr marL="0" indent="0">
              <a:buNone/>
            </a:pPr>
            <a:endParaRPr lang="cs-CZ" sz="1400" dirty="0" smtClean="0"/>
          </a:p>
          <a:p>
            <a:pPr marL="0" indent="0">
              <a:buNone/>
            </a:pPr>
            <a:r>
              <a:rPr lang="cs-CZ" sz="1400" dirty="0" smtClean="0"/>
              <a:t>Neměla </a:t>
            </a:r>
            <a:r>
              <a:rPr lang="cs-CZ" sz="1400" dirty="0"/>
              <a:t>ani Sorbonna,</a:t>
            </a:r>
          </a:p>
          <a:p>
            <a:pPr marL="0" indent="0">
              <a:buNone/>
            </a:pPr>
            <a:r>
              <a:rPr lang="cs-CZ" sz="1400" dirty="0"/>
              <a:t>Kde páni vědci řeční,</a:t>
            </a:r>
          </a:p>
          <a:p>
            <a:pPr marL="0" indent="0">
              <a:buNone/>
            </a:pPr>
            <a:r>
              <a:rPr lang="cs-CZ" sz="1400" dirty="0"/>
              <a:t>Tak unaveného křiklouna,</a:t>
            </a:r>
          </a:p>
          <a:p>
            <a:pPr marL="0" indent="0">
              <a:buNone/>
            </a:pPr>
            <a:r>
              <a:rPr lang="cs-CZ" sz="1400" dirty="0"/>
              <a:t>A to jsem začátečník.</a:t>
            </a:r>
          </a:p>
          <a:p>
            <a:pPr marL="0" indent="0">
              <a:buNone/>
            </a:pPr>
            <a:endParaRPr lang="cs-CZ" sz="1400" dirty="0"/>
          </a:p>
          <a:p>
            <a:pPr marL="0" indent="0">
              <a:buNone/>
            </a:pPr>
            <a:r>
              <a:rPr lang="cs-CZ" sz="1400" dirty="0"/>
              <a:t>Neradno k mojí postavě</a:t>
            </a:r>
          </a:p>
          <a:p>
            <a:pPr marL="0" indent="0">
              <a:buNone/>
            </a:pPr>
            <a:r>
              <a:rPr lang="cs-CZ" sz="1400" dirty="0"/>
              <a:t>Přiměřit kolohnáty.</a:t>
            </a:r>
          </a:p>
          <a:p>
            <a:pPr marL="0" indent="0">
              <a:buNone/>
            </a:pPr>
            <a:r>
              <a:rPr lang="cs-CZ" sz="1400" dirty="0"/>
              <a:t>Mám svěží pleť a na hlavě</a:t>
            </a:r>
          </a:p>
          <a:p>
            <a:pPr marL="0" indent="0">
              <a:buNone/>
            </a:pPr>
            <a:r>
              <a:rPr lang="cs-CZ" sz="1400" dirty="0"/>
              <a:t>Vlas rusý</a:t>
            </a:r>
            <a:r>
              <a:rPr lang="cs-CZ" sz="1400" dirty="0" smtClean="0"/>
              <a:t>, kudrnatý</a:t>
            </a:r>
            <a:r>
              <a:rPr lang="cs-CZ" sz="1400" dirty="0"/>
              <a:t>.</a:t>
            </a:r>
          </a:p>
          <a:p>
            <a:pPr marL="0" indent="0">
              <a:buNone/>
            </a:pPr>
            <a:endParaRPr lang="cs-CZ" sz="1400" dirty="0"/>
          </a:p>
          <a:p>
            <a:pPr marL="0" indent="0">
              <a:buNone/>
            </a:pPr>
            <a:r>
              <a:rPr lang="cs-CZ" sz="1400" dirty="0"/>
              <a:t>Miluji vše</a:t>
            </a:r>
            <a:r>
              <a:rPr lang="cs-CZ" sz="1400" dirty="0" smtClean="0"/>
              <a:t>, co </a:t>
            </a:r>
            <a:r>
              <a:rPr lang="cs-CZ" sz="1400" dirty="0"/>
              <a:t>kolem vře,</a:t>
            </a:r>
          </a:p>
          <a:p>
            <a:pPr marL="0" indent="0">
              <a:buNone/>
            </a:pPr>
            <a:r>
              <a:rPr lang="cs-CZ" sz="1400" dirty="0"/>
              <a:t>Samotu nenávidím,</a:t>
            </a:r>
          </a:p>
          <a:p>
            <a:pPr marL="0" indent="0">
              <a:buNone/>
            </a:pPr>
            <a:r>
              <a:rPr lang="cs-CZ" sz="1400" dirty="0"/>
              <a:t>Hnusím si debaty a pře,</a:t>
            </a:r>
          </a:p>
          <a:p>
            <a:pPr marL="0" indent="0">
              <a:buNone/>
            </a:pPr>
            <a:r>
              <a:rPr lang="cs-CZ" sz="1400" dirty="0"/>
              <a:t>Učení trochu šidím.</a:t>
            </a:r>
          </a:p>
          <a:p>
            <a:pPr marL="0" indent="0">
              <a:buNone/>
            </a:pPr>
            <a:endParaRPr lang="cs-CZ" sz="1400" dirty="0"/>
          </a:p>
          <a:p>
            <a:pPr marL="0" indent="0">
              <a:buNone/>
            </a:pPr>
            <a:r>
              <a:rPr lang="cs-CZ" sz="1400" dirty="0"/>
              <a:t>Divadlem bývám zaujat</a:t>
            </a:r>
          </a:p>
          <a:p>
            <a:pPr marL="0" indent="0">
              <a:buNone/>
            </a:pPr>
            <a:r>
              <a:rPr lang="cs-CZ" sz="1400" dirty="0"/>
              <a:t>I bálem </a:t>
            </a:r>
            <a:r>
              <a:rPr lang="cs-CZ" sz="1400" dirty="0" smtClean="0"/>
              <a:t>dozajista.</a:t>
            </a:r>
            <a:endParaRPr lang="cs-CZ" sz="1400" dirty="0"/>
          </a:p>
          <a:p>
            <a:pPr marL="0" indent="0">
              <a:buNone/>
            </a:pPr>
            <a:r>
              <a:rPr lang="cs-CZ" sz="1400" dirty="0"/>
              <a:t>A řek bych</a:t>
            </a:r>
            <a:r>
              <a:rPr lang="cs-CZ" sz="1400" dirty="0" smtClean="0"/>
              <a:t>, co </a:t>
            </a:r>
            <a:r>
              <a:rPr lang="cs-CZ" sz="1400" dirty="0"/>
              <a:t>mám ještě rád,</a:t>
            </a:r>
          </a:p>
          <a:p>
            <a:pPr marL="0" indent="0">
              <a:buNone/>
            </a:pPr>
            <a:r>
              <a:rPr lang="cs-CZ" sz="1400" dirty="0"/>
              <a:t>Nebýt já lyceista.</a:t>
            </a:r>
          </a:p>
          <a:p>
            <a:pPr marL="0" indent="0">
              <a:buNone/>
            </a:pPr>
            <a:endParaRPr lang="cs-CZ" sz="1400" dirty="0"/>
          </a:p>
          <a:p>
            <a:pPr marL="0" indent="0">
              <a:buNone/>
            </a:pPr>
            <a:r>
              <a:rPr lang="cs-CZ" sz="1400" dirty="0"/>
              <a:t>Teď jsi mě poznal</a:t>
            </a:r>
            <a:r>
              <a:rPr lang="cs-CZ" sz="1400" dirty="0" smtClean="0"/>
              <a:t>, příteli</a:t>
            </a:r>
            <a:r>
              <a:rPr lang="cs-CZ" sz="1400" dirty="0"/>
              <a:t>,</a:t>
            </a:r>
          </a:p>
          <a:p>
            <a:pPr marL="0" indent="0">
              <a:buNone/>
            </a:pPr>
            <a:r>
              <a:rPr lang="cs-CZ" sz="1400" dirty="0"/>
              <a:t>Aniž bys ducha mořil.</a:t>
            </a:r>
          </a:p>
          <a:p>
            <a:pPr marL="0" indent="0">
              <a:buNone/>
            </a:pPr>
            <a:r>
              <a:rPr lang="cs-CZ" sz="1400" dirty="0"/>
              <a:t>Kéž by mě všichni viděli,</a:t>
            </a:r>
          </a:p>
          <a:p>
            <a:pPr marL="0" indent="0">
              <a:buNone/>
            </a:pPr>
            <a:r>
              <a:rPr lang="cs-CZ" sz="1400" dirty="0"/>
              <a:t>Jakého Bůh mě stvořil.</a:t>
            </a:r>
          </a:p>
          <a:p>
            <a:pPr marL="0" indent="0">
              <a:buNone/>
            </a:pPr>
            <a:endParaRPr lang="cs-CZ" sz="1400" dirty="0"/>
          </a:p>
          <a:p>
            <a:pPr marL="0" indent="0">
              <a:buNone/>
            </a:pPr>
            <a:r>
              <a:rPr lang="cs-CZ" sz="1400" dirty="0"/>
              <a:t>Čtverák a </a:t>
            </a:r>
            <a:r>
              <a:rPr lang="cs-CZ" sz="1400" dirty="0" smtClean="0"/>
              <a:t>rarach, podobný</a:t>
            </a:r>
            <a:endParaRPr lang="cs-CZ" sz="1400" dirty="0"/>
          </a:p>
          <a:p>
            <a:pPr marL="0" indent="0">
              <a:buNone/>
            </a:pPr>
            <a:r>
              <a:rPr lang="cs-CZ" sz="1400" dirty="0"/>
              <a:t>Víc opicím</a:t>
            </a:r>
            <a:r>
              <a:rPr lang="cs-CZ" sz="1400" dirty="0" smtClean="0"/>
              <a:t>, než </a:t>
            </a:r>
            <a:r>
              <a:rPr lang="cs-CZ" sz="1400" dirty="0"/>
              <a:t>mužským,</a:t>
            </a:r>
          </a:p>
          <a:p>
            <a:pPr marL="0" indent="0">
              <a:buNone/>
            </a:pPr>
            <a:r>
              <a:rPr lang="cs-CZ" sz="1400" dirty="0"/>
              <a:t>Hned </a:t>
            </a:r>
            <a:r>
              <a:rPr lang="cs-CZ" sz="1400" dirty="0" smtClean="0"/>
              <a:t>vzplane, hned </a:t>
            </a:r>
            <a:r>
              <a:rPr lang="cs-CZ" sz="1400" dirty="0"/>
              <a:t>má po ohni.</a:t>
            </a:r>
          </a:p>
          <a:p>
            <a:pPr marL="0" indent="0">
              <a:buNone/>
            </a:pPr>
            <a:r>
              <a:rPr lang="cs-CZ" sz="1400" dirty="0"/>
              <a:t>Hle - takový je Puškin</a:t>
            </a:r>
          </a:p>
        </p:txBody>
      </p:sp>
    </p:spTree>
    <p:extLst>
      <p:ext uri="{BB962C8B-B14F-4D97-AF65-F5344CB8AC3E}">
        <p14:creationId xmlns:p14="http://schemas.microsoft.com/office/powerpoint/2010/main" val="34011290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k básni:</a:t>
            </a:r>
            <a:endParaRPr lang="cs-CZ" dirty="0"/>
          </a:p>
        </p:txBody>
      </p:sp>
      <p:sp>
        <p:nvSpPr>
          <p:cNvPr id="3" name="Zástupný symbol pro obsah 2"/>
          <p:cNvSpPr>
            <a:spLocks noGrp="1"/>
          </p:cNvSpPr>
          <p:nvPr>
            <p:ph idx="1"/>
          </p:nvPr>
        </p:nvSpPr>
        <p:spPr/>
        <p:txBody>
          <a:bodyPr/>
          <a:lstStyle/>
          <a:p>
            <a:r>
              <a:rPr lang="cs-CZ" dirty="0" smtClean="0"/>
              <a:t>Jak vidí Puškin sám sebe?</a:t>
            </a:r>
          </a:p>
          <a:p>
            <a:r>
              <a:rPr lang="cs-CZ" dirty="0" smtClean="0"/>
              <a:t>Jaké jsou jeho povahové rysy?</a:t>
            </a:r>
          </a:p>
          <a:p>
            <a:r>
              <a:rPr lang="cs-CZ" dirty="0" smtClean="0"/>
              <a:t>Jak vypadá?</a:t>
            </a:r>
          </a:p>
          <a:p>
            <a:r>
              <a:rPr lang="cs-CZ" dirty="0" smtClean="0"/>
              <a:t>Jak je báseň psána? Myslí Puškin vážně vše, co zde uvádí? Jaký prostředek hojně využívá?</a:t>
            </a:r>
          </a:p>
          <a:p>
            <a:r>
              <a:rPr lang="cs-CZ" dirty="0" smtClean="0"/>
              <a:t>Vysvětlete slova: </a:t>
            </a:r>
            <a:r>
              <a:rPr lang="cs-CZ" i="1" dirty="0" smtClean="0"/>
              <a:t>rarach, lyceista, Sorbonna, kolohnát, čtverák, vlas rusý </a:t>
            </a:r>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7632005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Srovnejte báseň s podobiznou:</a:t>
            </a:r>
            <a:endParaRPr lang="cs-CZ" dirty="0"/>
          </a:p>
        </p:txBody>
      </p:sp>
      <p:sp>
        <p:nvSpPr>
          <p:cNvPr id="3" name="Zástupný symbol pro obsah 2"/>
          <p:cNvSpPr>
            <a:spLocks noGrp="1"/>
          </p:cNvSpPr>
          <p:nvPr>
            <p:ph idx="1"/>
          </p:nvPr>
        </p:nvSpPr>
        <p:spPr/>
        <p:txBody>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1556792"/>
            <a:ext cx="3816424"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7966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a:t>Dílo:</a:t>
            </a:r>
            <a:r>
              <a:rPr lang="cs-CZ" dirty="0"/>
              <a:t/>
            </a:r>
            <a:br>
              <a:rPr lang="cs-CZ" dirty="0"/>
            </a:br>
            <a:endParaRPr lang="cs-CZ" dirty="0"/>
          </a:p>
        </p:txBody>
      </p:sp>
      <p:sp>
        <p:nvSpPr>
          <p:cNvPr id="3" name="Zástupný symbol pro obsah 2"/>
          <p:cNvSpPr>
            <a:spLocks noGrp="1"/>
          </p:cNvSpPr>
          <p:nvPr>
            <p:ph idx="1"/>
          </p:nvPr>
        </p:nvSpPr>
        <p:spPr/>
        <p:txBody>
          <a:bodyPr/>
          <a:lstStyle/>
          <a:p>
            <a:r>
              <a:rPr lang="cs-CZ" dirty="0"/>
              <a:t>Napsal </a:t>
            </a:r>
            <a:r>
              <a:rPr lang="cs-CZ" b="1" dirty="0"/>
              <a:t>3</a:t>
            </a:r>
            <a:r>
              <a:rPr lang="cs-CZ" dirty="0"/>
              <a:t> </a:t>
            </a:r>
            <a:r>
              <a:rPr lang="cs-CZ" b="1" dirty="0"/>
              <a:t>lyricko-epické skladby</a:t>
            </a:r>
            <a:r>
              <a:rPr lang="cs-CZ" dirty="0"/>
              <a:t> – tzv</a:t>
            </a:r>
            <a:r>
              <a:rPr lang="cs-CZ" b="1" dirty="0"/>
              <a:t>. Jižní poémy:</a:t>
            </a:r>
            <a:r>
              <a:rPr lang="cs-CZ" dirty="0"/>
              <a:t> inspirované jižní divokou přírodou, podporují osobní a občanskou svobodu, hrdinové jsou rozervaní a odbojní </a:t>
            </a:r>
            <a:r>
              <a:rPr lang="cs-CZ" dirty="0">
                <a:sym typeface="Wingdings"/>
              </a:rPr>
              <a:t></a:t>
            </a:r>
            <a:r>
              <a:rPr lang="cs-CZ" dirty="0"/>
              <a:t> spadá do jeho prvního vyhnanství na Kavkaze</a:t>
            </a:r>
          </a:p>
          <a:p>
            <a:pPr lvl="0"/>
            <a:r>
              <a:rPr lang="cs-CZ" b="1" dirty="0"/>
              <a:t>Kavkazský zajatec</a:t>
            </a:r>
            <a:endParaRPr lang="cs-CZ" dirty="0"/>
          </a:p>
          <a:p>
            <a:pPr lvl="0"/>
            <a:r>
              <a:rPr lang="cs-CZ" b="1" dirty="0"/>
              <a:t>Cikáni		</a:t>
            </a:r>
            <a:endParaRPr lang="cs-CZ" dirty="0"/>
          </a:p>
          <a:p>
            <a:pPr lvl="0"/>
            <a:r>
              <a:rPr lang="cs-CZ" b="1" dirty="0" err="1"/>
              <a:t>Bachčisarajská</a:t>
            </a:r>
            <a:r>
              <a:rPr lang="cs-CZ" b="1" dirty="0"/>
              <a:t> fontána </a:t>
            </a:r>
            <a:endParaRPr lang="cs-CZ" dirty="0"/>
          </a:p>
          <a:p>
            <a:pPr marL="0" indent="0">
              <a:buNone/>
            </a:pPr>
            <a:endParaRPr lang="cs-CZ" dirty="0"/>
          </a:p>
        </p:txBody>
      </p:sp>
    </p:spTree>
    <p:extLst>
      <p:ext uri="{BB962C8B-B14F-4D97-AF65-F5344CB8AC3E}">
        <p14:creationId xmlns:p14="http://schemas.microsoft.com/office/powerpoint/2010/main" val="40044628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Próza</a:t>
            </a:r>
            <a:r>
              <a:rPr lang="cs-CZ" dirty="0"/>
              <a:t>:</a:t>
            </a:r>
            <a:br>
              <a:rPr lang="cs-CZ" dirty="0"/>
            </a:br>
            <a:endParaRPr lang="cs-CZ" dirty="0"/>
          </a:p>
        </p:txBody>
      </p:sp>
      <p:sp>
        <p:nvSpPr>
          <p:cNvPr id="3" name="Zástupný symbol pro obsah 2"/>
          <p:cNvSpPr>
            <a:spLocks noGrp="1"/>
          </p:cNvSpPr>
          <p:nvPr>
            <p:ph idx="1"/>
          </p:nvPr>
        </p:nvSpPr>
        <p:spPr/>
        <p:txBody>
          <a:bodyPr/>
          <a:lstStyle/>
          <a:p>
            <a:r>
              <a:rPr lang="cs-CZ" b="1" dirty="0" smtClean="0"/>
              <a:t>Kapitánská dcerka</a:t>
            </a:r>
            <a:endParaRPr lang="cs-CZ" dirty="0"/>
          </a:p>
          <a:p>
            <a:r>
              <a:rPr lang="cs-CZ" b="1" dirty="0"/>
              <a:t>Piková dáma </a:t>
            </a:r>
            <a:r>
              <a:rPr lang="cs-CZ" b="1" dirty="0" smtClean="0"/>
              <a:t>-</a:t>
            </a:r>
            <a:r>
              <a:rPr lang="cs-CZ" dirty="0" smtClean="0"/>
              <a:t> novela</a:t>
            </a:r>
            <a:endParaRPr lang="cs-CZ" b="1" dirty="0" smtClean="0"/>
          </a:p>
          <a:p>
            <a:r>
              <a:rPr lang="cs-CZ" b="1" dirty="0" err="1" smtClean="0"/>
              <a:t>Bělkinovy</a:t>
            </a:r>
            <a:r>
              <a:rPr lang="cs-CZ" b="1" dirty="0" smtClean="0"/>
              <a:t> </a:t>
            </a:r>
            <a:r>
              <a:rPr lang="cs-CZ" b="1" dirty="0"/>
              <a:t>povídky </a:t>
            </a:r>
            <a:r>
              <a:rPr lang="cs-CZ" dirty="0"/>
              <a:t>- cyklus povídek, původně vyšly anonymně, soubor 5 povídek, v nich přechod romantismu a realismu, každá povídka je zaměřena na jednu osobu, cílem je poukázat na rozdílný život jednotlivých postav </a:t>
            </a:r>
          </a:p>
          <a:p>
            <a:pPr marL="0" indent="0">
              <a:buNone/>
            </a:pPr>
            <a:r>
              <a:rPr lang="cs-CZ" dirty="0"/>
              <a:t> </a:t>
            </a:r>
          </a:p>
          <a:p>
            <a:pPr marL="0" indent="0">
              <a:buNone/>
            </a:pPr>
            <a:endParaRPr lang="cs-CZ" dirty="0"/>
          </a:p>
        </p:txBody>
      </p:sp>
    </p:spTree>
    <p:extLst>
      <p:ext uri="{BB962C8B-B14F-4D97-AF65-F5344CB8AC3E}">
        <p14:creationId xmlns:p14="http://schemas.microsoft.com/office/powerpoint/2010/main" val="4223425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txBody>
          <a:bodyPr/>
          <a:lstStyle/>
          <a:p>
            <a:r>
              <a:rPr lang="cs-CZ" dirty="0"/>
              <a:t>Drama:</a:t>
            </a:r>
            <a:br>
              <a:rPr lang="cs-CZ" dirty="0"/>
            </a:br>
            <a:endParaRPr lang="cs-CZ" dirty="0"/>
          </a:p>
        </p:txBody>
      </p:sp>
      <p:sp>
        <p:nvSpPr>
          <p:cNvPr id="3" name="Zástupný symbol pro obsah 2"/>
          <p:cNvSpPr>
            <a:spLocks noGrp="1"/>
          </p:cNvSpPr>
          <p:nvPr>
            <p:ph idx="1"/>
          </p:nvPr>
        </p:nvSpPr>
        <p:spPr>
          <a:xfrm>
            <a:off x="468313" y="836713"/>
            <a:ext cx="8229600" cy="5318026"/>
          </a:xfrm>
        </p:spPr>
        <p:txBody>
          <a:bodyPr/>
          <a:lstStyle/>
          <a:p>
            <a:r>
              <a:rPr lang="cs-CZ" b="1" dirty="0"/>
              <a:t>Boris </a:t>
            </a:r>
            <a:r>
              <a:rPr lang="cs-CZ" b="1" dirty="0" err="1"/>
              <a:t>Godunov</a:t>
            </a:r>
            <a:r>
              <a:rPr lang="cs-CZ" b="1" dirty="0"/>
              <a:t> </a:t>
            </a:r>
            <a:r>
              <a:rPr lang="cs-CZ" dirty="0"/>
              <a:t>- drama, inspirováno ruskými dějinami, tragédie, přelom 16./17. století, zamýšlí se nad touhou člověka po moci</a:t>
            </a:r>
          </a:p>
          <a:p>
            <a:pPr marL="0" indent="0">
              <a:buNone/>
            </a:pPr>
            <a:endParaRPr lang="cs-CZ" dirty="0"/>
          </a:p>
        </p:txBody>
      </p:sp>
    </p:spTree>
    <p:extLst>
      <p:ext uri="{BB962C8B-B14F-4D97-AF65-F5344CB8AC3E}">
        <p14:creationId xmlns:p14="http://schemas.microsoft.com/office/powerpoint/2010/main" val="2977137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lstStyle/>
          <a:p>
            <a:r>
              <a:rPr lang="cs-CZ" dirty="0"/>
              <a:t>Román ve verších:</a:t>
            </a:r>
            <a:br>
              <a:rPr lang="cs-CZ" dirty="0"/>
            </a:br>
            <a:endParaRPr lang="cs-CZ" dirty="0"/>
          </a:p>
        </p:txBody>
      </p:sp>
      <p:sp>
        <p:nvSpPr>
          <p:cNvPr id="3" name="Zástupný symbol pro obsah 2"/>
          <p:cNvSpPr>
            <a:spLocks noGrp="1"/>
          </p:cNvSpPr>
          <p:nvPr>
            <p:ph idx="1"/>
          </p:nvPr>
        </p:nvSpPr>
        <p:spPr>
          <a:xfrm>
            <a:off x="468313" y="692697"/>
            <a:ext cx="8229600" cy="5462042"/>
          </a:xfrm>
        </p:spPr>
        <p:txBody>
          <a:bodyPr/>
          <a:lstStyle/>
          <a:p>
            <a:pPr marL="0" indent="0">
              <a:buNone/>
            </a:pPr>
            <a:r>
              <a:rPr lang="cs-CZ" b="1" dirty="0" smtClean="0"/>
              <a:t>Evžen </a:t>
            </a:r>
            <a:r>
              <a:rPr lang="cs-CZ" b="1" dirty="0"/>
              <a:t>Oněgin </a:t>
            </a:r>
            <a:r>
              <a:rPr lang="cs-CZ" dirty="0"/>
              <a:t>(1833) </a:t>
            </a:r>
          </a:p>
          <a:p>
            <a:r>
              <a:rPr lang="cs-CZ" sz="1800" dirty="0" err="1" smtClean="0"/>
              <a:t>filosoficko</a:t>
            </a:r>
            <a:r>
              <a:rPr lang="cs-CZ" sz="1800" dirty="0" smtClean="0"/>
              <a:t>–společenský </a:t>
            </a:r>
            <a:r>
              <a:rPr lang="cs-CZ" sz="1800" dirty="0"/>
              <a:t>a milostný veršovaný román, </a:t>
            </a:r>
            <a:endParaRPr lang="cs-CZ" sz="1800" dirty="0" smtClean="0"/>
          </a:p>
          <a:p>
            <a:r>
              <a:rPr lang="cs-CZ" sz="1800" dirty="0" smtClean="0"/>
              <a:t>autor </a:t>
            </a:r>
            <a:r>
              <a:rPr lang="cs-CZ" sz="1800" dirty="0"/>
              <a:t>zde zobrazuje tehdejší ruskou společnost</a:t>
            </a:r>
          </a:p>
          <a:p>
            <a:r>
              <a:rPr lang="cs-CZ" sz="1800" dirty="0" smtClean="0"/>
              <a:t>příběh </a:t>
            </a:r>
            <a:r>
              <a:rPr lang="cs-CZ" sz="1800" dirty="0"/>
              <a:t>se odehrává v ruské vesnici a v Moskvě na počátku 19. st</a:t>
            </a:r>
            <a:r>
              <a:rPr lang="cs-CZ" sz="1800" dirty="0" smtClean="0"/>
              <a:t>.</a:t>
            </a:r>
            <a:endParaRPr lang="cs-CZ" sz="1800" dirty="0"/>
          </a:p>
          <a:p>
            <a:r>
              <a:rPr lang="cs-CZ" sz="1800" b="1" dirty="0"/>
              <a:t>Děj: </a:t>
            </a:r>
            <a:r>
              <a:rPr lang="cs-CZ" sz="1800" dirty="0"/>
              <a:t>Příběh ruského šlechtice, který přijíždí na venkov ujmout se dědictví po zemřelém strýci; dosud vedl hýřivý život, nudil se, ale ani venkov ho nezměnil; seznámení s mladým statkářem a básníkem Vladimírem Lenským, zavedl ho do rodiny </a:t>
            </a:r>
            <a:r>
              <a:rPr lang="cs-CZ" sz="1800" dirty="0" err="1"/>
              <a:t>Larinových</a:t>
            </a:r>
            <a:r>
              <a:rPr lang="cs-CZ" sz="1800" dirty="0"/>
              <a:t>  (vdova s dvěma dcerami), Oněgin poznal Olgu i Taťánu (Taťána se do Oněgina zamilovala a Oněgin se pro ní stal ztělesněným ideálem); Taťána posílá dopis Oněginovi = vášnivé a upřímné vyznání lásky, Oněgin odmítl, při návštěvě </a:t>
            </a:r>
            <a:r>
              <a:rPr lang="cs-CZ" sz="1800" dirty="0" err="1"/>
              <a:t>Larinových</a:t>
            </a:r>
            <a:r>
              <a:rPr lang="cs-CZ" sz="1800" dirty="0"/>
              <a:t> naschvál flirtoval se snoubenkou Lenského Olgou, vzbudil jeho žárlivost, vyzván na souboj, v němž Lenský zabit, Olga se provdala za důstojníka, Taťána s matkou odjela do Moskvy, po čase se provdala za staršího generála knížete </a:t>
            </a:r>
            <a:r>
              <a:rPr lang="cs-CZ" sz="1800" dirty="0" err="1"/>
              <a:t>Gremina</a:t>
            </a:r>
            <a:r>
              <a:rPr lang="cs-CZ" sz="1800" dirty="0"/>
              <a:t>, Oněgin ji po letech znovu potkal v Petrohradu na plese už jako přední dámu společnosti, touží po ní, píše jí láskyplné dopisy, ale zůstávají bez odpovědi, navštívil ji, vyznal ji lásku, ale Taťána, ač ho stále tajně milovala, odmítla a zůstala věrná svému muži</a:t>
            </a:r>
          </a:p>
          <a:p>
            <a:endParaRPr lang="cs-CZ" sz="1800" dirty="0"/>
          </a:p>
        </p:txBody>
      </p:sp>
    </p:spTree>
    <p:extLst>
      <p:ext uri="{BB962C8B-B14F-4D97-AF65-F5344CB8AC3E}">
        <p14:creationId xmlns:p14="http://schemas.microsoft.com/office/powerpoint/2010/main" val="323232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Postavy:</a:t>
            </a:r>
            <a:br>
              <a:rPr lang="cs-CZ" dirty="0"/>
            </a:br>
            <a:endParaRPr lang="cs-CZ" dirty="0"/>
          </a:p>
        </p:txBody>
      </p:sp>
      <p:sp>
        <p:nvSpPr>
          <p:cNvPr id="3" name="Zástupný symbol pro obsah 2"/>
          <p:cNvSpPr>
            <a:spLocks noGrp="1"/>
          </p:cNvSpPr>
          <p:nvPr>
            <p:ph idx="1"/>
          </p:nvPr>
        </p:nvSpPr>
        <p:spPr/>
        <p:txBody>
          <a:bodyPr/>
          <a:lstStyle/>
          <a:p>
            <a:r>
              <a:rPr lang="cs-CZ" sz="2000" b="1" dirty="0" smtClean="0"/>
              <a:t>Evžen </a:t>
            </a:r>
            <a:r>
              <a:rPr lang="cs-CZ" sz="2000" b="1" dirty="0"/>
              <a:t>Oněgin </a:t>
            </a:r>
            <a:r>
              <a:rPr lang="cs-CZ" sz="2000" dirty="0"/>
              <a:t>- reprezentuje typ „zbytečného člověka“  </a:t>
            </a:r>
            <a:r>
              <a:rPr lang="cs-CZ" sz="2000" dirty="0" smtClean="0">
                <a:sym typeface="Wingdings" pitchFamily="2" charset="2"/>
              </a:rPr>
              <a:t> </a:t>
            </a:r>
            <a:r>
              <a:rPr lang="cs-CZ" sz="2000" dirty="0" smtClean="0"/>
              <a:t>unuděný </a:t>
            </a:r>
            <a:r>
              <a:rPr lang="cs-CZ" sz="2000" dirty="0"/>
              <a:t>a lehkomyslný šlechtic plný předsevzetí, ale není schopen je </a:t>
            </a:r>
            <a:r>
              <a:rPr lang="cs-CZ" sz="2000" dirty="0" smtClean="0"/>
              <a:t>uskutečnit</a:t>
            </a:r>
          </a:p>
          <a:p>
            <a:pPr marL="0" indent="0">
              <a:buNone/>
            </a:pPr>
            <a:endParaRPr lang="cs-CZ" sz="2000" dirty="0"/>
          </a:p>
          <a:p>
            <a:r>
              <a:rPr lang="cs-CZ" sz="2000" b="1" dirty="0"/>
              <a:t>Vladimír Lenský </a:t>
            </a:r>
            <a:r>
              <a:rPr lang="cs-CZ" sz="2000" dirty="0"/>
              <a:t>– mladý statkář, nepraktický snílek, neúspěšný básník, bezbranně </a:t>
            </a:r>
            <a:r>
              <a:rPr lang="cs-CZ" sz="2000" dirty="0" smtClean="0"/>
              <a:t>naivní</a:t>
            </a:r>
          </a:p>
          <a:p>
            <a:pPr marL="0" indent="0">
              <a:buNone/>
            </a:pPr>
            <a:endParaRPr lang="cs-CZ" sz="2000" dirty="0"/>
          </a:p>
          <a:p>
            <a:r>
              <a:rPr lang="cs-CZ" sz="2000" b="1" dirty="0"/>
              <a:t>Taťána</a:t>
            </a:r>
            <a:r>
              <a:rPr lang="cs-CZ" sz="2000" dirty="0"/>
              <a:t> – sentimentální, romantická, citlivá, dívka, upřímná, skromná, důvěřivá; vysoké mravní </a:t>
            </a:r>
            <a:r>
              <a:rPr lang="cs-CZ" sz="2000" dirty="0" smtClean="0"/>
              <a:t>hodnoty</a:t>
            </a:r>
          </a:p>
          <a:p>
            <a:pPr marL="0" indent="0">
              <a:buNone/>
            </a:pPr>
            <a:endParaRPr lang="cs-CZ" sz="2000" dirty="0"/>
          </a:p>
          <a:p>
            <a:r>
              <a:rPr lang="cs-CZ" sz="2000" b="1" dirty="0"/>
              <a:t>Olga </a:t>
            </a:r>
            <a:r>
              <a:rPr lang="cs-CZ" sz="2000" dirty="0"/>
              <a:t>– veselá, trochu koketní</a:t>
            </a:r>
          </a:p>
          <a:p>
            <a:endParaRPr lang="cs-CZ" sz="2000" dirty="0"/>
          </a:p>
          <a:p>
            <a:pPr marL="0" indent="0">
              <a:buNone/>
            </a:pPr>
            <a:endParaRPr lang="cs-CZ" dirty="0"/>
          </a:p>
          <a:p>
            <a:endParaRPr lang="cs-CZ" sz="1600" dirty="0"/>
          </a:p>
        </p:txBody>
      </p:sp>
    </p:spTree>
    <p:extLst>
      <p:ext uri="{BB962C8B-B14F-4D97-AF65-F5344CB8AC3E}">
        <p14:creationId xmlns:p14="http://schemas.microsoft.com/office/powerpoint/2010/main" val="2378833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Kompozice </a:t>
            </a:r>
            <a:r>
              <a:rPr lang="cs-CZ" dirty="0" smtClean="0"/>
              <a:t>díla:</a:t>
            </a:r>
            <a:endParaRPr lang="cs-CZ" dirty="0"/>
          </a:p>
        </p:txBody>
      </p:sp>
      <p:sp>
        <p:nvSpPr>
          <p:cNvPr id="3" name="Zástupný symbol pro obsah 2"/>
          <p:cNvSpPr>
            <a:spLocks noGrp="1"/>
          </p:cNvSpPr>
          <p:nvPr>
            <p:ph idx="1"/>
          </p:nvPr>
        </p:nvSpPr>
        <p:spPr/>
        <p:txBody>
          <a:bodyPr/>
          <a:lstStyle/>
          <a:p>
            <a:r>
              <a:rPr lang="cs-CZ" sz="2400" dirty="0" smtClean="0"/>
              <a:t>román </a:t>
            </a:r>
            <a:r>
              <a:rPr lang="cs-CZ" sz="2400" dirty="0"/>
              <a:t>ve verších, prolínání romantismu s realismem, prvky lyriky, epiky i dramatu, někdy označováno i jako lyrický </a:t>
            </a:r>
            <a:r>
              <a:rPr lang="cs-CZ" sz="2400" dirty="0" smtClean="0"/>
              <a:t>deník </a:t>
            </a:r>
            <a:r>
              <a:rPr lang="cs-CZ" sz="2400" dirty="0" smtClean="0">
                <a:sym typeface="Wingdings" pitchFamily="2" charset="2"/>
              </a:rPr>
              <a:t></a:t>
            </a:r>
            <a:r>
              <a:rPr lang="cs-CZ" sz="2400" dirty="0" smtClean="0"/>
              <a:t> </a:t>
            </a:r>
            <a:r>
              <a:rPr lang="cs-CZ" sz="2400" dirty="0"/>
              <a:t>dílo se skládá z </a:t>
            </a:r>
            <a:r>
              <a:rPr lang="cs-CZ" sz="2400" dirty="0" smtClean="0"/>
              <a:t>8 částí </a:t>
            </a:r>
            <a:r>
              <a:rPr lang="cs-CZ" sz="2400" dirty="0"/>
              <a:t>a každá část je uvedena motty z ruských i cizích autorů</a:t>
            </a:r>
          </a:p>
          <a:p>
            <a:r>
              <a:rPr lang="cs-CZ" sz="2400" dirty="0"/>
              <a:t>tzv. </a:t>
            </a:r>
            <a:r>
              <a:rPr lang="cs-CZ" sz="2400" b="1" dirty="0"/>
              <a:t>zrcadlová kompozice </a:t>
            </a:r>
            <a:r>
              <a:rPr lang="cs-CZ" sz="2400" dirty="0"/>
              <a:t>– protiklady postav (</a:t>
            </a:r>
            <a:r>
              <a:rPr lang="cs-CZ" sz="2400" b="1" dirty="0"/>
              <a:t>Oněgin </a:t>
            </a:r>
            <a:r>
              <a:rPr lang="cs-CZ" sz="2400" b="1" dirty="0" smtClean="0"/>
              <a:t>X </a:t>
            </a:r>
            <a:r>
              <a:rPr lang="cs-CZ" sz="2400" b="1" dirty="0" err="1" smtClean="0"/>
              <a:t>Lenski</a:t>
            </a:r>
            <a:r>
              <a:rPr lang="cs-CZ" sz="2400" dirty="0"/>
              <a:t>, </a:t>
            </a:r>
            <a:r>
              <a:rPr lang="cs-CZ" sz="2400" b="1" dirty="0" err="1"/>
              <a:t>Taťana</a:t>
            </a:r>
            <a:r>
              <a:rPr lang="cs-CZ" sz="2400" b="1" dirty="0"/>
              <a:t> X Olga</a:t>
            </a:r>
            <a:r>
              <a:rPr lang="cs-CZ" sz="2400" dirty="0"/>
              <a:t>), protiklady prostředí (město-vesnice)</a:t>
            </a:r>
          </a:p>
          <a:p>
            <a:r>
              <a:rPr lang="cs-CZ" sz="2400" dirty="0"/>
              <a:t>autobiografické prvky</a:t>
            </a:r>
          </a:p>
          <a:p>
            <a:r>
              <a:rPr lang="cs-CZ" sz="2400" dirty="0" smtClean="0"/>
              <a:t>Romantické i realistické </a:t>
            </a:r>
            <a:r>
              <a:rPr lang="cs-CZ" sz="2400" dirty="0"/>
              <a:t>prvky </a:t>
            </a:r>
            <a:r>
              <a:rPr lang="cs-CZ" sz="2400" dirty="0" smtClean="0">
                <a:sym typeface="Wingdings" pitchFamily="2" charset="2"/>
              </a:rPr>
              <a:t></a:t>
            </a:r>
            <a:r>
              <a:rPr lang="cs-CZ" sz="2400" dirty="0" smtClean="0"/>
              <a:t> </a:t>
            </a:r>
            <a:r>
              <a:rPr lang="cs-CZ" sz="2400" dirty="0"/>
              <a:t>romantický příběh šviháka Oněgina X reflexe (úvaha) o lidstvu, národě, jedinci v </a:t>
            </a:r>
            <a:r>
              <a:rPr lang="cs-CZ" sz="2400" dirty="0" smtClean="0"/>
              <a:t>19. </a:t>
            </a:r>
            <a:r>
              <a:rPr lang="cs-CZ" sz="2400" dirty="0"/>
              <a:t>stol.</a:t>
            </a:r>
          </a:p>
          <a:p>
            <a:endParaRPr lang="cs-CZ" dirty="0"/>
          </a:p>
        </p:txBody>
      </p:sp>
    </p:spTree>
    <p:extLst>
      <p:ext uri="{BB962C8B-B14F-4D97-AF65-F5344CB8AC3E}">
        <p14:creationId xmlns:p14="http://schemas.microsoft.com/office/powerpoint/2010/main" val="3445388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4624"/>
            <a:ext cx="8229600" cy="864096"/>
          </a:xfrm>
        </p:spPr>
        <p:txBody>
          <a:bodyPr/>
          <a:lstStyle/>
          <a:p>
            <a:r>
              <a:rPr lang="cs-CZ" dirty="0" smtClean="0"/>
              <a:t>Ukázka:</a:t>
            </a:r>
            <a:endParaRPr lang="cs-CZ" dirty="0"/>
          </a:p>
        </p:txBody>
      </p:sp>
      <p:sp>
        <p:nvSpPr>
          <p:cNvPr id="3" name="Zástupný symbol pro obsah 2"/>
          <p:cNvSpPr>
            <a:spLocks noGrp="1"/>
          </p:cNvSpPr>
          <p:nvPr>
            <p:ph idx="1"/>
          </p:nvPr>
        </p:nvSpPr>
        <p:spPr>
          <a:xfrm>
            <a:off x="468313" y="764704"/>
            <a:ext cx="8229600" cy="5390035"/>
          </a:xfrm>
        </p:spPr>
        <p:txBody>
          <a:bodyPr/>
          <a:lstStyle/>
          <a:p>
            <a:pPr marL="0" indent="0">
              <a:buNone/>
            </a:pPr>
            <a:r>
              <a:rPr lang="cs-CZ" sz="1400" b="1" i="1" dirty="0"/>
              <a:t>Taťánin dopis Oněginovi:</a:t>
            </a:r>
          </a:p>
          <a:p>
            <a:pPr marL="0" indent="0">
              <a:buNone/>
            </a:pPr>
            <a:endParaRPr lang="cs-CZ" sz="1400" b="1" dirty="0" smtClean="0"/>
          </a:p>
          <a:p>
            <a:pPr marL="0" indent="0">
              <a:buNone/>
            </a:pPr>
            <a:r>
              <a:rPr lang="cs-CZ" sz="1400" dirty="0" smtClean="0"/>
              <a:t>Já </a:t>
            </a:r>
            <a:r>
              <a:rPr lang="cs-CZ" sz="1400" dirty="0"/>
              <a:t>píši Vám. Co mohu více? </a:t>
            </a:r>
            <a:br>
              <a:rPr lang="cs-CZ" sz="1400" dirty="0"/>
            </a:br>
            <a:r>
              <a:rPr lang="cs-CZ" sz="1400" dirty="0"/>
              <a:t>Co ještě mohu dodati?</a:t>
            </a:r>
            <a:br>
              <a:rPr lang="cs-CZ" sz="1400" dirty="0"/>
            </a:br>
            <a:r>
              <a:rPr lang="cs-CZ" sz="1400" dirty="0"/>
              <a:t>Teď vím, že máte právo sice </a:t>
            </a:r>
            <a:br>
              <a:rPr lang="cs-CZ" sz="1400" dirty="0"/>
            </a:br>
            <a:r>
              <a:rPr lang="cs-CZ" sz="1400" dirty="0"/>
              <a:t>mě pohrdáním trestati. </a:t>
            </a:r>
            <a:br>
              <a:rPr lang="cs-CZ" sz="1400" dirty="0"/>
            </a:br>
            <a:r>
              <a:rPr lang="cs-CZ" sz="1400" dirty="0"/>
              <a:t>Leč ještě věřím, nešťastnice,</a:t>
            </a:r>
            <a:br>
              <a:rPr lang="cs-CZ" sz="1400" dirty="0"/>
            </a:br>
            <a:r>
              <a:rPr lang="cs-CZ" sz="1400" dirty="0"/>
              <a:t>že mě Váš milosrdný soud </a:t>
            </a:r>
            <a:br>
              <a:rPr lang="cs-CZ" sz="1400" dirty="0"/>
            </a:br>
            <a:r>
              <a:rPr lang="cs-CZ" sz="1400" dirty="0"/>
              <a:t>nemůže přece zavrhnout. </a:t>
            </a:r>
            <a:br>
              <a:rPr lang="cs-CZ" sz="1400" dirty="0"/>
            </a:br>
            <a:r>
              <a:rPr lang="cs-CZ" sz="1400" dirty="0"/>
              <a:t/>
            </a:r>
            <a:br>
              <a:rPr lang="cs-CZ" sz="1400" dirty="0"/>
            </a:br>
            <a:r>
              <a:rPr lang="cs-CZ" sz="1400" dirty="0"/>
              <a:t>Já nejdřív mlčeti jsem chtěla.</a:t>
            </a:r>
            <a:br>
              <a:rPr lang="cs-CZ" sz="1400" dirty="0"/>
            </a:br>
            <a:r>
              <a:rPr lang="cs-CZ" sz="1400" dirty="0"/>
              <a:t>A věřte, nebyl byste znal </a:t>
            </a:r>
            <a:br>
              <a:rPr lang="cs-CZ" sz="1400" dirty="0"/>
            </a:br>
            <a:r>
              <a:rPr lang="cs-CZ" sz="1400" dirty="0"/>
              <a:t>nikdy můj ostýchavý žal,</a:t>
            </a:r>
            <a:br>
              <a:rPr lang="cs-CZ" sz="1400" dirty="0"/>
            </a:br>
            <a:r>
              <a:rPr lang="cs-CZ" sz="1400" dirty="0"/>
              <a:t>kdybych jen stín naděje měla, </a:t>
            </a:r>
            <a:br>
              <a:rPr lang="cs-CZ" sz="1400" dirty="0"/>
            </a:br>
            <a:r>
              <a:rPr lang="cs-CZ" sz="1400" dirty="0"/>
              <a:t>že třeba jednou za týden </a:t>
            </a:r>
            <a:br>
              <a:rPr lang="cs-CZ" sz="1400" dirty="0"/>
            </a:br>
            <a:r>
              <a:rPr lang="cs-CZ" sz="1400" dirty="0"/>
              <a:t>Vás u nás na vsi uzřím jen,</a:t>
            </a:r>
            <a:br>
              <a:rPr lang="cs-CZ" sz="1400" dirty="0"/>
            </a:br>
            <a:r>
              <a:rPr lang="cs-CZ" sz="1400" dirty="0"/>
              <a:t>abych Vám slůvko mohla říci </a:t>
            </a:r>
            <a:br>
              <a:rPr lang="cs-CZ" sz="1400" dirty="0"/>
            </a:br>
            <a:r>
              <a:rPr lang="cs-CZ" sz="1400" dirty="0"/>
              <a:t>a v duchu Vaši tvář a hlas,</a:t>
            </a:r>
            <a:br>
              <a:rPr lang="cs-CZ" sz="1400" dirty="0"/>
            </a:br>
            <a:r>
              <a:rPr lang="cs-CZ" sz="1400" dirty="0"/>
              <a:t>než znovu navštívíte nás,</a:t>
            </a:r>
            <a:br>
              <a:rPr lang="cs-CZ" sz="1400" dirty="0"/>
            </a:br>
            <a:r>
              <a:rPr lang="cs-CZ" sz="1400" dirty="0"/>
              <a:t>dnem nocí abych mohla </a:t>
            </a:r>
            <a:r>
              <a:rPr lang="cs-CZ" sz="1400" dirty="0" err="1"/>
              <a:t>stříci</a:t>
            </a:r>
            <a:r>
              <a:rPr lang="cs-CZ" sz="1400" dirty="0"/>
              <a:t>.</a:t>
            </a:r>
            <a:br>
              <a:rPr lang="cs-CZ" sz="1400" dirty="0"/>
            </a:br>
            <a:r>
              <a:rPr lang="cs-CZ" sz="1400" dirty="0"/>
              <a:t>Však řekli, že jste samotář.</a:t>
            </a:r>
            <a:br>
              <a:rPr lang="cs-CZ" sz="1400" dirty="0"/>
            </a:br>
            <a:r>
              <a:rPr lang="cs-CZ" sz="1400" dirty="0"/>
              <a:t>Že na vsi nudíte se, víme.</a:t>
            </a:r>
            <a:br>
              <a:rPr lang="cs-CZ" sz="1400" dirty="0"/>
            </a:br>
            <a:r>
              <a:rPr lang="cs-CZ" sz="1400" dirty="0"/>
              <a:t>A my, z nás věru nejde zář,</a:t>
            </a:r>
            <a:br>
              <a:rPr lang="cs-CZ" sz="1400" dirty="0"/>
            </a:br>
            <a:r>
              <a:rPr lang="cs-CZ" sz="1400" dirty="0"/>
              <a:t>třebaže ze srdce Vás ctíme.</a:t>
            </a:r>
          </a:p>
        </p:txBody>
      </p:sp>
    </p:spTree>
    <p:extLst>
      <p:ext uri="{BB962C8B-B14F-4D97-AF65-F5344CB8AC3E}">
        <p14:creationId xmlns:p14="http://schemas.microsoft.com/office/powerpoint/2010/main" val="4140006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p:spPr>
        <p:txBody>
          <a:bodyPr/>
          <a:lstStyle/>
          <a:p>
            <a:r>
              <a:rPr lang="cs-CZ" dirty="0"/>
              <a:t>Odraz v jiném uměleckém díle: </a:t>
            </a:r>
            <a:br>
              <a:rPr lang="cs-CZ" dirty="0"/>
            </a:br>
            <a:endParaRPr lang="cs-CZ" dirty="0"/>
          </a:p>
        </p:txBody>
      </p:sp>
      <p:sp>
        <p:nvSpPr>
          <p:cNvPr id="3" name="Zástupný symbol pro obsah 2"/>
          <p:cNvSpPr>
            <a:spLocks noGrp="1"/>
          </p:cNvSpPr>
          <p:nvPr>
            <p:ph idx="1"/>
          </p:nvPr>
        </p:nvSpPr>
        <p:spPr/>
        <p:txBody>
          <a:bodyPr/>
          <a:lstStyle/>
          <a:p>
            <a:r>
              <a:rPr lang="cs-CZ" dirty="0" smtClean="0"/>
              <a:t>Evžen </a:t>
            </a:r>
            <a:r>
              <a:rPr lang="cs-CZ" dirty="0"/>
              <a:t>Oněgin – </a:t>
            </a:r>
            <a:r>
              <a:rPr lang="cs-CZ" b="1" dirty="0"/>
              <a:t>Petr </a:t>
            </a:r>
            <a:r>
              <a:rPr lang="cs-CZ" b="1" dirty="0" err="1"/>
              <a:t>Iljič</a:t>
            </a:r>
            <a:r>
              <a:rPr lang="cs-CZ" b="1" dirty="0"/>
              <a:t> </a:t>
            </a:r>
            <a:r>
              <a:rPr lang="cs-CZ" b="1" dirty="0" smtClean="0"/>
              <a:t>Čajkovskij </a:t>
            </a:r>
            <a:r>
              <a:rPr lang="cs-CZ" dirty="0"/>
              <a:t>– opera</a:t>
            </a:r>
          </a:p>
          <a:p>
            <a:endParaRPr lang="cs-CZ" dirty="0"/>
          </a:p>
        </p:txBody>
      </p:sp>
    </p:spTree>
    <p:extLst>
      <p:ext uri="{BB962C8B-B14F-4D97-AF65-F5344CB8AC3E}">
        <p14:creationId xmlns:p14="http://schemas.microsoft.com/office/powerpoint/2010/main" val="1642394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sz="1600" dirty="0"/>
              <a:t>TROPININ, Vasily </a:t>
            </a:r>
            <a:r>
              <a:rPr lang="cs-CZ" sz="1600" dirty="0" err="1"/>
              <a:t>Andreyevich</a:t>
            </a:r>
            <a:r>
              <a:rPr lang="cs-CZ" sz="1600" dirty="0"/>
              <a:t>. </a:t>
            </a:r>
            <a:r>
              <a:rPr lang="cs-CZ" sz="1600" i="1" dirty="0" err="1"/>
              <a:t>Wikimedia</a:t>
            </a:r>
            <a:r>
              <a:rPr lang="cs-CZ" sz="1600" i="1" dirty="0"/>
              <a:t> </a:t>
            </a:r>
            <a:r>
              <a:rPr lang="cs-CZ" sz="1600" i="1" dirty="0" err="1"/>
              <a:t>Commons</a:t>
            </a:r>
            <a:r>
              <a:rPr lang="cs-CZ" sz="1600" dirty="0"/>
              <a:t> [online]. [cit. 21.6.2013]. Dostupný na WWW: http://cs.wikipedia.org/wiki/Soubor:AleksandrPushkin.jpg#filehistory</a:t>
            </a:r>
          </a:p>
        </p:txBody>
      </p:sp>
    </p:spTree>
    <p:extLst>
      <p:ext uri="{BB962C8B-B14F-4D97-AF65-F5344CB8AC3E}">
        <p14:creationId xmlns:p14="http://schemas.microsoft.com/office/powerpoint/2010/main" val="74792464"/>
      </p:ext>
    </p:extLst>
  </p:cSld>
  <p:clrMapOvr>
    <a:masterClrMapping/>
  </p:clrMapOvr>
  <p:timing>
    <p:tnLst>
      <p:par>
        <p:cTn id="1" dur="indefinite" restart="never" nodeType="tmRoot"/>
      </p:par>
    </p:tnLst>
  </p:timing>
</p:sld>
</file>

<file path=ppt/theme/theme1.xml><?xml version="1.0" encoding="utf-8"?>
<a:theme xmlns:a="http://schemas.openxmlformats.org/drawingml/2006/main" name="DUM-PPT-sablona-perspektiva – kopi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DUM-PPT-sablona-perspektiva – kopie</Template>
  <TotalTime>142</TotalTime>
  <Words>966</Words>
  <Application>Microsoft Office PowerPoint</Application>
  <PresentationFormat>Předvádění na obrazovce (4:3)</PresentationFormat>
  <Paragraphs>136</Paragraphs>
  <Slides>16</Slides>
  <Notes>2</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DUM-PPT-sablona-perspektiva – kopie</vt:lpstr>
      <vt:lpstr>Alexandr Sergejevič Puškin</vt:lpstr>
      <vt:lpstr>Prezentace aplikace PowerPoint</vt:lpstr>
      <vt:lpstr>Alexandr Sergejevič PUŠKIN (1799 – 1837)</vt:lpstr>
      <vt:lpstr>Prezentace aplikace PowerPoint</vt:lpstr>
      <vt:lpstr>Ukázka:</vt:lpstr>
      <vt:lpstr>Otázky k básni:</vt:lpstr>
      <vt:lpstr>Srovnejte báseň s podobiznou:</vt:lpstr>
      <vt:lpstr>Dílo: </vt:lpstr>
      <vt:lpstr>Próza: </vt:lpstr>
      <vt:lpstr>Drama: </vt:lpstr>
      <vt:lpstr>Román ve verších: </vt:lpstr>
      <vt:lpstr>Postavy: </vt:lpstr>
      <vt:lpstr>Kompozice díla:</vt:lpstr>
      <vt:lpstr>Ukázka:</vt:lpstr>
      <vt:lpstr>Odraz v jiném uměleckém díle:  </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Novalis</dc:title>
  <dc:creator>Martina Šafránkova</dc:creator>
  <dc:description>Dostupné z Metodického portálu www.rvp.cz, ISSN: 1802-4785, financovaného z ESF a státního rozpočtu ČR. Provozováno Výzkumným ústavem pedagogickým v Praze.</dc:description>
  <cp:lastModifiedBy>jitka</cp:lastModifiedBy>
  <cp:revision>15</cp:revision>
  <dcterms:created xsi:type="dcterms:W3CDTF">2013-06-20T18:34:36Z</dcterms:created>
  <dcterms:modified xsi:type="dcterms:W3CDTF">2014-02-01T20:24:32Z</dcterms:modified>
</cp:coreProperties>
</file>