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95C2-BBE5-44B2-812D-EE079E513C7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3566-2ABF-4983-8C25-79519AF01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898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95C2-BBE5-44B2-812D-EE079E513C7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3566-2ABF-4983-8C25-79519AF01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570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95C2-BBE5-44B2-812D-EE079E513C7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3566-2ABF-4983-8C25-79519AF01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176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95C2-BBE5-44B2-812D-EE079E513C7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3566-2ABF-4983-8C25-79519AF01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682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95C2-BBE5-44B2-812D-EE079E513C7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3566-2ABF-4983-8C25-79519AF01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900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95C2-BBE5-44B2-812D-EE079E513C7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3566-2ABF-4983-8C25-79519AF01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510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95C2-BBE5-44B2-812D-EE079E513C7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3566-2ABF-4983-8C25-79519AF01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646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95C2-BBE5-44B2-812D-EE079E513C7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3566-2ABF-4983-8C25-79519AF01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03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95C2-BBE5-44B2-812D-EE079E513C7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3566-2ABF-4983-8C25-79519AF01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42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95C2-BBE5-44B2-812D-EE079E513C7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3566-2ABF-4983-8C25-79519AF01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521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B95C2-BBE5-44B2-812D-EE079E513C7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3566-2ABF-4983-8C25-79519AF01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674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FB95C2-BBE5-44B2-812D-EE079E513C7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273566-2ABF-4983-8C25-79519AF01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934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vesnice+18.stolet&#237;&amp;start=33&amp;num=10&amp;hl=cs&amp;biw=1138&amp;bih=555&amp;addh=36&amp;tbm=isch&amp;tbnid=14D-OebsaIGm1M:&amp;imgrefurl=http://baros.bigbloger" TargetMode="External"/><Relationship Id="rId2" Type="http://schemas.openxmlformats.org/officeDocument/2006/relationships/hyperlink" Target="http://www.google.cz/imgres?q=roln&#237;ci&amp;num=10&amp;hl=cs&amp;biw=1138&amp;bih=555&amp;tbm=isch&amp;tbnid=81Z9eOa7DxJmhM:&amp;imgrefurl=http://www.kostym.cz/Anglicky/III_15_05.htm&amp;docid=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imgres?q=historie+zem&#283;d&#283;lstv&#237;&amp;num=10&amp;hl=cs&amp;biw=1138&amp;bih=555&amp;tbm=isch&amp;tbnid=joa2BROfXDV2KM:&amp;imgrefurl=http://www.encyklopedie.ckrumlov.cz/d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Život na vesnici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8955" y="4277427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Anotace: Seznámení se </a:t>
            </a:r>
            <a:r>
              <a:rPr lang="cs-CZ" dirty="0" smtClean="0">
                <a:solidFill>
                  <a:prstClr val="black"/>
                </a:solidFill>
              </a:rPr>
              <a:t>se životem lidí na venkově v období </a:t>
            </a:r>
            <a:r>
              <a:rPr lang="cs-CZ" dirty="0">
                <a:solidFill>
                  <a:prstClr val="black"/>
                </a:solidFill>
              </a:rPr>
              <a:t>2.poloviny </a:t>
            </a:r>
            <a:r>
              <a:rPr lang="cs-CZ" dirty="0" smtClean="0">
                <a:solidFill>
                  <a:prstClr val="black"/>
                </a:solidFill>
              </a:rPr>
              <a:t>18.století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Název</a:t>
            </a:r>
            <a:r>
              <a:rPr lang="cs-CZ">
                <a:solidFill>
                  <a:prstClr val="black"/>
                </a:solidFill>
              </a:rPr>
              <a:t>: </a:t>
            </a:r>
            <a:r>
              <a:rPr lang="cs-CZ" smtClean="0">
                <a:solidFill>
                  <a:prstClr val="black"/>
                </a:solidFill>
              </a:rPr>
              <a:t>VY_32_inovace_08 </a:t>
            </a:r>
            <a:r>
              <a:rPr lang="cs-CZ" dirty="0">
                <a:solidFill>
                  <a:prstClr val="black"/>
                </a:solidFill>
              </a:rPr>
              <a:t>Vlastivěda-mladší české dějiny</a:t>
            </a:r>
          </a:p>
          <a:p>
            <a:r>
              <a:rPr lang="cs-CZ" dirty="0">
                <a:solidFill>
                  <a:prstClr val="black"/>
                </a:solidFill>
              </a:rPr>
              <a:t>Autor: Mgr. Martina Šímová</a:t>
            </a:r>
          </a:p>
          <a:p>
            <a:r>
              <a:rPr lang="cs-CZ" dirty="0">
                <a:solidFill>
                  <a:prstClr val="black"/>
                </a:solidFill>
              </a:rPr>
              <a:t>Období: Září-leden 2012</a:t>
            </a:r>
          </a:p>
          <a:p>
            <a:r>
              <a:rPr lang="cs-CZ" dirty="0">
                <a:solidFill>
                  <a:prstClr val="black"/>
                </a:solidFill>
              </a:rPr>
              <a:t>Věková skupina: 5.ročník</a:t>
            </a:r>
          </a:p>
          <a:p>
            <a:r>
              <a:rPr lang="cs-CZ" dirty="0">
                <a:solidFill>
                  <a:prstClr val="black"/>
                </a:solidFill>
              </a:rPr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1447109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96752"/>
            <a:ext cx="7772400" cy="2016224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800" dirty="0" smtClean="0"/>
              <a:t>Život na vesnici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18. století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95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Obyvatelé vesnic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Podle majetku, množství dobytka a půdy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Sedláci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Rolníci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Bezzemci (pronajali si kousek půdy od sedláka)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Nemajetní lidé- čeledíni, děvečky, žebráci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468" y="1700808"/>
            <a:ext cx="4720932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8293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Venkovské domy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Střecha- došky</a:t>
            </a:r>
          </a:p>
          <a:p>
            <a:pPr marL="0" indent="0">
              <a:buNone/>
            </a:pPr>
            <a:r>
              <a:rPr lang="cs-CZ" dirty="0" smtClean="0"/>
              <a:t>Stěny-vepřovice</a:t>
            </a:r>
          </a:p>
          <a:p>
            <a:pPr marL="0" indent="0">
              <a:buNone/>
            </a:pPr>
            <a:r>
              <a:rPr lang="cs-CZ" dirty="0" smtClean="0"/>
              <a:t>Světnice- vaření, spaní, společenská místnost</a:t>
            </a:r>
          </a:p>
          <a:p>
            <a:pPr marL="0" indent="0">
              <a:buNone/>
            </a:pPr>
            <a:r>
              <a:rPr lang="cs-CZ" dirty="0" smtClean="0"/>
              <a:t>Chlév</a:t>
            </a:r>
          </a:p>
          <a:p>
            <a:pPr marL="0" indent="0">
              <a:buNone/>
            </a:pPr>
            <a:r>
              <a:rPr lang="cs-CZ" dirty="0" smtClean="0"/>
              <a:t>Kurník</a:t>
            </a:r>
          </a:p>
          <a:p>
            <a:pPr marL="0" indent="0">
              <a:buNone/>
            </a:pPr>
            <a:r>
              <a:rPr lang="cs-CZ" dirty="0" smtClean="0"/>
              <a:t>Stodola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852883"/>
            <a:ext cx="4038600" cy="4020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394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Jídlo prostých </a:t>
            </a:r>
            <a:r>
              <a:rPr lang="cs-CZ" dirty="0" smtClean="0"/>
              <a:t>lidí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Jedlo se to, co se vypěstovalo:</a:t>
            </a:r>
          </a:p>
          <a:p>
            <a:r>
              <a:rPr lang="cs-CZ" dirty="0" smtClean="0"/>
              <a:t>Luštěniny</a:t>
            </a:r>
          </a:p>
          <a:p>
            <a:r>
              <a:rPr lang="cs-CZ" dirty="0" smtClean="0"/>
              <a:t>Brambory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Chléb</a:t>
            </a:r>
          </a:p>
          <a:p>
            <a:r>
              <a:rPr lang="cs-CZ" dirty="0" smtClean="0"/>
              <a:t>Polévka</a:t>
            </a:r>
          </a:p>
          <a:p>
            <a:endParaRPr lang="cs-CZ" dirty="0"/>
          </a:p>
        </p:txBody>
      </p:sp>
      <p:pic>
        <p:nvPicPr>
          <p:cNvPr id="1026" name="Picture 2" descr="File:Les Très Riches Heures du duc de Berry mar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42094"/>
            <a:ext cx="3168351" cy="5115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429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Venkovské zvyky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Pondělí-sobota-práce na poli</a:t>
            </a:r>
          </a:p>
          <a:p>
            <a:r>
              <a:rPr lang="cs-CZ" dirty="0" smtClean="0"/>
              <a:t>Neděle- bohoslužba a odpočinek</a:t>
            </a:r>
          </a:p>
          <a:p>
            <a:r>
              <a:rPr lang="cs-CZ" dirty="0" smtClean="0"/>
              <a:t>Hody a posvícení</a:t>
            </a:r>
          </a:p>
          <a:p>
            <a:r>
              <a:rPr lang="cs-CZ" dirty="0" smtClean="0"/>
              <a:t>Další svátky-Vánoce, Velikonoce</a:t>
            </a:r>
          </a:p>
          <a:p>
            <a:r>
              <a:rPr lang="cs-CZ" dirty="0" smtClean="0"/>
              <a:t>Draní peří-historky a zpěv</a:t>
            </a:r>
            <a:endParaRPr lang="cs-CZ" dirty="0"/>
          </a:p>
        </p:txBody>
      </p:sp>
      <p:pic>
        <p:nvPicPr>
          <p:cNvPr id="2050" name="Picture 2" descr="File:Easter eggs - straw decora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124492"/>
            <a:ext cx="4811686" cy="3608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7239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Práce na poli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1781 zrušeno nevolnictví (Josef II.)</a:t>
            </a:r>
          </a:p>
          <a:p>
            <a:r>
              <a:rPr lang="cs-CZ" dirty="0" smtClean="0"/>
              <a:t>Nadále povinnost roboty</a:t>
            </a:r>
          </a:p>
          <a:p>
            <a:r>
              <a:rPr lang="cs-CZ" dirty="0" smtClean="0"/>
              <a:t>Několik dnů v týdnu museli pracovat zadarmo na panském</a:t>
            </a:r>
          </a:p>
          <a:p>
            <a:r>
              <a:rPr lang="cs-CZ" dirty="0" smtClean="0"/>
              <a:t>Museli odevzdávat desátky</a:t>
            </a:r>
          </a:p>
          <a:p>
            <a:r>
              <a:rPr lang="cs-CZ" dirty="0" smtClean="0"/>
              <a:t>Úhorový systém-třetina půdy ladem</a:t>
            </a:r>
          </a:p>
          <a:p>
            <a:r>
              <a:rPr lang="cs-CZ" dirty="0" smtClean="0"/>
              <a:t>Primitivní zemědělské nářadí- motyky kosy, srpy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88840"/>
            <a:ext cx="3849216" cy="3387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884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608512"/>
          </a:xfrm>
        </p:spPr>
        <p:txBody>
          <a:bodyPr>
            <a:normAutofit fontScale="70000" lnSpcReduction="20000"/>
          </a:bodyPr>
          <a:lstStyle/>
          <a:p>
            <a:r>
              <a:rPr lang="pl-PL" sz="2500" dirty="0"/>
              <a:t>Rolníci. [online]. [cit. 2012-09-19]. Dostupné z: </a:t>
            </a:r>
            <a:r>
              <a:rPr lang="pl-PL" sz="2500" dirty="0">
                <a:hlinkClick r:id="rId2"/>
              </a:rPr>
              <a:t>http://www.google.cz/imgres?q=rolníci&amp;num=10&amp;hl=cs&amp;biw=1138&amp;bih=555&amp;tbm=isch&amp;tbnid=81Z9eOa7DxJmhM:&amp;imgrefurl=http://</a:t>
            </a:r>
            <a:r>
              <a:rPr lang="pl-PL" sz="2500" dirty="0" smtClean="0">
                <a:hlinkClick r:id="rId2"/>
              </a:rPr>
              <a:t>www.kostym.cz/Anglicky/III_15_05.htm&amp;docid=R</a:t>
            </a:r>
            <a:endParaRPr lang="pl-PL" sz="2500" dirty="0" smtClean="0"/>
          </a:p>
          <a:p>
            <a:r>
              <a:rPr lang="cs-CZ" sz="2500" dirty="0"/>
              <a:t>Lidovky.cz. [online]. [cit. 2012-09-19]. Dostupné z: </a:t>
            </a:r>
            <a:r>
              <a:rPr lang="cs-CZ" sz="2500" dirty="0">
                <a:hlinkClick r:id="rId3"/>
              </a:rPr>
              <a:t>http://www.google.cz/</a:t>
            </a:r>
            <a:r>
              <a:rPr lang="cs-CZ" sz="2500" dirty="0" err="1">
                <a:hlinkClick r:id="rId3"/>
              </a:rPr>
              <a:t>imgres?q</a:t>
            </a:r>
            <a:r>
              <a:rPr lang="cs-CZ" sz="2500" dirty="0">
                <a:hlinkClick r:id="rId3"/>
              </a:rPr>
              <a:t>=vesnice+18.století&amp;start=33&amp;num=10&amp;hl=</a:t>
            </a:r>
            <a:r>
              <a:rPr lang="cs-CZ" sz="2500" dirty="0" err="1">
                <a:hlinkClick r:id="rId3"/>
              </a:rPr>
              <a:t>cs&amp;biw</a:t>
            </a:r>
            <a:r>
              <a:rPr lang="cs-CZ" sz="2500" dirty="0">
                <a:hlinkClick r:id="rId3"/>
              </a:rPr>
              <a:t>=1138&amp;bih=555&amp;addh=36&amp;tbm=</a:t>
            </a:r>
            <a:r>
              <a:rPr lang="cs-CZ" sz="2500" dirty="0" err="1">
                <a:hlinkClick r:id="rId3"/>
              </a:rPr>
              <a:t>isch&amp;tbnid</a:t>
            </a:r>
            <a:r>
              <a:rPr lang="cs-CZ" sz="2500" dirty="0">
                <a:hlinkClick r:id="rId3"/>
              </a:rPr>
              <a:t>=14D-OebsaIGm1M:&amp;</a:t>
            </a:r>
            <a:r>
              <a:rPr lang="cs-CZ" sz="2500" dirty="0" err="1">
                <a:hlinkClick r:id="rId3"/>
              </a:rPr>
              <a:t>imgrefurl</a:t>
            </a:r>
            <a:r>
              <a:rPr lang="cs-CZ" sz="2500" dirty="0">
                <a:hlinkClick r:id="rId3"/>
              </a:rPr>
              <a:t>=http://baros.bigbloger</a:t>
            </a:r>
            <a:r>
              <a:rPr lang="cs-CZ" sz="2500" dirty="0" smtClean="0"/>
              <a:t>.</a:t>
            </a:r>
          </a:p>
          <a:p>
            <a:r>
              <a:rPr lang="en-US" sz="2400" dirty="0"/>
              <a:t>Les </a:t>
            </a:r>
            <a:r>
              <a:rPr lang="en-US" sz="2400" dirty="0" err="1"/>
              <a:t>Très</a:t>
            </a:r>
            <a:r>
              <a:rPr lang="en-US" sz="2400" dirty="0"/>
              <a:t> Riches </a:t>
            </a:r>
            <a:r>
              <a:rPr lang="en-US" sz="2400" dirty="0" err="1"/>
              <a:t>Heures</a:t>
            </a:r>
            <a:r>
              <a:rPr lang="en-US" sz="2400" dirty="0"/>
              <a:t> du </a:t>
            </a:r>
            <a:r>
              <a:rPr lang="en-US" sz="2400" dirty="0" err="1"/>
              <a:t>duc</a:t>
            </a:r>
            <a:r>
              <a:rPr lang="en-US" sz="2400" dirty="0"/>
              <a:t> de Berry mars. In: </a:t>
            </a:r>
            <a:r>
              <a:rPr lang="en-US" sz="2400" i="1" dirty="0"/>
              <a:t>Wikipedia: the free encyclopedia</a:t>
            </a:r>
            <a:r>
              <a:rPr lang="en-US" sz="2400" dirty="0"/>
              <a:t> [online]. San Francisco (CA): Wikimedia Foundation, 2001- [cit. 2014-01-26</a:t>
            </a:r>
            <a:r>
              <a:rPr lang="en-US" sz="2400" dirty="0" smtClean="0"/>
              <a:t>].</a:t>
            </a:r>
            <a:endParaRPr lang="cs-CZ" sz="2400" dirty="0" smtClean="0"/>
          </a:p>
          <a:p>
            <a:r>
              <a:rPr lang="cs-CZ" sz="2400" dirty="0" err="1"/>
              <a:t>Easter</a:t>
            </a:r>
            <a:r>
              <a:rPr lang="cs-CZ" sz="2400" dirty="0"/>
              <a:t> </a:t>
            </a:r>
            <a:r>
              <a:rPr lang="cs-CZ" sz="2400" dirty="0" err="1"/>
              <a:t>eggs</a:t>
            </a:r>
            <a:r>
              <a:rPr lang="cs-CZ" sz="2400" dirty="0"/>
              <a:t> - </a:t>
            </a:r>
            <a:r>
              <a:rPr lang="cs-CZ" sz="2400" dirty="0" err="1"/>
              <a:t>straw</a:t>
            </a:r>
            <a:r>
              <a:rPr lang="cs-CZ" sz="2400" dirty="0"/>
              <a:t> </a:t>
            </a:r>
            <a:r>
              <a:rPr lang="cs-CZ" sz="2400" dirty="0" err="1"/>
              <a:t>decoration</a:t>
            </a:r>
            <a:r>
              <a:rPr lang="cs-CZ" sz="2400" dirty="0"/>
              <a:t>. In: </a:t>
            </a:r>
            <a:r>
              <a:rPr lang="cs-CZ" sz="2400" i="1" dirty="0" err="1"/>
              <a:t>Wikipedia</a:t>
            </a:r>
            <a:r>
              <a:rPr lang="cs-CZ" sz="2400" i="1" dirty="0"/>
              <a:t>: </a:t>
            </a:r>
            <a:r>
              <a:rPr lang="cs-CZ" sz="2400" i="1" dirty="0" err="1"/>
              <a:t>the</a:t>
            </a:r>
            <a:r>
              <a:rPr lang="cs-CZ" sz="2400" i="1" dirty="0"/>
              <a:t> free </a:t>
            </a:r>
            <a:r>
              <a:rPr lang="cs-CZ" sz="2400" i="1" dirty="0" err="1"/>
              <a:t>encyclopedia</a:t>
            </a:r>
            <a:r>
              <a:rPr lang="cs-CZ" sz="2400" dirty="0"/>
              <a:t> [online]. San Francisco (CA): </a:t>
            </a:r>
            <a:r>
              <a:rPr lang="cs-CZ" sz="2400" dirty="0" err="1"/>
              <a:t>Wikimedia</a:t>
            </a:r>
            <a:r>
              <a:rPr lang="cs-CZ" sz="2400" dirty="0"/>
              <a:t> </a:t>
            </a:r>
            <a:r>
              <a:rPr lang="cs-CZ" sz="2400" dirty="0" err="1"/>
              <a:t>Foundation</a:t>
            </a:r>
            <a:r>
              <a:rPr lang="cs-CZ" sz="2400" dirty="0"/>
              <a:t>, 2001- [cit. 2014-01-26]. Dostupné z: http://commons.wikimedia.org/wiki/File:Les_Tr%C3%A8s_Riches_Heures_du_duc_de_Berry_mars.jpg</a:t>
            </a:r>
            <a:endParaRPr lang="cs-CZ" sz="2500" dirty="0" smtClean="0"/>
          </a:p>
          <a:p>
            <a:r>
              <a:rPr lang="cs-CZ" sz="2000" dirty="0" smtClean="0"/>
              <a:t>Dostupné z: </a:t>
            </a:r>
            <a:r>
              <a:rPr lang="cs-CZ" sz="2000" dirty="0" smtClean="0">
                <a:hlinkClick r:id="rId4"/>
              </a:rPr>
              <a:t>http://www.google.cz/</a:t>
            </a:r>
            <a:r>
              <a:rPr lang="cs-CZ" sz="2000" dirty="0" err="1" smtClean="0">
                <a:hlinkClick r:id="rId4"/>
              </a:rPr>
              <a:t>imgres?q</a:t>
            </a:r>
            <a:r>
              <a:rPr lang="cs-CZ" sz="2000" dirty="0" smtClean="0">
                <a:hlinkClick r:id="rId4"/>
              </a:rPr>
              <a:t>=</a:t>
            </a:r>
            <a:r>
              <a:rPr lang="cs-CZ" sz="2000" dirty="0" err="1" smtClean="0">
                <a:hlinkClick r:id="rId4"/>
              </a:rPr>
              <a:t>historie+zemědělství&amp;num</a:t>
            </a:r>
            <a:r>
              <a:rPr lang="cs-CZ" sz="2000" dirty="0" smtClean="0">
                <a:hlinkClick r:id="rId4"/>
              </a:rPr>
              <a:t>=10&amp;hl=</a:t>
            </a:r>
            <a:r>
              <a:rPr lang="cs-CZ" sz="2000" dirty="0" err="1" smtClean="0">
                <a:hlinkClick r:id="rId4"/>
              </a:rPr>
              <a:t>cs&amp;biw</a:t>
            </a:r>
            <a:r>
              <a:rPr lang="cs-CZ" sz="2000" dirty="0" smtClean="0">
                <a:hlinkClick r:id="rId4"/>
              </a:rPr>
              <a:t>=1138&amp;bih=555&amp;tbm=</a:t>
            </a:r>
            <a:r>
              <a:rPr lang="cs-CZ" sz="2000" dirty="0" err="1" smtClean="0">
                <a:hlinkClick r:id="rId4"/>
              </a:rPr>
              <a:t>isch&amp;tbnid</a:t>
            </a:r>
            <a:r>
              <a:rPr lang="cs-CZ" sz="2000" dirty="0" smtClean="0">
                <a:hlinkClick r:id="rId4"/>
              </a:rPr>
              <a:t>=joa2BROfXDV2KM:&amp;</a:t>
            </a:r>
            <a:r>
              <a:rPr lang="cs-CZ" sz="2000" dirty="0" err="1" smtClean="0">
                <a:hlinkClick r:id="rId4"/>
              </a:rPr>
              <a:t>imgrefurl</a:t>
            </a:r>
            <a:r>
              <a:rPr lang="cs-CZ" sz="2000" dirty="0" smtClean="0">
                <a:hlinkClick r:id="rId4"/>
              </a:rPr>
              <a:t>=http://www.encyklopedie.ckrumlov.cz/do</a:t>
            </a:r>
            <a:endParaRPr lang="cs-CZ" sz="2000" dirty="0" smtClean="0"/>
          </a:p>
          <a:p>
            <a:r>
              <a:rPr lang="cs-CZ" sz="2500" dirty="0" smtClean="0"/>
              <a:t>Text </a:t>
            </a:r>
            <a:r>
              <a:rPr lang="cs-CZ" sz="2500" dirty="0"/>
              <a:t>je v souladu s učebnicí Významné události nových českých dějin- doc. PhDr. František Čapka, CSc., Nová škola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61655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228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Život na vesnici</vt:lpstr>
      <vt:lpstr>Život na vesnici</vt:lpstr>
      <vt:lpstr>Obyvatelé vesnic</vt:lpstr>
      <vt:lpstr>Venkovské domy</vt:lpstr>
      <vt:lpstr>Jídlo prostých lidí</vt:lpstr>
      <vt:lpstr>Venkovské zvyky</vt:lpstr>
      <vt:lpstr>Práce na poli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 na vesnici</dc:title>
  <dc:creator>Uživatel</dc:creator>
  <cp:lastModifiedBy>Uživatel</cp:lastModifiedBy>
  <cp:revision>10</cp:revision>
  <dcterms:created xsi:type="dcterms:W3CDTF">2012-09-19T17:35:41Z</dcterms:created>
  <dcterms:modified xsi:type="dcterms:W3CDTF">2014-01-26T14:45:58Z</dcterms:modified>
</cp:coreProperties>
</file>