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1"/>
  </p:notesMasterIdLst>
  <p:sldIdLst>
    <p:sldId id="257" r:id="rId2"/>
    <p:sldId id="258" r:id="rId3"/>
    <p:sldId id="259" r:id="rId4"/>
    <p:sldId id="260" r:id="rId5"/>
    <p:sldId id="262" r:id="rId6"/>
    <p:sldId id="264" r:id="rId7"/>
    <p:sldId id="266" r:id="rId8"/>
    <p:sldId id="268" r:id="rId9"/>
    <p:sldId id="269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194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6D8C3F9-A3FF-4D03-A541-1EED6340AF23}" type="datetimeFigureOut">
              <a:rPr lang="cs-CZ" smtClean="0"/>
              <a:pPr/>
              <a:t>25.3.2012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080CFD1-A138-4912-ADB5-6342697D9C0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888035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0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0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0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0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0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0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audio" Target="../media/audio10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audio" Target="../media/audio10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audio" Target="../media/audio10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10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0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750262-5F78-4A9E-BBAA-849E2E3CA8DE}" type="datetimeFigureOut">
              <a:rPr lang="cs-CZ" smtClean="0"/>
              <a:pPr/>
              <a:t>25.3.2012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DEA8B5BD-08E1-4E5A-BD63-8E1BA2E1853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  <p:sndAc>
          <p:stSnd>
            <p:snd r:embed="rId1" name="camera.wav"/>
          </p:stSnd>
        </p:sndAc>
      </p:transition>
    </mc:Choice>
    <mc:Fallback xmlns="">
      <p:transition spd="slow">
        <p:fade/>
        <p:sndAc>
          <p:stSnd>
            <p:snd r:embed="rId3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750262-5F78-4A9E-BBAA-849E2E3CA8DE}" type="datetimeFigureOut">
              <a:rPr lang="cs-CZ" smtClean="0"/>
              <a:pPr/>
              <a:t>25.3.2012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DEA8B5BD-08E1-4E5A-BD63-8E1BA2E1853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  <p:sndAc>
          <p:stSnd>
            <p:snd r:embed="rId1" name="camera.wav"/>
          </p:stSnd>
        </p:sndAc>
      </p:transition>
    </mc:Choice>
    <mc:Fallback xmlns="">
      <p:transition spd="slow">
        <p:fade/>
        <p:sndAc>
          <p:stSnd>
            <p:snd r:embed="rId3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750262-5F78-4A9E-BBAA-849E2E3CA8DE}" type="datetimeFigureOut">
              <a:rPr lang="cs-CZ" smtClean="0"/>
              <a:pPr/>
              <a:t>25.3.2012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A8B5BD-08E1-4E5A-BD63-8E1BA2E1853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  <p:sndAc>
          <p:stSnd>
            <p:snd r:embed="rId1" name="camera.wav"/>
          </p:stSnd>
        </p:sndAc>
      </p:transition>
    </mc:Choice>
    <mc:Fallback xmlns="">
      <p:transition spd="slow">
        <p:fade/>
        <p:sndAc>
          <p:stSnd>
            <p:snd r:embed="rId3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750262-5F78-4A9E-BBAA-849E2E3CA8DE}" type="datetimeFigureOut">
              <a:rPr lang="cs-CZ" smtClean="0"/>
              <a:pPr/>
              <a:t>25.3.2012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A8B5BD-08E1-4E5A-BD63-8E1BA2E1853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  <p:sndAc>
          <p:stSnd>
            <p:snd r:embed="rId1" name="camera.wav"/>
          </p:stSnd>
        </p:sndAc>
      </p:transition>
    </mc:Choice>
    <mc:Fallback xmlns="">
      <p:transition spd="slow">
        <p:fade/>
        <p:sndAc>
          <p:stSnd>
            <p:snd r:embed="rId3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750262-5F78-4A9E-BBAA-849E2E3CA8DE}" type="datetimeFigureOut">
              <a:rPr lang="cs-CZ" smtClean="0"/>
              <a:pPr/>
              <a:t>25.3.2012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DEA8B5BD-08E1-4E5A-BD63-8E1BA2E1853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  <p:sndAc>
          <p:stSnd>
            <p:snd r:embed="rId1" name="camera.wav"/>
          </p:stSnd>
        </p:sndAc>
      </p:transition>
    </mc:Choice>
    <mc:Fallback xmlns="">
      <p:transition spd="slow">
        <p:fade/>
        <p:sndAc>
          <p:stSnd>
            <p:snd r:embed="rId3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750262-5F78-4A9E-BBAA-849E2E3CA8DE}" type="datetimeFigureOut">
              <a:rPr lang="cs-CZ" smtClean="0"/>
              <a:pPr/>
              <a:t>25.3.2012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A8B5BD-08E1-4E5A-BD63-8E1BA2E1853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  <p:sndAc>
          <p:stSnd>
            <p:snd r:embed="rId1" name="camera.wav"/>
          </p:stSnd>
        </p:sndAc>
      </p:transition>
    </mc:Choice>
    <mc:Fallback xmlns="">
      <p:transition spd="slow">
        <p:fade/>
        <p:sndAc>
          <p:stSnd>
            <p:snd r:embed="rId3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750262-5F78-4A9E-BBAA-849E2E3CA8DE}" type="datetimeFigureOut">
              <a:rPr lang="cs-CZ" smtClean="0"/>
              <a:pPr/>
              <a:t>25.3.2012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A8B5BD-08E1-4E5A-BD63-8E1BA2E1853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  <p:sndAc>
          <p:stSnd>
            <p:snd r:embed="rId1" name="camera.wav"/>
          </p:stSnd>
        </p:sndAc>
      </p:transition>
    </mc:Choice>
    <mc:Fallback xmlns="">
      <p:transition spd="slow">
        <p:fade/>
        <p:sndAc>
          <p:stSnd>
            <p:snd r:embed="rId3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750262-5F78-4A9E-BBAA-849E2E3CA8DE}" type="datetimeFigureOut">
              <a:rPr lang="cs-CZ" smtClean="0"/>
              <a:pPr/>
              <a:t>25.3.2012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A8B5BD-08E1-4E5A-BD63-8E1BA2E1853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  <p:sndAc>
          <p:stSnd>
            <p:snd r:embed="rId1" name="camera.wav"/>
          </p:stSnd>
        </p:sndAc>
      </p:transition>
    </mc:Choice>
    <mc:Fallback xmlns="">
      <p:transition spd="slow">
        <p:fade/>
        <p:sndAc>
          <p:stSnd>
            <p:snd r:embed="rId3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750262-5F78-4A9E-BBAA-849E2E3CA8DE}" type="datetimeFigureOut">
              <a:rPr lang="cs-CZ" smtClean="0"/>
              <a:pPr/>
              <a:t>25.3.2012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A8B5BD-08E1-4E5A-BD63-8E1BA2E1853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  <p:sndAc>
          <p:stSnd>
            <p:snd r:embed="rId1" name="camera.wav"/>
          </p:stSnd>
        </p:sndAc>
      </p:transition>
    </mc:Choice>
    <mc:Fallback xmlns="">
      <p:transition spd="slow">
        <p:fade/>
        <p:sndAc>
          <p:stSnd>
            <p:snd r:embed="rId3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750262-5F78-4A9E-BBAA-849E2E3CA8DE}" type="datetimeFigureOut">
              <a:rPr lang="cs-CZ" smtClean="0"/>
              <a:pPr/>
              <a:t>25.3.2012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A8B5BD-08E1-4E5A-BD63-8E1BA2E1853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  <p:sndAc>
          <p:stSnd>
            <p:snd r:embed="rId1" name="camera.wav"/>
          </p:stSnd>
        </p:sndAc>
      </p:transition>
    </mc:Choice>
    <mc:Fallback xmlns="">
      <p:transition spd="slow">
        <p:fade/>
        <p:sndAc>
          <p:stSnd>
            <p:snd r:embed="rId3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750262-5F78-4A9E-BBAA-849E2E3CA8DE}" type="datetimeFigureOut">
              <a:rPr lang="cs-CZ" smtClean="0"/>
              <a:pPr/>
              <a:t>25.3.2012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A8B5BD-08E1-4E5A-BD63-8E1BA2E1853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  <p:sndAc>
          <p:stSnd>
            <p:snd r:embed="rId1" name="camera.wav"/>
          </p:stSnd>
        </p:sndAc>
      </p:transition>
    </mc:Choice>
    <mc:Fallback xmlns="">
      <p:transition spd="slow">
        <p:fade/>
        <p:sndAc>
          <p:stSnd>
            <p:snd r:embed="rId3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audio" Target="../media/audio10.wav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01750262-5F78-4A9E-BBAA-849E2E3CA8DE}" type="datetimeFigureOut">
              <a:rPr lang="cs-CZ" smtClean="0"/>
              <a:pPr/>
              <a:t>25.3.2012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DEA8B5BD-08E1-4E5A-BD63-8E1BA2E1853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  <p:sndAc>
          <p:stSnd>
            <p:snd r:embed="rId13" name="camera.wav"/>
          </p:stSnd>
        </p:sndAc>
      </p:transition>
    </mc:Choice>
    <mc:Fallback xmlns="">
      <p:transition spd="slow">
        <p:fade/>
        <p:sndAc>
          <p:stSnd>
            <p:snd r:embed="rId14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10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0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audio" Target="../media/audio10.wav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audio" Target="../media/audio10.wav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audio" Target="../media/audio10.wav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audio" Target="../media/audio10.wav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10.wav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audio" Target="../media/audio10.wav"/><Relationship Id="rId5" Type="http://schemas.openxmlformats.org/officeDocument/2006/relationships/image" Target="../media/image8.wmf"/><Relationship Id="rId4" Type="http://schemas.openxmlformats.org/officeDocument/2006/relationships/audio" Target="../media/audio3.wav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&#268;esko" TargetMode="Externa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10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143000" y="731520"/>
            <a:ext cx="6400800" cy="3474720"/>
          </a:xfrm>
          <a:prstGeom prst="rect">
            <a:avLst/>
          </a:prstGeom>
        </p:spPr>
        <p:txBody>
          <a:bodyPr/>
          <a:lstStyle/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pPr marL="45720" indent="0">
              <a:buNone/>
            </a:pP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5925" y="548680"/>
            <a:ext cx="5772150" cy="1447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1563041" y="3789040"/>
            <a:ext cx="591041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                         OP VK  Peníze školám </a:t>
            </a:r>
          </a:p>
          <a:p>
            <a:r>
              <a:rPr lang="cs-CZ" dirty="0" smtClean="0"/>
              <a:t>   Registrační číslo projektu : CZ.1.07/1.4.00/21.0385 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1871700" y="4545702"/>
            <a:ext cx="5400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    Základní škola Hladké Životice okres Nový Jičín, </a:t>
            </a:r>
          </a:p>
          <a:p>
            <a:r>
              <a:rPr lang="cs-CZ" dirty="0"/>
              <a:t> </a:t>
            </a:r>
            <a:r>
              <a:rPr lang="cs-CZ" dirty="0" smtClean="0"/>
              <a:t>                  příspěvková </a:t>
            </a:r>
            <a:r>
              <a:rPr lang="cs-CZ" dirty="0"/>
              <a:t>organizace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1871700" y="5373216"/>
            <a:ext cx="756084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              </a:t>
            </a:r>
            <a:r>
              <a:rPr lang="cs-CZ" dirty="0" smtClean="0"/>
              <a:t> Doporučeno pro  5. ročník ZŠ</a:t>
            </a:r>
          </a:p>
          <a:p>
            <a:r>
              <a:rPr lang="cs-CZ" dirty="0" smtClean="0"/>
              <a:t>                       Předmět : </a:t>
            </a:r>
            <a:r>
              <a:rPr lang="cs-CZ" dirty="0"/>
              <a:t> </a:t>
            </a:r>
            <a:r>
              <a:rPr lang="cs-CZ" dirty="0" smtClean="0"/>
              <a:t>Vlastivěda</a:t>
            </a:r>
          </a:p>
          <a:p>
            <a:r>
              <a:rPr lang="cs-CZ" dirty="0" smtClean="0"/>
              <a:t>                  Autor : Mgr. Šárka </a:t>
            </a:r>
            <a:r>
              <a:rPr lang="cs-CZ" dirty="0" err="1" smtClean="0"/>
              <a:t>Hoňková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0" y="1996480"/>
            <a:ext cx="903649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/>
              <a:t>  III/2 Inovace a zkvalitnění výuky prostřednictvím ICT</a:t>
            </a:r>
            <a:endParaRPr lang="cs-CZ" sz="28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395536" y="2996952"/>
            <a:ext cx="82089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VY_32_INOVACE_12_3 kraje ČR s nejmenším počtem obyvatel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6192629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  <p:sndAc>
          <p:stSnd>
            <p:snd r:embed="rId2" name="camera.wav"/>
          </p:stSnd>
        </p:sndAc>
      </p:transition>
    </mc:Choice>
    <mc:Fallback xmlns="">
      <p:transition spd="slow">
        <p:fade/>
        <p:sndAc>
          <p:stSnd>
            <p:snd r:embed="rId4" name="camer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0"/>
                            </p:stCondLst>
                            <p:childTnLst>
                              <p:par>
                                <p:cTn id="4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-252536" y="1628800"/>
            <a:ext cx="10281291" cy="4525963"/>
          </a:xfrm>
        </p:spPr>
        <p:txBody>
          <a:bodyPr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endParaRPr lang="cs-CZ" b="1" cap="all" dirty="0" smtClean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  <a:p>
            <a:endParaRPr lang="cs-CZ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  <a:p>
            <a:endParaRPr lang="cs-CZ" b="1" cap="all" dirty="0" smtClean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  <a:p>
            <a:pPr marL="0" indent="0">
              <a:buNone/>
            </a:pPr>
            <a:endParaRPr lang="cs-CZ" b="1" cap="all" dirty="0" smtClean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  <a:p>
            <a:pPr marL="0" indent="0">
              <a:buNone/>
            </a:pPr>
            <a:r>
              <a:rPr lang="cs-CZ" sz="36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    3 kraje s nejmenším počtem obyvatel</a:t>
            </a:r>
            <a:endParaRPr lang="cs-CZ" sz="3600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-180528" y="1426243"/>
            <a:ext cx="9401933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cs-CZ" sz="65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Kraje České Republiky</a:t>
            </a:r>
            <a:endParaRPr lang="cs-CZ" sz="6500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649554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  <p:sndAc>
          <p:stSnd>
            <p:snd r:embed="rId2" name="camera.wav"/>
          </p:stSnd>
        </p:sndAc>
      </p:transition>
    </mc:Choice>
    <mc:Fallback xmlns="">
      <p:transition spd="slow">
        <p:fade/>
        <p:sndAc>
          <p:stSnd>
            <p:snd r:embed="rId3" name="camer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155" y="1102911"/>
            <a:ext cx="8640960" cy="496855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>
            <a:glow rad="139700">
              <a:schemeClr val="accent1">
                <a:satMod val="175000"/>
                <a:alpha val="40000"/>
              </a:schemeClr>
            </a:glow>
            <a:outerShdw dist="35921" dir="2700000" algn="ctr" rotWithShape="0">
              <a:schemeClr val="bg2"/>
            </a:outerShdw>
            <a:softEdge rad="3175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81314" y="1102911"/>
            <a:ext cx="8686800" cy="5422433"/>
          </a:xfrm>
        </p:spPr>
        <p:txBody>
          <a:bodyPr>
            <a:noAutofit/>
          </a:bodyPr>
          <a:lstStyle/>
          <a:p>
            <a:r>
              <a:rPr lang="cs-CZ" sz="1800" b="1" dirty="0">
                <a:solidFill>
                  <a:srgbClr val="C00000"/>
                </a:solidFill>
              </a:rPr>
              <a:t>14 samosprávných krajů	  	</a:t>
            </a:r>
            <a:r>
              <a:rPr lang="cs-CZ" sz="1800" b="1" dirty="0" smtClean="0">
                <a:solidFill>
                  <a:srgbClr val="C00000"/>
                </a:solidFill>
              </a:rPr>
              <a:t>      hlavní </a:t>
            </a:r>
            <a:r>
              <a:rPr lang="cs-CZ" sz="1800" b="1" dirty="0">
                <a:solidFill>
                  <a:srgbClr val="C00000"/>
                </a:solidFill>
              </a:rPr>
              <a:t>město	</a:t>
            </a:r>
            <a:r>
              <a:rPr lang="cs-CZ" sz="1800" b="1" dirty="0" smtClean="0">
                <a:solidFill>
                  <a:srgbClr val="C00000"/>
                </a:solidFill>
              </a:rPr>
              <a:t>              obyvatelé</a:t>
            </a:r>
            <a:endParaRPr lang="cs-CZ" sz="1800" b="1" dirty="0">
              <a:solidFill>
                <a:srgbClr val="C00000"/>
              </a:solidFill>
            </a:endParaRPr>
          </a:p>
          <a:p>
            <a:r>
              <a:rPr lang="cs-CZ" sz="1800" b="1" dirty="0">
                <a:solidFill>
                  <a:srgbClr val="C00000"/>
                </a:solidFill>
              </a:rPr>
              <a:t>(01/2009)</a:t>
            </a:r>
          </a:p>
          <a:p>
            <a:endParaRPr lang="cs-CZ" sz="1800" b="1" dirty="0">
              <a:solidFill>
                <a:srgbClr val="C00000"/>
              </a:solidFill>
            </a:endParaRPr>
          </a:p>
          <a:p>
            <a:r>
              <a:rPr lang="cs-CZ" sz="1800" b="1" dirty="0">
                <a:solidFill>
                  <a:srgbClr val="C00000"/>
                </a:solidFill>
              </a:rPr>
              <a:t>H</a:t>
            </a:r>
            <a:r>
              <a:rPr lang="cs-CZ" sz="1800" b="1" dirty="0" smtClean="0">
                <a:solidFill>
                  <a:srgbClr val="C00000"/>
                </a:solidFill>
              </a:rPr>
              <a:t>lavní </a:t>
            </a:r>
            <a:r>
              <a:rPr lang="cs-CZ" sz="1800" b="1" dirty="0">
                <a:solidFill>
                  <a:srgbClr val="C00000"/>
                </a:solidFill>
              </a:rPr>
              <a:t>město Praha (A)	</a:t>
            </a:r>
            <a:r>
              <a:rPr lang="cs-CZ" sz="1800" b="1" dirty="0" smtClean="0">
                <a:solidFill>
                  <a:srgbClr val="C00000"/>
                </a:solidFill>
              </a:rPr>
              <a:t>                                                              1 </a:t>
            </a:r>
            <a:r>
              <a:rPr lang="cs-CZ" sz="1800" b="1" dirty="0">
                <a:solidFill>
                  <a:srgbClr val="C00000"/>
                </a:solidFill>
              </a:rPr>
              <a:t>233 211</a:t>
            </a:r>
          </a:p>
          <a:p>
            <a:r>
              <a:rPr lang="cs-CZ" sz="1800" b="1" dirty="0">
                <a:solidFill>
                  <a:srgbClr val="C00000"/>
                </a:solidFill>
              </a:rPr>
              <a:t>Středočeský kraj (S)	</a:t>
            </a:r>
            <a:r>
              <a:rPr lang="cs-CZ" sz="1800" b="1" dirty="0" smtClean="0">
                <a:solidFill>
                  <a:srgbClr val="C00000"/>
                </a:solidFill>
              </a:rPr>
              <a:t>                      Praha</a:t>
            </a:r>
            <a:r>
              <a:rPr lang="cs-CZ" sz="1800" b="1" dirty="0">
                <a:solidFill>
                  <a:srgbClr val="C00000"/>
                </a:solidFill>
              </a:rPr>
              <a:t>	</a:t>
            </a:r>
            <a:r>
              <a:rPr lang="cs-CZ" sz="1800" b="1" dirty="0" smtClean="0">
                <a:solidFill>
                  <a:srgbClr val="C00000"/>
                </a:solidFill>
              </a:rPr>
              <a:t>                              1 </a:t>
            </a:r>
            <a:r>
              <a:rPr lang="cs-CZ" sz="1800" b="1" dirty="0">
                <a:solidFill>
                  <a:srgbClr val="C00000"/>
                </a:solidFill>
              </a:rPr>
              <a:t>230 691</a:t>
            </a:r>
          </a:p>
          <a:p>
            <a:r>
              <a:rPr lang="cs-CZ" sz="1800" b="1" dirty="0">
                <a:solidFill>
                  <a:srgbClr val="C00000"/>
                </a:solidFill>
              </a:rPr>
              <a:t>Jihočeský kraj (C)	</a:t>
            </a:r>
            <a:r>
              <a:rPr lang="cs-CZ" sz="1800" b="1" dirty="0" smtClean="0">
                <a:solidFill>
                  <a:srgbClr val="C00000"/>
                </a:solidFill>
              </a:rPr>
              <a:t>                České </a:t>
            </a:r>
            <a:r>
              <a:rPr lang="cs-CZ" sz="1800" b="1" dirty="0">
                <a:solidFill>
                  <a:srgbClr val="C00000"/>
                </a:solidFill>
              </a:rPr>
              <a:t>Budějovice  	</a:t>
            </a:r>
            <a:r>
              <a:rPr lang="cs-CZ" sz="1800" b="1" dirty="0" smtClean="0">
                <a:solidFill>
                  <a:srgbClr val="C00000"/>
                </a:solidFill>
              </a:rPr>
              <a:t>                 636 </a:t>
            </a:r>
            <a:r>
              <a:rPr lang="cs-CZ" sz="1800" b="1" dirty="0">
                <a:solidFill>
                  <a:srgbClr val="C00000"/>
                </a:solidFill>
              </a:rPr>
              <a:t>328</a:t>
            </a:r>
          </a:p>
          <a:p>
            <a:r>
              <a:rPr lang="cs-CZ" sz="1800" b="1" dirty="0">
                <a:solidFill>
                  <a:srgbClr val="C00000"/>
                </a:solidFill>
              </a:rPr>
              <a:t>Plzeňský kraj (P)	</a:t>
            </a:r>
            <a:r>
              <a:rPr lang="cs-CZ" sz="1800" b="1" dirty="0" smtClean="0">
                <a:solidFill>
                  <a:srgbClr val="C00000"/>
                </a:solidFill>
              </a:rPr>
              <a:t>                       Plzeň</a:t>
            </a:r>
            <a:r>
              <a:rPr lang="cs-CZ" sz="1800" b="1" dirty="0">
                <a:solidFill>
                  <a:srgbClr val="C00000"/>
                </a:solidFill>
              </a:rPr>
              <a:t>	</a:t>
            </a:r>
            <a:r>
              <a:rPr lang="cs-CZ" sz="1800" b="1" dirty="0" smtClean="0">
                <a:solidFill>
                  <a:srgbClr val="C00000"/>
                </a:solidFill>
              </a:rPr>
              <a:t>                 569 </a:t>
            </a:r>
            <a:r>
              <a:rPr lang="cs-CZ" sz="1800" b="1" dirty="0">
                <a:solidFill>
                  <a:srgbClr val="C00000"/>
                </a:solidFill>
              </a:rPr>
              <a:t>627</a:t>
            </a:r>
          </a:p>
          <a:p>
            <a:r>
              <a:rPr lang="cs-CZ" sz="1800" b="1" dirty="0">
                <a:solidFill>
                  <a:srgbClr val="C00000"/>
                </a:solidFill>
              </a:rPr>
              <a:t>Karlovarský kraj (K)	</a:t>
            </a:r>
            <a:r>
              <a:rPr lang="cs-CZ" sz="1800" b="1" dirty="0" smtClean="0">
                <a:solidFill>
                  <a:srgbClr val="C00000"/>
                </a:solidFill>
              </a:rPr>
              <a:t>                   Karlovy </a:t>
            </a:r>
            <a:r>
              <a:rPr lang="cs-CZ" sz="1800" b="1" dirty="0">
                <a:solidFill>
                  <a:srgbClr val="C00000"/>
                </a:solidFill>
              </a:rPr>
              <a:t>Vary	</a:t>
            </a:r>
            <a:r>
              <a:rPr lang="cs-CZ" sz="1800" b="1" dirty="0" smtClean="0">
                <a:solidFill>
                  <a:srgbClr val="C00000"/>
                </a:solidFill>
              </a:rPr>
              <a:t>                 308 </a:t>
            </a:r>
            <a:r>
              <a:rPr lang="cs-CZ" sz="1800" b="1" dirty="0">
                <a:solidFill>
                  <a:srgbClr val="C00000"/>
                </a:solidFill>
              </a:rPr>
              <a:t>403</a:t>
            </a:r>
          </a:p>
          <a:p>
            <a:r>
              <a:rPr lang="cs-CZ" sz="1800" b="1" dirty="0">
                <a:solidFill>
                  <a:srgbClr val="C00000"/>
                </a:solidFill>
              </a:rPr>
              <a:t>Ústecký kraj (U)	</a:t>
            </a:r>
            <a:r>
              <a:rPr lang="cs-CZ" sz="1800" b="1" dirty="0" smtClean="0">
                <a:solidFill>
                  <a:srgbClr val="C00000"/>
                </a:solidFill>
              </a:rPr>
              <a:t>                Ústí </a:t>
            </a:r>
            <a:r>
              <a:rPr lang="cs-CZ" sz="1800" b="1" dirty="0">
                <a:solidFill>
                  <a:srgbClr val="C00000"/>
                </a:solidFill>
              </a:rPr>
              <a:t>nad Labem	</a:t>
            </a:r>
            <a:r>
              <a:rPr lang="cs-CZ" sz="1800" b="1" dirty="0" smtClean="0">
                <a:solidFill>
                  <a:srgbClr val="C00000"/>
                </a:solidFill>
              </a:rPr>
              <a:t>                 835 </a:t>
            </a:r>
            <a:r>
              <a:rPr lang="cs-CZ" sz="1800" b="1" dirty="0">
                <a:solidFill>
                  <a:srgbClr val="C00000"/>
                </a:solidFill>
              </a:rPr>
              <a:t>891</a:t>
            </a:r>
          </a:p>
          <a:p>
            <a:r>
              <a:rPr lang="cs-CZ" sz="1800" b="1" dirty="0">
                <a:solidFill>
                  <a:srgbClr val="C00000"/>
                </a:solidFill>
              </a:rPr>
              <a:t>Liberecký kraj (L)	</a:t>
            </a:r>
            <a:r>
              <a:rPr lang="cs-CZ" sz="1800" b="1" dirty="0" smtClean="0">
                <a:solidFill>
                  <a:srgbClr val="C00000"/>
                </a:solidFill>
              </a:rPr>
              <a:t>                       Liberec</a:t>
            </a:r>
            <a:r>
              <a:rPr lang="cs-CZ" sz="1800" b="1" dirty="0">
                <a:solidFill>
                  <a:srgbClr val="C00000"/>
                </a:solidFill>
              </a:rPr>
              <a:t>	</a:t>
            </a:r>
            <a:r>
              <a:rPr lang="cs-CZ" sz="1800" b="1" dirty="0" smtClean="0">
                <a:solidFill>
                  <a:srgbClr val="C00000"/>
                </a:solidFill>
              </a:rPr>
              <a:t>                 437 </a:t>
            </a:r>
            <a:r>
              <a:rPr lang="cs-CZ" sz="1800" b="1" dirty="0">
                <a:solidFill>
                  <a:srgbClr val="C00000"/>
                </a:solidFill>
              </a:rPr>
              <a:t>325</a:t>
            </a:r>
          </a:p>
          <a:p>
            <a:r>
              <a:rPr lang="cs-CZ" sz="1800" b="1" dirty="0">
                <a:solidFill>
                  <a:srgbClr val="C00000"/>
                </a:solidFill>
              </a:rPr>
              <a:t>Královéhradecký kraj (H)	</a:t>
            </a:r>
            <a:r>
              <a:rPr lang="cs-CZ" sz="1800" b="1" dirty="0" smtClean="0">
                <a:solidFill>
                  <a:srgbClr val="C00000"/>
                </a:solidFill>
              </a:rPr>
              <a:t>                  Hradec </a:t>
            </a:r>
            <a:r>
              <a:rPr lang="cs-CZ" sz="1800" b="1" dirty="0">
                <a:solidFill>
                  <a:srgbClr val="C00000"/>
                </a:solidFill>
              </a:rPr>
              <a:t>Králové	</a:t>
            </a:r>
            <a:r>
              <a:rPr lang="cs-CZ" sz="1800" b="1" dirty="0" smtClean="0">
                <a:solidFill>
                  <a:srgbClr val="C00000"/>
                </a:solidFill>
              </a:rPr>
              <a:t>                 554 </a:t>
            </a:r>
            <a:r>
              <a:rPr lang="cs-CZ" sz="1800" b="1" dirty="0">
                <a:solidFill>
                  <a:srgbClr val="C00000"/>
                </a:solidFill>
              </a:rPr>
              <a:t>520</a:t>
            </a:r>
          </a:p>
          <a:p>
            <a:r>
              <a:rPr lang="cs-CZ" sz="1800" b="1" dirty="0">
                <a:solidFill>
                  <a:srgbClr val="C00000"/>
                </a:solidFill>
              </a:rPr>
              <a:t>Pardubický kraj (E)	</a:t>
            </a:r>
            <a:r>
              <a:rPr lang="cs-CZ" sz="1800" b="1" dirty="0" smtClean="0">
                <a:solidFill>
                  <a:srgbClr val="C00000"/>
                </a:solidFill>
              </a:rPr>
              <a:t>                      Pardubice</a:t>
            </a:r>
            <a:r>
              <a:rPr lang="cs-CZ" sz="1800" b="1" dirty="0">
                <a:solidFill>
                  <a:srgbClr val="C00000"/>
                </a:solidFill>
              </a:rPr>
              <a:t>	</a:t>
            </a:r>
            <a:r>
              <a:rPr lang="cs-CZ" sz="1800" b="1" dirty="0" smtClean="0">
                <a:solidFill>
                  <a:srgbClr val="C00000"/>
                </a:solidFill>
              </a:rPr>
              <a:t>                 515 </a:t>
            </a:r>
            <a:r>
              <a:rPr lang="cs-CZ" sz="1800" b="1" dirty="0">
                <a:solidFill>
                  <a:srgbClr val="C00000"/>
                </a:solidFill>
              </a:rPr>
              <a:t>185</a:t>
            </a:r>
          </a:p>
          <a:p>
            <a:r>
              <a:rPr lang="cs-CZ" sz="1800" b="1" dirty="0">
                <a:solidFill>
                  <a:srgbClr val="C00000"/>
                </a:solidFill>
              </a:rPr>
              <a:t>Vysočina (J)	</a:t>
            </a:r>
            <a:r>
              <a:rPr lang="cs-CZ" sz="1800" b="1" dirty="0" smtClean="0">
                <a:solidFill>
                  <a:srgbClr val="C00000"/>
                </a:solidFill>
              </a:rPr>
              <a:t>                                          Jihlava</a:t>
            </a:r>
            <a:r>
              <a:rPr lang="cs-CZ" sz="1800" b="1" dirty="0">
                <a:solidFill>
                  <a:srgbClr val="C00000"/>
                </a:solidFill>
              </a:rPr>
              <a:t>	</a:t>
            </a:r>
            <a:r>
              <a:rPr lang="cs-CZ" sz="1800" b="1" dirty="0" smtClean="0">
                <a:solidFill>
                  <a:srgbClr val="C00000"/>
                </a:solidFill>
              </a:rPr>
              <a:t>                  515 </a:t>
            </a:r>
            <a:r>
              <a:rPr lang="cs-CZ" sz="1800" b="1" dirty="0">
                <a:solidFill>
                  <a:srgbClr val="C00000"/>
                </a:solidFill>
              </a:rPr>
              <a:t>411</a:t>
            </a:r>
          </a:p>
          <a:p>
            <a:r>
              <a:rPr lang="cs-CZ" sz="1800" b="1" dirty="0">
                <a:solidFill>
                  <a:srgbClr val="C00000"/>
                </a:solidFill>
              </a:rPr>
              <a:t>Jihomoravský kraj (B)	</a:t>
            </a:r>
            <a:r>
              <a:rPr lang="cs-CZ" sz="1800" b="1" dirty="0" smtClean="0">
                <a:solidFill>
                  <a:srgbClr val="C00000"/>
                </a:solidFill>
              </a:rPr>
              <a:t>                        Brno</a:t>
            </a:r>
            <a:r>
              <a:rPr lang="cs-CZ" sz="1800" b="1" dirty="0">
                <a:solidFill>
                  <a:srgbClr val="C00000"/>
                </a:solidFill>
              </a:rPr>
              <a:t>	</a:t>
            </a:r>
            <a:r>
              <a:rPr lang="cs-CZ" sz="1800" b="1" dirty="0" smtClean="0">
                <a:solidFill>
                  <a:srgbClr val="C00000"/>
                </a:solidFill>
              </a:rPr>
              <a:t>               1 </a:t>
            </a:r>
            <a:r>
              <a:rPr lang="cs-CZ" sz="1800" b="1" dirty="0">
                <a:solidFill>
                  <a:srgbClr val="C00000"/>
                </a:solidFill>
              </a:rPr>
              <a:t>147 146</a:t>
            </a:r>
          </a:p>
          <a:p>
            <a:r>
              <a:rPr lang="cs-CZ" sz="1800" b="1" dirty="0" smtClean="0">
                <a:solidFill>
                  <a:srgbClr val="C00000"/>
                </a:solidFill>
              </a:rPr>
              <a:t>Olomoucký </a:t>
            </a:r>
            <a:r>
              <a:rPr lang="cs-CZ" sz="1800" b="1" dirty="0">
                <a:solidFill>
                  <a:srgbClr val="C00000"/>
                </a:solidFill>
              </a:rPr>
              <a:t>kraj (M)	</a:t>
            </a:r>
            <a:r>
              <a:rPr lang="cs-CZ" sz="1800" b="1" dirty="0" smtClean="0">
                <a:solidFill>
                  <a:srgbClr val="C00000"/>
                </a:solidFill>
              </a:rPr>
              <a:t>                     Olomouc</a:t>
            </a:r>
            <a:r>
              <a:rPr lang="cs-CZ" sz="1800" b="1" dirty="0">
                <a:solidFill>
                  <a:srgbClr val="C00000"/>
                </a:solidFill>
              </a:rPr>
              <a:t>	</a:t>
            </a:r>
            <a:r>
              <a:rPr lang="cs-CZ" sz="1800" b="1" dirty="0" smtClean="0">
                <a:solidFill>
                  <a:srgbClr val="C00000"/>
                </a:solidFill>
              </a:rPr>
              <a:t>                   642 </a:t>
            </a:r>
            <a:r>
              <a:rPr lang="cs-CZ" sz="1800" b="1" dirty="0">
                <a:solidFill>
                  <a:srgbClr val="C00000"/>
                </a:solidFill>
              </a:rPr>
              <a:t>137</a:t>
            </a:r>
          </a:p>
          <a:p>
            <a:r>
              <a:rPr lang="cs-CZ" sz="1800" b="1" dirty="0">
                <a:solidFill>
                  <a:srgbClr val="C00000"/>
                </a:solidFill>
              </a:rPr>
              <a:t>Zlínský kraj (Z)	</a:t>
            </a:r>
            <a:r>
              <a:rPr lang="cs-CZ" sz="1800" b="1" dirty="0" smtClean="0">
                <a:solidFill>
                  <a:srgbClr val="C00000"/>
                </a:solidFill>
              </a:rPr>
              <a:t>                                          Zlín</a:t>
            </a:r>
            <a:r>
              <a:rPr lang="cs-CZ" sz="1800" b="1" dirty="0">
                <a:solidFill>
                  <a:srgbClr val="C00000"/>
                </a:solidFill>
              </a:rPr>
              <a:t>	</a:t>
            </a:r>
            <a:r>
              <a:rPr lang="cs-CZ" sz="1800" b="1" dirty="0" smtClean="0">
                <a:solidFill>
                  <a:srgbClr val="C00000"/>
                </a:solidFill>
              </a:rPr>
              <a:t>                   591 </a:t>
            </a:r>
            <a:r>
              <a:rPr lang="cs-CZ" sz="1800" b="1" dirty="0">
                <a:solidFill>
                  <a:srgbClr val="C00000"/>
                </a:solidFill>
              </a:rPr>
              <a:t>412</a:t>
            </a:r>
          </a:p>
          <a:p>
            <a:r>
              <a:rPr lang="cs-CZ" sz="1800" b="1" dirty="0">
                <a:solidFill>
                  <a:srgbClr val="C00000"/>
                </a:solidFill>
              </a:rPr>
              <a:t>Moravskoslezský kraj (T)	</a:t>
            </a:r>
            <a:r>
              <a:rPr lang="cs-CZ" sz="1800" b="1" dirty="0" smtClean="0">
                <a:solidFill>
                  <a:srgbClr val="C00000"/>
                </a:solidFill>
              </a:rPr>
              <a:t>                      Ostrava</a:t>
            </a:r>
            <a:r>
              <a:rPr lang="cs-CZ" sz="1800" b="1" dirty="0">
                <a:solidFill>
                  <a:srgbClr val="C00000"/>
                </a:solidFill>
              </a:rPr>
              <a:t>	</a:t>
            </a:r>
            <a:r>
              <a:rPr lang="cs-CZ" sz="1800" b="1" dirty="0" smtClean="0">
                <a:solidFill>
                  <a:srgbClr val="C00000"/>
                </a:solidFill>
              </a:rPr>
              <a:t>                1 </a:t>
            </a:r>
            <a:r>
              <a:rPr lang="cs-CZ" sz="1800" b="1" dirty="0">
                <a:solidFill>
                  <a:srgbClr val="C00000"/>
                </a:solidFill>
              </a:rPr>
              <a:t>250 255</a:t>
            </a:r>
          </a:p>
        </p:txBody>
      </p:sp>
      <p:sp>
        <p:nvSpPr>
          <p:cNvPr id="4" name="Obdélník 3"/>
          <p:cNvSpPr/>
          <p:nvPr/>
        </p:nvSpPr>
        <p:spPr>
          <a:xfrm>
            <a:off x="-396552" y="271914"/>
            <a:ext cx="9940593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48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Základní informace o krajích ČR</a:t>
            </a:r>
            <a:endParaRPr lang="cs-CZ" sz="48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4814476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  <p:sndAc>
          <p:stSnd>
            <p:snd r:embed="rId2" name="camera.wav"/>
          </p:stSnd>
        </p:sndAc>
      </p:transition>
    </mc:Choice>
    <mc:Fallback xmlns="">
      <p:transition spd="slow">
        <p:fade/>
        <p:sndAc>
          <p:stSnd>
            <p:snd r:embed="rId5" name="camer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000"/>
                            </p:stCondLst>
                            <p:childTnLst>
                              <p:par>
                                <p:cTn id="19" presetID="3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000"/>
                            </p:stCondLst>
                            <p:childTnLst>
                              <p:par>
                                <p:cTn id="26" presetID="3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000"/>
                            </p:stCondLst>
                            <p:childTnLst>
                              <p:par>
                                <p:cTn id="33" presetID="3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3000"/>
                            </p:stCondLst>
                            <p:childTnLst>
                              <p:par>
                                <p:cTn id="40" presetID="3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6000"/>
                            </p:stCondLst>
                            <p:childTnLst>
                              <p:par>
                                <p:cTn id="47" presetID="3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9000"/>
                            </p:stCondLst>
                            <p:childTnLst>
                              <p:par>
                                <p:cTn id="54" presetID="3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2000"/>
                            </p:stCondLst>
                            <p:childTnLst>
                              <p:par>
                                <p:cTn id="61" presetID="3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5000"/>
                            </p:stCondLst>
                            <p:childTnLst>
                              <p:par>
                                <p:cTn id="68" presetID="3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28000"/>
                            </p:stCondLst>
                            <p:childTnLst>
                              <p:par>
                                <p:cTn id="75" presetID="3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31000"/>
                            </p:stCondLst>
                            <p:childTnLst>
                              <p:par>
                                <p:cTn id="82" presetID="3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34000"/>
                            </p:stCondLst>
                            <p:childTnLst>
                              <p:par>
                                <p:cTn id="89" presetID="3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10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37000"/>
                            </p:stCondLst>
                            <p:childTnLst>
                              <p:par>
                                <p:cTn id="96" presetID="3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1000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40000"/>
                            </p:stCondLst>
                            <p:childTnLst>
                              <p:par>
                                <p:cTn id="103" presetID="3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1000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43000"/>
                            </p:stCondLst>
                            <p:childTnLst>
                              <p:par>
                                <p:cTn id="110" presetID="3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1000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46000"/>
                            </p:stCondLst>
                            <p:childTnLst>
                              <p:par>
                                <p:cTn id="117" presetID="3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2" dur="1000"/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49000"/>
                            </p:stCondLst>
                            <p:childTnLst>
                              <p:par>
                                <p:cTn id="124" presetID="31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9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2420888"/>
            <a:ext cx="4176464" cy="864097"/>
          </a:xfrm>
        </p:spPr>
        <p:txBody>
          <a:bodyPr>
            <a:normAutofit fontScale="25000" lnSpcReduction="20000"/>
          </a:bodyPr>
          <a:lstStyle/>
          <a:p>
            <a:endParaRPr lang="cs-CZ" dirty="0" smtClean="0"/>
          </a:p>
          <a:p>
            <a:endParaRPr lang="cs-CZ" dirty="0"/>
          </a:p>
          <a:p>
            <a:pPr algn="ctr"/>
            <a:r>
              <a:rPr lang="cs-CZ" sz="16000" b="1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Karlovarský kraj</a:t>
            </a:r>
          </a:p>
        </p:txBody>
      </p:sp>
      <p:sp>
        <p:nvSpPr>
          <p:cNvPr id="8" name="Obdélník 7"/>
          <p:cNvSpPr/>
          <p:nvPr/>
        </p:nvSpPr>
        <p:spPr>
          <a:xfrm>
            <a:off x="-180529" y="-23575"/>
            <a:ext cx="9718057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cs-CZ" sz="6000" b="1" cap="all" spc="0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3 kraje s nejmenším počtem obyvatel</a:t>
            </a:r>
            <a:endParaRPr lang="cs-CZ" sz="6000" b="1" cap="all" spc="0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pic>
        <p:nvPicPr>
          <p:cNvPr id="9" name="Obrázek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7644" y="2204863"/>
            <a:ext cx="4388851" cy="2592289"/>
          </a:xfrm>
          <a:prstGeom prst="rect">
            <a:avLst/>
          </a:prstGeom>
        </p:spPr>
      </p:pic>
      <p:sp>
        <p:nvSpPr>
          <p:cNvPr id="11" name="Obdélník 10"/>
          <p:cNvSpPr/>
          <p:nvPr/>
        </p:nvSpPr>
        <p:spPr>
          <a:xfrm>
            <a:off x="251520" y="3430269"/>
            <a:ext cx="3528392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36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  Počet obyvatel:</a:t>
            </a:r>
          </a:p>
          <a:p>
            <a:pPr algn="ctr"/>
            <a:r>
              <a:rPr lang="cs-CZ" sz="36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308 403</a:t>
            </a:r>
            <a:endParaRPr lang="cs-CZ" sz="36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3042408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  <p:sndAc>
          <p:stSnd>
            <p:snd r:embed="rId2" name="camera.wav"/>
          </p:stSnd>
        </p:sndAc>
      </p:transition>
    </mc:Choice>
    <mc:Fallback xmlns="">
      <p:transition spd="slow">
        <p:fade/>
        <p:sndAc>
          <p:stSnd>
            <p:snd r:embed="rId5" name="camer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8" grpId="0"/>
      <p:bldP spid="1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2420888"/>
            <a:ext cx="4176464" cy="864097"/>
          </a:xfrm>
        </p:spPr>
        <p:txBody>
          <a:bodyPr>
            <a:normAutofit fontScale="25000" lnSpcReduction="20000"/>
          </a:bodyPr>
          <a:lstStyle/>
          <a:p>
            <a:endParaRPr lang="cs-CZ" dirty="0" smtClean="0"/>
          </a:p>
          <a:p>
            <a:endParaRPr lang="cs-CZ" dirty="0"/>
          </a:p>
          <a:p>
            <a:pPr algn="ctr"/>
            <a:r>
              <a:rPr lang="cs-CZ" sz="160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Liberecký kraj</a:t>
            </a:r>
            <a:endParaRPr lang="cs-CZ" sz="16000" b="1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-180529" y="-23575"/>
            <a:ext cx="9718057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cs-CZ" sz="6000" b="1" cap="all" spc="0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3 kraje s nejmenším počtem obyvatel</a:t>
            </a:r>
            <a:endParaRPr lang="cs-CZ" sz="6000" b="1" cap="all" spc="0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pic>
        <p:nvPicPr>
          <p:cNvPr id="9" name="Obrázek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7644" y="2236887"/>
            <a:ext cx="4388851" cy="2528240"/>
          </a:xfrm>
          <a:prstGeom prst="rect">
            <a:avLst/>
          </a:prstGeom>
        </p:spPr>
      </p:pic>
      <p:sp>
        <p:nvSpPr>
          <p:cNvPr id="11" name="Obdélník 10"/>
          <p:cNvSpPr/>
          <p:nvPr/>
        </p:nvSpPr>
        <p:spPr>
          <a:xfrm>
            <a:off x="251520" y="3430269"/>
            <a:ext cx="3528392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36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  Počet obyvatel:</a:t>
            </a:r>
          </a:p>
          <a:p>
            <a:pPr algn="ctr"/>
            <a:r>
              <a:rPr lang="cs-CZ" sz="36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437 325</a:t>
            </a:r>
            <a:endParaRPr lang="cs-CZ" sz="36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5878276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  <p:sndAc>
          <p:stSnd>
            <p:snd r:embed="rId2" name="camera.wav"/>
          </p:stSnd>
        </p:sndAc>
      </p:transition>
    </mc:Choice>
    <mc:Fallback xmlns="">
      <p:transition spd="slow">
        <p:fade/>
        <p:sndAc>
          <p:stSnd>
            <p:snd r:embed="rId5" name="camer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8" grpId="0"/>
      <p:bldP spid="1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2420888"/>
            <a:ext cx="4176464" cy="864097"/>
          </a:xfrm>
        </p:spPr>
        <p:txBody>
          <a:bodyPr>
            <a:normAutofit fontScale="25000" lnSpcReduction="20000"/>
          </a:bodyPr>
          <a:lstStyle/>
          <a:p>
            <a:endParaRPr lang="cs-CZ" dirty="0" smtClean="0"/>
          </a:p>
          <a:p>
            <a:endParaRPr lang="cs-CZ" dirty="0"/>
          </a:p>
          <a:p>
            <a:pPr algn="ctr"/>
            <a:r>
              <a:rPr lang="cs-CZ" sz="160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Pardubický kraj</a:t>
            </a:r>
            <a:endParaRPr lang="cs-CZ" sz="16000" b="1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-180529" y="-23575"/>
            <a:ext cx="9718057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cs-CZ" sz="6000" b="1" cap="all" spc="0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3 kraje s nejmenším počtem obyvatel</a:t>
            </a:r>
            <a:endParaRPr lang="cs-CZ" sz="6000" b="1" cap="all" spc="0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pic>
        <p:nvPicPr>
          <p:cNvPr id="9" name="Obrázek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7645" y="2236887"/>
            <a:ext cx="4388849" cy="2528240"/>
          </a:xfrm>
          <a:prstGeom prst="rect">
            <a:avLst/>
          </a:prstGeom>
        </p:spPr>
      </p:pic>
      <p:sp>
        <p:nvSpPr>
          <p:cNvPr id="11" name="Obdélník 10"/>
          <p:cNvSpPr/>
          <p:nvPr/>
        </p:nvSpPr>
        <p:spPr>
          <a:xfrm>
            <a:off x="251520" y="3430269"/>
            <a:ext cx="3528392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36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  Počet obyvatel:</a:t>
            </a:r>
          </a:p>
          <a:p>
            <a:pPr algn="ctr"/>
            <a:r>
              <a:rPr lang="cs-CZ" sz="36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515 411</a:t>
            </a:r>
            <a:endParaRPr lang="cs-CZ" sz="36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306192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  <p:sndAc>
          <p:stSnd>
            <p:snd r:embed="rId2" name="camera.wav"/>
          </p:stSnd>
        </p:sndAc>
      </p:transition>
    </mc:Choice>
    <mc:Fallback xmlns="">
      <p:transition spd="slow">
        <p:fade/>
        <p:sndAc>
          <p:stSnd>
            <p:snd r:embed="rId5" name="camer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8" grpId="0"/>
      <p:bldP spid="1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1" y="2132856"/>
            <a:ext cx="8441703" cy="864097"/>
          </a:xfrm>
        </p:spPr>
        <p:txBody>
          <a:bodyPr>
            <a:normAutofit fontScale="25000" lnSpcReduction="20000"/>
          </a:bodyPr>
          <a:lstStyle/>
          <a:p>
            <a:endParaRPr lang="cs-CZ" dirty="0" smtClean="0"/>
          </a:p>
          <a:p>
            <a:pPr marL="0" indent="0" algn="ctr">
              <a:buNone/>
            </a:pPr>
            <a:r>
              <a:rPr lang="cs-CZ" sz="160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a) Pardubický , Karlovarský, Ústecký</a:t>
            </a:r>
            <a:endParaRPr lang="cs-CZ" sz="16000" b="1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-180529" y="-23575"/>
            <a:ext cx="9718057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cs-CZ" sz="6000" b="1" cap="all" spc="0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Mezi kraje s nejmenším počtem obyvatel patří:</a:t>
            </a:r>
            <a:endParaRPr lang="cs-CZ" sz="6000" b="1" cap="all" spc="0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-612576" y="3272586"/>
            <a:ext cx="831641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40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        b) Karlovarský, Plzeňský, Zlínský</a:t>
            </a:r>
            <a:endParaRPr lang="cs-CZ" sz="4000" b="1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-468560" y="4242887"/>
            <a:ext cx="9001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36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    c) </a:t>
            </a:r>
            <a:r>
              <a:rPr lang="cs-CZ" sz="3600" b="1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Pardubický , Karlovarský, </a:t>
            </a:r>
            <a:r>
              <a:rPr lang="cs-CZ" sz="36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Liberecký</a:t>
            </a:r>
            <a:endParaRPr lang="cs-CZ" sz="3600" b="1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720640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  <p:sndAc>
          <p:stSnd>
            <p:snd r:embed="rId2" name="camera.wav"/>
          </p:stSnd>
        </p:sndAc>
      </p:transition>
    </mc:Choice>
    <mc:Fallback xmlns="">
      <p:transition spd="slow">
        <p:fade/>
        <p:sndAc>
          <p:stSnd>
            <p:snd r:embed="rId4" name="camer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000"/>
                            </p:stCondLst>
                            <p:childTnLst>
                              <p:par>
                                <p:cTn id="2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8" grpId="0"/>
      <p:bldP spid="7" grpId="0"/>
      <p:bldP spid="1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-180529" y="-23575"/>
            <a:ext cx="9718057" cy="101566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cs-CZ" sz="6000" b="1" cap="all" spc="0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Správné řešení</a:t>
            </a:r>
            <a:endParaRPr lang="cs-CZ" sz="6000" b="1" cap="all" spc="0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-1260648" y="2204864"/>
            <a:ext cx="11017224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36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    </a:t>
            </a:r>
            <a:r>
              <a:rPr lang="cs-CZ" sz="44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c) </a:t>
            </a:r>
            <a:r>
              <a:rPr lang="cs-CZ" sz="4400" b="1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Pardubický , Karlovarský, </a:t>
            </a:r>
            <a:r>
              <a:rPr lang="cs-CZ" sz="44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Liberecký</a:t>
            </a:r>
            <a:endParaRPr lang="cs-CZ" sz="4400" b="1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pic>
        <p:nvPicPr>
          <p:cNvPr id="1026" name="Picture 2" descr="C:\Users\uživatel\AppData\Local\Microsoft\Windows\Temporary Internet Files\Content.IE5\900VVYZS\MC900432487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3140968"/>
            <a:ext cx="3816424" cy="360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10691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  <p:sndAc>
          <p:stSnd>
            <p:snd r:embed="rId2" name="camera.wav"/>
          </p:stSnd>
        </p:sndAc>
      </p:transition>
    </mc:Choice>
    <mc:Fallback xmlns="">
      <p:transition spd="slow">
        <p:fade/>
        <p:sndAc>
          <p:stSnd>
            <p:snd r:embed="rId6" name="camer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err="1"/>
              <a:t>Caroig</a:t>
            </a:r>
            <a:r>
              <a:rPr lang="cs-CZ" dirty="0"/>
              <a:t>. </a:t>
            </a:r>
            <a:r>
              <a:rPr lang="cs-CZ" i="1" dirty="0"/>
              <a:t>Wikipedie</a:t>
            </a:r>
            <a:r>
              <a:rPr lang="cs-CZ" dirty="0"/>
              <a:t> [online]. 7.8.2007 [cit. 2011-03-15]. Česko. Dostupné z WWW: </a:t>
            </a:r>
            <a:r>
              <a:rPr lang="cs-CZ" dirty="0" smtClean="0">
                <a:hlinkClick r:id="rId3"/>
              </a:rPr>
              <a:t>http</a:t>
            </a:r>
            <a:r>
              <a:rPr lang="cs-CZ" dirty="0">
                <a:hlinkClick r:id="rId3"/>
              </a:rPr>
              <a:t>://cs.wikipedia.org/wiki/Česko#.</a:t>
            </a:r>
            <a:r>
              <a:rPr lang="cs-CZ" dirty="0" smtClean="0">
                <a:hlinkClick r:id="rId3"/>
              </a:rPr>
              <a:t>C3.9Azemn.C3.AD_kraje</a:t>
            </a:r>
            <a:endParaRPr lang="cs-CZ" dirty="0" smtClean="0"/>
          </a:p>
          <a:p>
            <a:r>
              <a:rPr lang="cs-CZ" dirty="0" smtClean="0"/>
              <a:t>Klipart Microsoft Office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00819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  <p:sndAc>
          <p:stSnd>
            <p:snd r:embed="rId2" name="camera.wav"/>
          </p:stSnd>
        </p:sndAc>
      </p:transition>
    </mc:Choice>
    <mc:Fallback xmlns="">
      <p:transition spd="slow">
        <p:fade/>
        <p:sndAc>
          <p:stSnd>
            <p:snd r:embed="rId4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240</TotalTime>
  <Words>183</Words>
  <Application>Microsoft Office PowerPoint</Application>
  <PresentationFormat>Předvádění na obrazovce (4:3)</PresentationFormat>
  <Paragraphs>63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Cesta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uživatel</dc:creator>
  <cp:lastModifiedBy>Učitel</cp:lastModifiedBy>
  <cp:revision>25</cp:revision>
  <dcterms:created xsi:type="dcterms:W3CDTF">2011-03-09T15:24:48Z</dcterms:created>
  <dcterms:modified xsi:type="dcterms:W3CDTF">2012-03-25T14:40:21Z</dcterms:modified>
</cp:coreProperties>
</file>