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3" r:id="rId5"/>
    <p:sldId id="264" r:id="rId6"/>
    <p:sldId id="266" r:id="rId7"/>
    <p:sldId id="268" r:id="rId8"/>
    <p:sldId id="269" r:id="rId9"/>
    <p:sldId id="272" r:id="rId10"/>
    <p:sldId id="273" r:id="rId11"/>
    <p:sldId id="271" r:id="rId12"/>
    <p:sldId id="274" r:id="rId13"/>
    <p:sldId id="275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73B5CB5-F1CE-488A-A9FE-78FBFEA4D471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B80818-5B87-4928-A9DE-C517783169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1.wav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1.bin"/><Relationship Id="rId4" Type="http://schemas.openxmlformats.org/officeDocument/2006/relationships/audio" Target="../media/audio3.wav"/><Relationship Id="rId9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audio" Target="../media/audio11.wav"/><Relationship Id="rId5" Type="http://schemas.openxmlformats.org/officeDocument/2006/relationships/oleObject" Target="../embeddings/oleObject2.bin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stirnaurichi.cz/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3041" y="3789040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OP VK  Peníze školám </a:t>
            </a:r>
          </a:p>
          <a:p>
            <a:r>
              <a:rPr lang="cs-CZ" dirty="0" smtClean="0"/>
              <a:t>     Registrační číslo projektu : CZ.1.07/1.4.00/21.0385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71700" y="4545702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škola Hladké Životice okres Nový Jičín,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5925" y="4867419"/>
            <a:ext cx="7560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</a:t>
            </a:r>
          </a:p>
          <a:p>
            <a:r>
              <a:rPr lang="cs-CZ" dirty="0" smtClean="0"/>
              <a:t>                     Doporučeno pro 4. a  5. ročník ZŠ</a:t>
            </a:r>
          </a:p>
          <a:p>
            <a:r>
              <a:rPr lang="cs-CZ" dirty="0" smtClean="0"/>
              <a:t>                     Předmět </a:t>
            </a:r>
            <a:r>
              <a:rPr lang="cs-CZ" smtClean="0"/>
              <a:t>: Vlastivěda</a:t>
            </a:r>
            <a:endParaRPr lang="cs-CZ" dirty="0" smtClean="0"/>
          </a:p>
          <a:p>
            <a:r>
              <a:rPr lang="cs-CZ" dirty="0" smtClean="0"/>
              <a:t>                     Autor : 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996480"/>
            <a:ext cx="90364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III/2 Inovace a zkvalitnění výuky prostřednictvím ICT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99695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VY_32_INOVACE_13_ Řeky </a:t>
            </a:r>
            <a:r>
              <a:rPr lang="cs-CZ" sz="2400" dirty="0" smtClean="0"/>
              <a:t>Moravskoslezského kraje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5040314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05588" y="548680"/>
            <a:ext cx="7532831" cy="583497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2">
              <a:avLst/>
            </a:prstTxWarp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Řeky </a:t>
            </a:r>
          </a:p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Moravskoslezského</a:t>
            </a:r>
          </a:p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raje</a:t>
            </a:r>
          </a:p>
          <a:p>
            <a:pPr algn="ctr"/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71870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82180584"/>
              </p:ext>
            </p:extLst>
          </p:nvPr>
        </p:nvGraphicFramePr>
        <p:xfrm>
          <a:off x="5962988" y="1111970"/>
          <a:ext cx="3362325" cy="3114675"/>
        </p:xfrm>
        <a:graphic>
          <a:graphicData uri="http://schemas.openxmlformats.org/presentationml/2006/ole">
            <p:oleObj spid="_x0000_s1043" name="Rastrový obrázek" r:id="rId5" imgW="3638520" imgH="3381480" progId="PBrush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153549" y="188640"/>
            <a:ext cx="871180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Řeky </a:t>
            </a:r>
            <a:r>
              <a:rPr lang="cs-CZ" sz="48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Moravskoslezska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53633" y="908720"/>
            <a:ext cx="162095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Odra</a:t>
            </a:r>
            <a:endParaRPr lang="cs-CZ" sz="4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66418" y="2924944"/>
            <a:ext cx="281679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Moravice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42581" y="4843791"/>
            <a:ext cx="203132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Opava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540" y="1111970"/>
            <a:ext cx="2304256" cy="1594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-66418" y="1643315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Pramen:</a:t>
            </a:r>
          </a:p>
          <a:p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Pramení v Olomouckém kraji, v 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Oder-                         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ských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vrších, pod </a:t>
            </a:r>
            <a:r>
              <a:rPr lang="cs-CZ" sz="1600" dirty="0" err="1">
                <a:solidFill>
                  <a:schemeClr val="bg2">
                    <a:lumMod val="10000"/>
                  </a:schemeClr>
                </a:solidFill>
              </a:rPr>
              <a:t>Fidlovým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 kopcem, 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                 ve 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výšce 632 </a:t>
            </a:r>
            <a:r>
              <a:rPr lang="cs-CZ" sz="1600" dirty="0" err="1">
                <a:solidFill>
                  <a:schemeClr val="bg2">
                    <a:lumMod val="10000"/>
                  </a:schemeClr>
                </a:solidFill>
              </a:rPr>
              <a:t>m.n.m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..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Délka toku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:  98km</a:t>
            </a:r>
            <a:endParaRPr lang="cs-CZ" sz="1600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sz="16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12976"/>
            <a:ext cx="2304256" cy="154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-53633" y="3639196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/>
              <a:t>Pramen:</a:t>
            </a:r>
          </a:p>
          <a:p>
            <a:r>
              <a:rPr lang="cs-CZ" sz="1600" dirty="0"/>
              <a:t>Pramení v Moravskoslezském kraji, v Hrubém Jeseníku, zhruba 3 km jižně od Pradědu ve výšce 1135 m n.m..</a:t>
            </a:r>
          </a:p>
          <a:p>
            <a:r>
              <a:rPr lang="cs-CZ" sz="1600" dirty="0" smtClean="0"/>
              <a:t>Délka toku:  97km</a:t>
            </a:r>
            <a:endParaRPr lang="cs-CZ" sz="1600" dirty="0"/>
          </a:p>
          <a:p>
            <a:endParaRPr lang="cs-CZ" sz="1600" dirty="0" smtClean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13" y="5208857"/>
            <a:ext cx="2232248" cy="161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0" y="5661248"/>
            <a:ext cx="59401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Pramen:</a:t>
            </a:r>
          </a:p>
          <a:p>
            <a:r>
              <a:rPr lang="cs-CZ" sz="1600" dirty="0"/>
              <a:t>Vzniká soutokem Střední a Černé Opavy v Moravskoslezském </a:t>
            </a:r>
            <a:r>
              <a:rPr lang="cs-CZ" sz="1600" dirty="0" smtClean="0"/>
              <a:t>kraji</a:t>
            </a:r>
            <a:r>
              <a:rPr lang="cs-CZ" sz="1600" dirty="0"/>
              <a:t>, ve Vrbně pod Pradědem ve výšce 540 m n.m..</a:t>
            </a:r>
          </a:p>
          <a:p>
            <a:r>
              <a:rPr lang="cs-CZ" sz="1600" dirty="0"/>
              <a:t>Délka </a:t>
            </a:r>
            <a:r>
              <a:rPr lang="cs-CZ" sz="1600" dirty="0" smtClean="0"/>
              <a:t>toku: 111km</a:t>
            </a:r>
            <a:endParaRPr lang="cs-CZ" sz="1600" dirty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7895909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9" name="camera.wav"/>
          </p:stSnd>
        </p:sndAc>
      </p:transition>
    </mc:Choice>
    <mc:Fallback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 rot="19736129">
            <a:off x="2627784" y="5049471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Odra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433265338"/>
              </p:ext>
            </p:extLst>
          </p:nvPr>
        </p:nvGraphicFramePr>
        <p:xfrm>
          <a:off x="1835696" y="1110396"/>
          <a:ext cx="5688632" cy="5269639"/>
        </p:xfrm>
        <a:graphic>
          <a:graphicData uri="http://schemas.openxmlformats.org/presentationml/2006/ole">
            <p:oleObj spid="_x0000_s2061" name="Rastrový obrázek" r:id="rId5" imgW="3638520" imgH="3381480" progId="PBrush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688303" y="15007"/>
            <a:ext cx="7700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Ověření poznatků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68236" y="2088188"/>
            <a:ext cx="13969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Opava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39552" y="2457520"/>
            <a:ext cx="1498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Moravice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Šipka doprava 11"/>
          <p:cNvSpPr/>
          <p:nvPr/>
        </p:nvSpPr>
        <p:spPr>
          <a:xfrm rot="7352074">
            <a:off x="4724995" y="1473754"/>
            <a:ext cx="2082042" cy="1584176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34137" y="4605080"/>
            <a:ext cx="914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Odra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Šipka doprava 13"/>
          <p:cNvSpPr/>
          <p:nvPr/>
        </p:nvSpPr>
        <p:spPr>
          <a:xfrm rot="18685619">
            <a:off x="2279478" y="4182324"/>
            <a:ext cx="2082042" cy="1584176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173873">
            <a:off x="247647" y="1850101"/>
            <a:ext cx="2082042" cy="1584176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322916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 animBg="1"/>
      <p:bldP spid="1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449075"/>
            <a:ext cx="18004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" action="ppaction://hlinkshowjump?jump=nextslide"/>
              </a:rPr>
              <a:t>Odra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484784"/>
            <a:ext cx="828091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Pramen:</a:t>
            </a:r>
          </a:p>
          <a:p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Pramení v Olomouckém kraji, v Oder-                          </a:t>
            </a:r>
            <a:r>
              <a:rPr lang="cs-CZ" sz="3200" dirty="0" err="1">
                <a:solidFill>
                  <a:schemeClr val="bg2">
                    <a:lumMod val="10000"/>
                  </a:schemeClr>
                </a:solidFill>
              </a:rPr>
              <a:t>ských</a:t>
            </a:r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 vrších, pod </a:t>
            </a:r>
            <a:r>
              <a:rPr lang="cs-CZ" sz="3200" dirty="0" err="1">
                <a:solidFill>
                  <a:schemeClr val="bg2">
                    <a:lumMod val="10000"/>
                  </a:schemeClr>
                </a:solidFill>
              </a:rPr>
              <a:t>Fidlovým</a:t>
            </a:r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 kopcem,                   ve výšce 632 </a:t>
            </a:r>
            <a:r>
              <a:rPr lang="cs-CZ" sz="3200" dirty="0" err="1">
                <a:solidFill>
                  <a:schemeClr val="bg2">
                    <a:lumMod val="10000"/>
                  </a:schemeClr>
                </a:solidFill>
              </a:rPr>
              <a:t>m.n.m</a:t>
            </a:r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.. </a:t>
            </a:r>
          </a:p>
          <a:p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Délka toku:  98km</a:t>
            </a:r>
          </a:p>
          <a:p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32584"/>
            <a:ext cx="68672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Ověření poznatků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4474459"/>
            <a:ext cx="22621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Opava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322" y="4470666"/>
            <a:ext cx="31470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Moravice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7897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5041" y="188640"/>
            <a:ext cx="39645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Správně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5" name="Picture 3" descr="C:\Users\uživatel\AppData\Local\Microsoft\Windows\Temporary Internet Files\Content.IE5\900VVYZS\MC90043381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04864"/>
            <a:ext cx="2808312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7812360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81426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32545" y="404664"/>
            <a:ext cx="327891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Špatně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45" y="2555874"/>
            <a:ext cx="2808312" cy="23852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 rot="10800000">
            <a:off x="7380312" y="572040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24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44823"/>
            <a:ext cx="784887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Pramen:</a:t>
            </a:r>
          </a:p>
          <a:p>
            <a:r>
              <a:rPr lang="cs-CZ" sz="3200" dirty="0"/>
              <a:t>Pramení v Moravskoslezském kraji, v Hrubém Jeseníku, zhruba 3 km jižně od Pradědu ve výšce 1135 m n.m..</a:t>
            </a:r>
          </a:p>
          <a:p>
            <a:r>
              <a:rPr lang="cs-CZ" sz="3200" dirty="0"/>
              <a:t>Délka toku:  97km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38399" y="548679"/>
            <a:ext cx="68672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Ověření poznatků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5270938"/>
            <a:ext cx="18004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Odra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69514" y="5229200"/>
            <a:ext cx="22621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Opava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64088" y="5244534"/>
            <a:ext cx="31470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4" action="ppaction://hlinksldjump"/>
              </a:rPr>
              <a:t>Moravice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97122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5041" y="188640"/>
            <a:ext cx="39645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Správně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5" name="Picture 3" descr="C:\Users\uživatel\AppData\Local\Microsoft\Windows\Temporary Internet Files\Content.IE5\900VVYZS\MC90043381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04864"/>
            <a:ext cx="2808312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7812360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8277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32545" y="404664"/>
            <a:ext cx="327891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Špatně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45" y="2555874"/>
            <a:ext cx="2808312" cy="23852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 rot="10800000">
            <a:off x="7380312" y="572040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8198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38399" y="548679"/>
            <a:ext cx="68672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Ověření poznatků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5270938"/>
            <a:ext cx="18004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Odra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2669514" y="5229200"/>
            <a:ext cx="22621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4" action="ppaction://hlinksldjump"/>
              </a:rPr>
              <a:t>Opava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64088" y="5244534"/>
            <a:ext cx="31470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Moravice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672021"/>
            <a:ext cx="651650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Pramen:</a:t>
            </a:r>
          </a:p>
          <a:p>
            <a:r>
              <a:rPr lang="cs-CZ" sz="3200" dirty="0"/>
              <a:t>Vzniká soutokem Střední a Černé Opavy v Moravskoslezském kraji, ve Vrbně pod Pradědem ve výšce 540 m n.m..</a:t>
            </a:r>
          </a:p>
          <a:p>
            <a:r>
              <a:rPr lang="cs-CZ" sz="3200" dirty="0"/>
              <a:t>Délka toku: 111km</a:t>
            </a:r>
          </a:p>
          <a:p>
            <a:r>
              <a:rPr lang="cs-CZ" sz="3200" dirty="0"/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424342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5041" y="188640"/>
            <a:ext cx="39645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Správně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5" name="Picture 3" descr="C:\Users\uživatel\AppData\Local\Microsoft\Windows\Temporary Internet Files\Content.IE5\900VVYZS\MC90043381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04864"/>
            <a:ext cx="2808312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7812360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374137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32545" y="404664"/>
            <a:ext cx="327891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Špatně !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45" y="2555874"/>
            <a:ext cx="2808312" cy="23852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 rot="10800000">
            <a:off x="7380312" y="572040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46276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065803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Základem pro vytvoření mapy kraje byla mapa v pracovním sešitě: </a:t>
            </a:r>
            <a:br>
              <a:rPr lang="cs-CZ" dirty="0" smtClean="0"/>
            </a:br>
            <a:r>
              <a:rPr lang="cs-CZ" dirty="0" smtClean="0"/>
              <a:t>TUREK, M., TOLMÁČI, L.: </a:t>
            </a:r>
            <a:r>
              <a:rPr lang="cs-CZ" i="1" dirty="0" smtClean="0"/>
              <a:t>Zeměpisný sešit pro 8. ročník ZŠ Česká republika</a:t>
            </a:r>
            <a:r>
              <a:rPr lang="cs-CZ" dirty="0" smtClean="0"/>
              <a:t>. 1. vyd. Praha: </a:t>
            </a:r>
            <a:r>
              <a:rPr lang="cs-CZ" dirty="0" err="1" smtClean="0"/>
              <a:t>Geointer</a:t>
            </a:r>
            <a:r>
              <a:rPr lang="cs-CZ" dirty="0" smtClean="0"/>
              <a:t>, spol. s r. o., 2001. ISBN 8090283926. s. 72.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32656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74" name="Control 7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5" name="Control 7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6" name="Control 7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7" name="Control 7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8" name="Control 7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9" name="Control 7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0" name="Control 7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" name="Control 7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" name="Control 8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" name="Control 8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4" name="Control 8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5" name="Control 8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6" name="Control 8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7" name="Control 8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8" name="Control 8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9" name="Control 8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0" name="Control 8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1" name="Control 8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" name="Control 9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Control 9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4" name="Control 9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" name="Control 9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Control 9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Control 9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Control 9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Control 9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Control 9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Control 9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Control 10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Control 10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Control 10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Control 10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Control 10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Control 10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Control 10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Control 10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Control 10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9" name="Control 10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0" name="Control 11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1" name="Control 11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2" name="Control 11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3" name="Control 11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4" name="Control 11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5" name="Control 11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6" name="Control 11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7" name="Control 11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8" name="Control 11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99" name="Control 11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0" name="Control 12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1" name="Control 12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2" name="Control 12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3" name="Control 12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4" name="Control 12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5" name="Control 12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6" name="Control 126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7" name="Control 127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8" name="Control 128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09" name="Control 129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0" name="Control 130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1" name="Control 131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2" name="Control 132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3" name="Control 133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4" name="Control 134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15" name="Control 135"/>
          <p:cNvSpPr>
            <a:spLocks noChangeArrowheads="1" noChangeShapeType="1"/>
          </p:cNvSpPr>
          <p:nvPr/>
        </p:nvSpPr>
        <p:spPr bwMode="auto">
          <a:xfrm>
            <a:off x="0" y="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142" name="Picture 70" descr="Veštírna U Richi - výklad karet (http://www.vestirnaurichi.cz)">
            <a:hlinkClick r:id="rId3" tooltip="Veštírna U Richi - výklad karet (http://www.vestirnaurichi.cz)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-5303838"/>
            <a:ext cx="1428750" cy="2857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6" name="Obdélník 3115"/>
          <p:cNvSpPr/>
          <p:nvPr/>
        </p:nvSpPr>
        <p:spPr>
          <a:xfrm>
            <a:off x="15815" y="2996952"/>
            <a:ext cx="89289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FORTINOVA, Lenka. </a:t>
            </a:r>
            <a:r>
              <a:rPr lang="cs-CZ" i="1" dirty="0" err="1"/>
              <a:t>Infoglob</a:t>
            </a:r>
            <a:r>
              <a:rPr lang="cs-CZ" dirty="0"/>
              <a:t> [online]. </a:t>
            </a:r>
            <a:r>
              <a:rPr lang="cs-CZ" dirty="0" smtClean="0"/>
              <a:t>15.9.2010[cit</a:t>
            </a:r>
            <a:r>
              <a:rPr lang="cs-CZ" dirty="0"/>
              <a:t>. 2011-03-15]. Řeky Moravice. Dostupné z WWW: &lt;http://www.infoglobe.cz/reky/</a:t>
            </a:r>
            <a:r>
              <a:rPr lang="cs-CZ" dirty="0" err="1"/>
              <a:t>evropa</a:t>
            </a:r>
            <a:r>
              <a:rPr lang="cs-CZ" dirty="0"/>
              <a:t>/</a:t>
            </a:r>
            <a:r>
              <a:rPr lang="cs-CZ" dirty="0" err="1"/>
              <a:t>ceska</a:t>
            </a:r>
            <a:r>
              <a:rPr lang="cs-CZ" dirty="0"/>
              <a:t>-republika/</a:t>
            </a:r>
            <a:r>
              <a:rPr lang="cs-CZ" dirty="0" err="1"/>
              <a:t>moravice</a:t>
            </a:r>
            <a:r>
              <a:rPr lang="cs-CZ" dirty="0"/>
              <a:t>/&gt;.</a:t>
            </a:r>
            <a:endParaRPr lang="cs-CZ" dirty="0">
              <a:effectLst/>
            </a:endParaRPr>
          </a:p>
        </p:txBody>
      </p:sp>
      <p:sp>
        <p:nvSpPr>
          <p:cNvPr id="3117" name="Obdélník 3116"/>
          <p:cNvSpPr/>
          <p:nvPr/>
        </p:nvSpPr>
        <p:spPr>
          <a:xfrm>
            <a:off x="15814" y="4184073"/>
            <a:ext cx="91281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FORTINOVA, Lenka. </a:t>
            </a:r>
            <a:r>
              <a:rPr lang="cs-CZ" i="1" dirty="0" err="1"/>
              <a:t>Infoglob</a:t>
            </a:r>
            <a:r>
              <a:rPr lang="cs-CZ" dirty="0"/>
              <a:t> [online]. 12.10.2010 [cit. 2011-03-15]. Řeky - Odra. Dostupné z WWW: &lt;http://www.infoglobe.cz/reky/</a:t>
            </a:r>
            <a:r>
              <a:rPr lang="cs-CZ" dirty="0" err="1"/>
              <a:t>evropa</a:t>
            </a:r>
            <a:r>
              <a:rPr lang="cs-CZ" dirty="0"/>
              <a:t>/</a:t>
            </a:r>
            <a:r>
              <a:rPr lang="cs-CZ" dirty="0" err="1"/>
              <a:t>ceska</a:t>
            </a:r>
            <a:r>
              <a:rPr lang="cs-CZ" dirty="0"/>
              <a:t>-republika/</a:t>
            </a:r>
            <a:r>
              <a:rPr lang="cs-CZ" dirty="0" err="1"/>
              <a:t>odra</a:t>
            </a:r>
            <a:r>
              <a:rPr lang="cs-CZ" dirty="0"/>
              <a:t>/&gt;.</a:t>
            </a:r>
            <a:endParaRPr lang="cs-CZ" dirty="0">
              <a:effectLst/>
            </a:endParaRPr>
          </a:p>
        </p:txBody>
      </p:sp>
      <p:sp>
        <p:nvSpPr>
          <p:cNvPr id="3118" name="Obdélník 3117"/>
          <p:cNvSpPr/>
          <p:nvPr/>
        </p:nvSpPr>
        <p:spPr>
          <a:xfrm>
            <a:off x="16768" y="5085184"/>
            <a:ext cx="85166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FORTINOVA, Lenka. </a:t>
            </a:r>
            <a:r>
              <a:rPr lang="cs-CZ" i="1" dirty="0" err="1"/>
              <a:t>Infoglob</a:t>
            </a:r>
            <a:r>
              <a:rPr lang="cs-CZ" dirty="0"/>
              <a:t> [online]. 15.9.2010 [cit. 2011-03-15]. Řeky - Opava. Dostupné z WWW: &lt;http://www.infoglobe.cz/reky/</a:t>
            </a:r>
            <a:r>
              <a:rPr lang="cs-CZ" dirty="0" err="1"/>
              <a:t>evropa</a:t>
            </a:r>
            <a:r>
              <a:rPr lang="cs-CZ" dirty="0"/>
              <a:t>/</a:t>
            </a:r>
            <a:r>
              <a:rPr lang="cs-CZ" dirty="0" err="1"/>
              <a:t>ceska</a:t>
            </a:r>
            <a:r>
              <a:rPr lang="cs-CZ" dirty="0"/>
              <a:t>-republika/</a:t>
            </a:r>
            <a:r>
              <a:rPr lang="cs-CZ" dirty="0" err="1"/>
              <a:t>opava</a:t>
            </a:r>
            <a:r>
              <a:rPr lang="cs-CZ" dirty="0"/>
              <a:t>/&gt;.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677635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327</TotalTime>
  <Words>343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Exekutivní</vt:lpstr>
      <vt:lpstr>Rastrový obrázek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31</cp:revision>
  <dcterms:created xsi:type="dcterms:W3CDTF">2011-03-10T09:47:15Z</dcterms:created>
  <dcterms:modified xsi:type="dcterms:W3CDTF">2011-09-30T21:41:29Z</dcterms:modified>
</cp:coreProperties>
</file>