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handoutMasterIdLst>
    <p:handoutMasterId r:id="rId14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799263" cy="9929813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55" autoAdjust="0"/>
    <p:restoredTop sz="94621" autoAdjust="0"/>
  </p:normalViewPr>
  <p:slideViewPr>
    <p:cSldViewPr>
      <p:cViewPr>
        <p:scale>
          <a:sx n="100" d="100"/>
          <a:sy n="100" d="100"/>
        </p:scale>
        <p:origin x="-510" y="7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5" d="100"/>
          <a:sy n="55" d="100"/>
        </p:scale>
        <p:origin x="-2286" y="-96"/>
      </p:cViewPr>
      <p:guideLst>
        <p:guide orient="horz" pos="3128"/>
        <p:guide pos="2142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347" cy="4964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cs-CZ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51342" y="0"/>
            <a:ext cx="2946347" cy="4964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7F519E24-AC6E-4ACF-AA4B-319274E2209B}" type="datetimeFigureOut">
              <a:rPr lang="cs-CZ"/>
              <a:pPr/>
              <a:t>29.5.2013</a:t>
            </a:fld>
            <a:endParaRPr lang="cs-CZ"/>
          </a:p>
        </p:txBody>
      </p:sp>
      <p:sp>
        <p:nvSpPr>
          <p:cNvPr id="2150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31599"/>
            <a:ext cx="2946347" cy="4964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cs-CZ"/>
          </a:p>
        </p:txBody>
      </p:sp>
      <p:sp>
        <p:nvSpPr>
          <p:cNvPr id="2150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51342" y="9431599"/>
            <a:ext cx="2946347" cy="4964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9B0D65D2-4B2D-4512-A9E0-A9631A8AB7D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153257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347" cy="4964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1342" y="0"/>
            <a:ext cx="2946347" cy="4964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9EFE3364-313F-4DBB-84D2-87677718DF38}" type="datetimeFigureOut">
              <a:rPr lang="cs-CZ"/>
              <a:pPr>
                <a:defRPr/>
              </a:pPr>
              <a:t>29.5.2013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4113" cy="37242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927" y="4716661"/>
            <a:ext cx="5439410" cy="44684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31599"/>
            <a:ext cx="2946347" cy="49649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1342" y="9431599"/>
            <a:ext cx="2946347" cy="49649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D9B2F5C9-BB35-4338-A25D-B4485A70E0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805348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pPr eaLnBrk="1" latinLnBrk="0" hangingPunct="1"/>
            <a:fld id="{E6F9B8CD-342D-4579-98EC-A8FD6B7370E1}" type="datetimeFigureOut">
              <a:rPr lang="en-US" smtClean="0"/>
              <a:pPr eaLnBrk="1" latinLnBrk="0" hangingPunct="1"/>
              <a:t>5/29/2013</a:t>
            </a:fld>
            <a:endParaRPr lang="en-US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BBB5E19-F10A-4C2F-BF6F-11C513378A2E}" type="slidenum">
              <a:rPr kumimoji="0" lang="en-US" smtClean="0"/>
              <a:pPr eaLnBrk="1" latinLnBrk="0" hangingPunct="1"/>
              <a:t>‹#›</a:t>
            </a:fld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pPr algn="r" eaLnBrk="1" latinLnBrk="0" hangingPunct="1"/>
            <a:fld id="{E6F9B8CD-342D-4579-98EC-A8FD6B7370E1}" type="datetimeFigureOut">
              <a:rPr lang="en-US" smtClean="0"/>
              <a:pPr algn="r" eaLnBrk="1" latinLnBrk="0" hangingPunct="1"/>
              <a:t>5/29/2013</a:t>
            </a:fld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pPr eaLnBrk="1" latinLnBrk="0" hangingPunct="1"/>
            <a:fld id="{E6F9B8CD-342D-4579-98EC-A8FD6B7370E1}" type="datetimeFigureOut">
              <a:rPr lang="en-US" smtClean="0"/>
              <a:pPr eaLnBrk="1" latinLnBrk="0" hangingPunct="1"/>
              <a:t>5/29/2013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BBB5E19-F10A-4C2F-BF6F-11C513378A2E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E6F9B8CD-342D-4579-98EC-A8FD6B7370E1}" type="datetimeFigureOut">
              <a:rPr lang="en-US" smtClean="0"/>
              <a:pPr eaLnBrk="1" latinLnBrk="0" hangingPunct="1"/>
              <a:t>5/29/2013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E6F9B8CD-342D-4579-98EC-A8FD6B7370E1}" type="datetimeFigureOut">
              <a:rPr lang="en-US" smtClean="0"/>
              <a:pPr eaLnBrk="1" latinLnBrk="0" hangingPunct="1"/>
              <a:t>5/29/2013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algn="r" eaLnBrk="1" latinLnBrk="0" hangingPunct="1"/>
            <a:fld id="{E6F9B8CD-342D-4579-98EC-A8FD6B7370E1}" type="datetimeFigureOut">
              <a:rPr lang="en-US" smtClean="0"/>
              <a:pPr algn="r" eaLnBrk="1" latinLnBrk="0" hangingPunct="1"/>
              <a:t>5/29/2013</a:t>
            </a:fld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E6F9B8CD-342D-4579-98EC-A8FD6B7370E1}" type="datetimeFigureOut">
              <a:rPr lang="en-US" smtClean="0"/>
              <a:pPr eaLnBrk="1" latinLnBrk="0" hangingPunct="1"/>
              <a:t>5/29/2013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pPr algn="r" eaLnBrk="1" latinLnBrk="0" hangingPunct="1"/>
            <a:fld id="{E6F9B8CD-342D-4579-98EC-A8FD6B7370E1}" type="datetimeFigureOut">
              <a:rPr lang="en-US" smtClean="0"/>
              <a:pPr algn="r" eaLnBrk="1" latinLnBrk="0" hangingPunct="1"/>
              <a:t>5/29/2013</a:t>
            </a:fld>
            <a:endParaRPr lang="en-US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algn="r" eaLnBrk="1" latinLnBrk="0" hangingPunct="1"/>
            <a:fld id="{E6F9B8CD-342D-4579-98EC-A8FD6B7370E1}" type="datetimeFigureOut">
              <a:rPr lang="en-US" smtClean="0"/>
              <a:pPr algn="r" eaLnBrk="1" latinLnBrk="0" hangingPunct="1"/>
              <a:t>5/29/2013</a:t>
            </a:fld>
            <a:endParaRPr lang="en-US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E6F9B8CD-342D-4579-98EC-A8FD6B7370E1}" type="datetimeFigureOut">
              <a:rPr lang="en-US" smtClean="0"/>
              <a:pPr eaLnBrk="1" latinLnBrk="0" hangingPunct="1"/>
              <a:t>5/29/2013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E6F9B8CD-342D-4579-98EC-A8FD6B7370E1}" type="datetimeFigureOut">
              <a:rPr lang="en-US" smtClean="0"/>
              <a:pPr eaLnBrk="1" latinLnBrk="0" hangingPunct="1"/>
              <a:t>5/29/2013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pPr algn="r" eaLnBrk="1" latinLnBrk="0" hangingPunct="1"/>
            <a:fld id="{E6F9B8CD-342D-4579-98EC-A8FD6B7370E1}" type="datetimeFigureOut">
              <a:rPr lang="en-US" smtClean="0"/>
              <a:pPr algn="r" eaLnBrk="1" latinLnBrk="0" hangingPunct="1"/>
              <a:t>5/29/2013</a:t>
            </a:fld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r>
              <a:rPr lang="cs-CZ" smtClean="0">
                <a:latin typeface="Arial" charset="0"/>
              </a:rPr>
              <a:t>Autorem materiálu a všech jeho částí, není-li uvedeno jinak, je (jméno a příjmení autora).</a:t>
            </a:r>
            <a:br>
              <a:rPr lang="cs-CZ" smtClean="0">
                <a:latin typeface="Arial" charset="0"/>
              </a:rPr>
            </a:br>
            <a:r>
              <a:rPr lang="cs-CZ" smtClean="0">
                <a:latin typeface="Arial" charset="0"/>
              </a:rPr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 sz="1400" b="1" dirty="0">
              <a:solidFill>
                <a:srgbClr val="FFFFFF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84213" y="2133600"/>
            <a:ext cx="7772400" cy="1470025"/>
          </a:xfrm>
        </p:spPr>
        <p:txBody>
          <a:bodyPr/>
          <a:lstStyle/>
          <a:p>
            <a:pPr eaLnBrk="1" hangingPunct="1"/>
            <a:r>
              <a:rPr lang="cs-CZ" b="1" dirty="0" smtClean="0"/>
              <a:t>Zákon o sociálních službách II.</a:t>
            </a:r>
            <a:endParaRPr lang="cs-CZ" dirty="0" smtClean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latin typeface="Calibri" pitchFamily="34" charset="0"/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1259632" y="348726"/>
            <a:ext cx="6521450" cy="762000"/>
            <a:chOff x="1187624" y="348726"/>
            <a:chExt cx="6521450" cy="762000"/>
          </a:xfrm>
        </p:grpSpPr>
        <p:pic>
          <p:nvPicPr>
            <p:cNvPr id="4" name="Picture 0" descr="MSMT_logolink_bez_vl_a_sloganu.ai"/>
            <p:cNvPicPr>
              <a:picLocks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87624" y="348726"/>
              <a:ext cx="5191125" cy="7620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5" name="obrázek 2"/>
            <p:cNvPicPr/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56946" y="501845"/>
              <a:ext cx="1152128" cy="406875"/>
            </a:xfrm>
            <a:prstGeom prst="rect">
              <a:avLst/>
            </a:prstGeom>
            <a:noFill/>
            <a:ln>
              <a:noFill/>
            </a:ln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latin typeface="Calibri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74636282"/>
              </p:ext>
            </p:extLst>
          </p:nvPr>
        </p:nvGraphicFramePr>
        <p:xfrm>
          <a:off x="683568" y="1268760"/>
          <a:ext cx="7848872" cy="4362786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1080120"/>
                <a:gridCol w="2664296"/>
                <a:gridCol w="1473744"/>
                <a:gridCol w="2630712"/>
              </a:tblGrid>
              <a:tr h="393562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100" b="1" kern="5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školy: </a:t>
                      </a:r>
                      <a:endParaRPr lang="cs-CZ" sz="1100" b="1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100" kern="5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Střední škola sociální PERSPEKTIVA a Vyšší odborná škola, s.r.o.</a:t>
                      </a:r>
                      <a:endParaRPr lang="cs-CZ" sz="11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b="1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Adresa:  </a:t>
                      </a:r>
                      <a:endParaRPr lang="cs-CZ" sz="1100" b="1" kern="50" dirty="0" smtClean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1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Mírová 218/6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Dubí III - </a:t>
                      </a:r>
                      <a:r>
                        <a:rPr lang="cs-CZ" sz="1100" kern="50" dirty="0" err="1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Pozorka</a:t>
                      </a:r>
                      <a:endParaRPr lang="cs-CZ" sz="1100" kern="50" dirty="0" smtClean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3251" marR="63251" marT="0" marB="0"/>
                </a:tc>
              </a:tr>
              <a:tr h="196781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100" b="1" kern="5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projektu</a:t>
                      </a:r>
                      <a:endParaRPr lang="cs-CZ" sz="1100" b="1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100" kern="5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KLÍČE K POZNÁVÁNÍ</a:t>
                      </a:r>
                      <a:endParaRPr lang="cs-CZ" sz="11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b="1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Registrační číslo projektu: </a:t>
                      </a:r>
                      <a:endParaRPr lang="cs-CZ" sz="1100" b="1" kern="50" dirty="0" smtClean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CZ.1.07/1.5.00/34.0928</a:t>
                      </a:r>
                      <a:endParaRPr lang="cs-CZ" sz="1100" kern="50" dirty="0" smtClean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1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3251" marR="63251" marT="0" marB="0"/>
                </a:tc>
              </a:tr>
              <a:tr h="19678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b="1" kern="5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Šablona:  </a:t>
                      </a:r>
                    </a:p>
                    <a:p>
                      <a:endParaRPr lang="cs-CZ" sz="11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Times New Roman" pitchFamily="18" charset="0"/>
                          <a:cs typeface="Times New Roman" pitchFamily="18" charset="0"/>
                        </a:rPr>
                        <a:t>V/2</a:t>
                      </a:r>
                      <a:endParaRPr lang="cs-CZ" sz="11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b="1" kern="50" dirty="0" smtClean="0"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a číslo materiálu: </a:t>
                      </a:r>
                      <a:endParaRPr lang="cs-CZ" sz="1100" b="1" kern="50" dirty="0" smtClean="0">
                        <a:solidFill>
                          <a:srgbClr val="FF0000"/>
                        </a:solidFill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kern="50" dirty="0" smtClean="0">
                          <a:solidFill>
                            <a:srgbClr val="FF0000"/>
                          </a:solidFill>
                          <a:effectLst/>
                        </a:rPr>
                        <a:t>VY_52_INOVACE_3.A_2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kern="50" dirty="0" smtClean="0">
                          <a:solidFill>
                            <a:srgbClr val="FF0000"/>
                          </a:solidFill>
                          <a:effectLst/>
                          <a:latin typeface="Times New Roman"/>
                          <a:ea typeface="Times New Roman"/>
                        </a:rPr>
                        <a:t>Téma</a:t>
                      </a:r>
                      <a:r>
                        <a:rPr lang="cs-CZ" sz="1100" kern="50" baseline="0" dirty="0" smtClean="0">
                          <a:solidFill>
                            <a:srgbClr val="FF0000"/>
                          </a:solidFill>
                          <a:effectLst/>
                          <a:latin typeface="Times New Roman"/>
                          <a:ea typeface="Times New Roman"/>
                        </a:rPr>
                        <a:t> sady: Orientace v systému a kvalitě sociálních služeb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kern="50" baseline="0" dirty="0" smtClean="0">
                          <a:solidFill>
                            <a:srgbClr val="FF0000"/>
                          </a:solidFill>
                          <a:effectLst/>
                          <a:latin typeface="Times New Roman"/>
                          <a:ea typeface="Times New Roman"/>
                        </a:rPr>
                        <a:t>Název: Zákon o sociálních službách II.</a:t>
                      </a:r>
                      <a:endParaRPr lang="cs-CZ" sz="1100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100" kern="50" dirty="0" smtClean="0">
                        <a:solidFill>
                          <a:srgbClr val="FF0000"/>
                        </a:solidFill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3251" marR="63251" marT="0" marB="0"/>
                </a:tc>
              </a:tr>
              <a:tr h="31506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b="1" kern="50" dirty="0" smtClean="0"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Vytvořeno: </a:t>
                      </a:r>
                      <a:endParaRPr lang="cs-CZ" sz="1100" b="1" kern="50" dirty="0" smtClean="0">
                        <a:solidFill>
                          <a:srgbClr val="FF0000"/>
                        </a:solidFill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kern="50" dirty="0" smtClean="0"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7. 8. 2013 (Po pilotáži)</a:t>
                      </a:r>
                      <a:endParaRPr lang="cs-CZ" sz="1100" kern="50" dirty="0" smtClean="0">
                        <a:solidFill>
                          <a:srgbClr val="FF0000"/>
                        </a:solidFill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100" b="1" kern="50" dirty="0"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lang="cs-CZ" sz="1100" b="1" kern="50" dirty="0">
                        <a:solidFill>
                          <a:srgbClr val="FF0000"/>
                        </a:solidFill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100" kern="50" dirty="0" smtClean="0"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Mgr. </a:t>
                      </a:r>
                      <a:r>
                        <a:rPr lang="cs-CZ" sz="1100" kern="50" dirty="0" smtClean="0"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Kateřina</a:t>
                      </a:r>
                      <a:r>
                        <a:rPr lang="cs-CZ" sz="1100" kern="50" baseline="0" dirty="0" smtClean="0"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Svobodová</a:t>
                      </a:r>
                      <a:endParaRPr lang="cs-CZ" sz="1100" kern="50" dirty="0">
                        <a:solidFill>
                          <a:srgbClr val="FF0000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63251" marR="63251" marT="0" marB="0"/>
                </a:tc>
              </a:tr>
              <a:tr h="39356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b="1" kern="50" dirty="0" smtClean="0"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Vyučovací předmět:</a:t>
                      </a:r>
                      <a:endParaRPr lang="cs-CZ" sz="1100" b="1" kern="50" dirty="0" smtClean="0">
                        <a:solidFill>
                          <a:srgbClr val="FF0000"/>
                        </a:solidFill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100" kern="50" dirty="0" smtClean="0"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Sociální</a:t>
                      </a:r>
                      <a:r>
                        <a:rPr lang="cs-CZ" sz="1100" kern="50" baseline="0" dirty="0" smtClean="0"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služby</a:t>
                      </a:r>
                      <a:endParaRPr lang="cs-CZ" sz="1100" kern="50" dirty="0">
                        <a:solidFill>
                          <a:srgbClr val="FF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100" kern="50" dirty="0"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lang="cs-CZ" sz="1100" kern="50" dirty="0">
                        <a:solidFill>
                          <a:srgbClr val="FF0000"/>
                        </a:solidFill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b="1" kern="50" dirty="0" smtClean="0"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lang="cs-CZ" sz="1100" b="1" kern="50" dirty="0" smtClean="0">
                        <a:solidFill>
                          <a:srgbClr val="FF0000"/>
                        </a:solidFill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100" kern="50" dirty="0">
                        <a:solidFill>
                          <a:srgbClr val="FF0000"/>
                        </a:solidFill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100" kern="50" dirty="0" smtClean="0"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III.</a:t>
                      </a:r>
                      <a:endParaRPr lang="cs-CZ" sz="1100" kern="50" dirty="0">
                        <a:solidFill>
                          <a:srgbClr val="FF0000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63251" marR="63251" marT="0" marB="0"/>
                </a:tc>
              </a:tr>
              <a:tr h="39356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b="1" kern="50" dirty="0" smtClean="0"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Výsledky vzdělávání dle RVP:</a:t>
                      </a:r>
                      <a:endParaRPr lang="cs-CZ" sz="1100" b="1" kern="50" dirty="0" smtClean="0">
                        <a:solidFill>
                          <a:srgbClr val="FF0000"/>
                        </a:solidFill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vysvětlí podmínky poskytování sociálních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služeb klientům a vztahy mezi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poskytovateli soc. služeb a klienty</a:t>
                      </a: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100" kern="5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b="1" kern="50" dirty="0" smtClean="0"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 interakce:</a:t>
                      </a:r>
                      <a:endParaRPr lang="cs-CZ" sz="1100" b="1" kern="50" dirty="0" smtClean="0">
                        <a:solidFill>
                          <a:srgbClr val="FF0000"/>
                        </a:solidFill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100" b="1" kern="50" dirty="0" smtClean="0">
                        <a:solidFill>
                          <a:srgbClr val="FF0000"/>
                        </a:solidFill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100" kern="5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Prezentace v PP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3251" marR="63251" marT="0" marB="0"/>
                </a:tc>
              </a:tr>
              <a:tr h="39356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b="1" kern="50" dirty="0" smtClean="0"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výukového zdroje:</a:t>
                      </a:r>
                      <a:endParaRPr lang="cs-CZ" sz="1100" b="1" kern="50" dirty="0" smtClean="0">
                        <a:solidFill>
                          <a:srgbClr val="FF0000"/>
                        </a:solidFill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100" kern="50" dirty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</a:t>
                      </a: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100" kern="50" dirty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b="1" kern="50" dirty="0" smtClean="0"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Klíčová slova:</a:t>
                      </a: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100" kern="50" dirty="0">
                        <a:solidFill>
                          <a:srgbClr val="FF0000"/>
                        </a:solidFill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3251" marR="63251" marT="0" marB="0"/>
                </a:tc>
                <a:tc rowSpan="2"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100" kern="5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Příspěvek na péči,</a:t>
                      </a:r>
                      <a:r>
                        <a:rPr lang="cs-CZ" sz="1100" kern="5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 sociální šetření, míra závislosti, základní životní potřeby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3251" marR="63251" marT="0" marB="0"/>
                </a:tc>
              </a:tr>
              <a:tr h="59034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b="1" kern="50" dirty="0" smtClean="0"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lang="cs-CZ" sz="1100" b="1" kern="50" dirty="0" smtClean="0">
                        <a:solidFill>
                          <a:srgbClr val="FF0000"/>
                        </a:solidFill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100" kern="50" dirty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</a:t>
                      </a:r>
                      <a:r>
                        <a:rPr lang="cs-CZ" sz="1100" kern="5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Prezentace Sociální služby II. navazuje na prezentaci Sociální služby I. a rozvádí dále předměty</a:t>
                      </a:r>
                      <a:r>
                        <a:rPr lang="cs-CZ" sz="1100" kern="5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úpravy zákona 108/2006 Sb., konkrétně příspěvek na péči.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100" kern="50" dirty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100" b="1" kern="50" dirty="0" smtClean="0">
                        <a:solidFill>
                          <a:srgbClr val="FF0000"/>
                        </a:solidFill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100" b="1" kern="50" dirty="0" smtClean="0">
                        <a:solidFill>
                          <a:srgbClr val="FF0000"/>
                        </a:solidFill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100" b="1" kern="50" dirty="0" smtClean="0">
                        <a:solidFill>
                          <a:srgbClr val="FF0000"/>
                        </a:solidFill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100" kern="50" dirty="0">
                        <a:solidFill>
                          <a:srgbClr val="FF0000"/>
                        </a:solidFill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3251" marR="63251" marT="0" marB="0"/>
                </a:tc>
                <a:tc vMerge="1"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</a:tr>
            </a:tbl>
          </a:graphicData>
        </a:graphic>
      </p:graphicFrame>
      <p:grpSp>
        <p:nvGrpSpPr>
          <p:cNvPr id="7" name="Skupina 6"/>
          <p:cNvGrpSpPr/>
          <p:nvPr/>
        </p:nvGrpSpPr>
        <p:grpSpPr>
          <a:xfrm>
            <a:off x="1259632" y="167333"/>
            <a:ext cx="6521450" cy="762000"/>
            <a:chOff x="1187624" y="348726"/>
            <a:chExt cx="6521450" cy="762000"/>
          </a:xfrm>
        </p:grpSpPr>
        <p:pic>
          <p:nvPicPr>
            <p:cNvPr id="8" name="Picture 0" descr="MSMT_logolink_bez_vl_a_sloganu.ai"/>
            <p:cNvPicPr>
              <a:picLocks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87624" y="348726"/>
              <a:ext cx="5191125" cy="7620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9" name="obrázek 2"/>
            <p:cNvPicPr/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56946" y="501845"/>
              <a:ext cx="1152128" cy="406875"/>
            </a:xfrm>
            <a:prstGeom prst="rect">
              <a:avLst/>
            </a:prstGeom>
            <a:noFill/>
            <a:ln>
              <a:noFill/>
            </a:ln>
          </p:spPr>
        </p:pic>
      </p:grpSp>
    </p:spTree>
    <p:extLst>
      <p:ext uri="{BB962C8B-B14F-4D97-AF65-F5344CB8AC3E}">
        <p14:creationId xmlns:p14="http://schemas.microsoft.com/office/powerpoint/2010/main" val="2271794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Zákon o sociálních službách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2100" dirty="0" smtClean="0"/>
              <a:t>č. 108/2006 Sb.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cs-CZ" sz="2100" dirty="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2100" b="1" dirty="0" smtClean="0"/>
              <a:t>VÝZNAMNÉ ZMĚNY: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cs-CZ" sz="2100" b="1" dirty="0" smtClean="0"/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sz="2100" dirty="0" smtClean="0"/>
              <a:t>Poskytování příspěvku na péči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sz="2100" dirty="0" smtClean="0"/>
              <a:t>Poskytování sociálních služeb – registrace, inspekce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sz="2100" dirty="0" smtClean="0"/>
              <a:t>Úprava postavení a kvalifikace sociálních pracovníků a pracovníků v sociálních službách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sz="2100" dirty="0" smtClean="0"/>
              <a:t>Důraz na kvalitu – Standardy kvality sociálních služeb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sz="2100" dirty="0" smtClean="0"/>
              <a:t>Poskytování bezplatného základního  sociálního poradenství všemi sociálními službami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sz="2100" dirty="0" smtClean="0"/>
              <a:t>Důraz na důstojnost, ochranu práv a sociální začleňování</a:t>
            </a:r>
            <a:endParaRPr lang="en-GB" sz="2100" dirty="0" smtClean="0"/>
          </a:p>
        </p:txBody>
      </p:sp>
    </p:spTree>
    <p:extLst>
      <p:ext uri="{BB962C8B-B14F-4D97-AF65-F5344CB8AC3E}">
        <p14:creationId xmlns:p14="http://schemas.microsoft.com/office/powerpoint/2010/main" val="19990221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Příspěvek na péči</a:t>
            </a:r>
            <a:endParaRPr lang="en-GB" smtClean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</a:pPr>
            <a:r>
              <a:rPr lang="cs-CZ" sz="2000" dirty="0" smtClean="0"/>
              <a:t>Náleží od státu člověku, který je kvůli dlouhodobě nepříznivému zdravotnímu stavu </a:t>
            </a:r>
            <a:r>
              <a:rPr lang="cs-CZ" sz="2000" b="1" dirty="0" smtClean="0"/>
              <a:t>závislý</a:t>
            </a:r>
            <a:r>
              <a:rPr lang="cs-CZ" sz="2000" dirty="0" smtClean="0"/>
              <a:t> na péči jiné osoby. </a:t>
            </a:r>
          </a:p>
          <a:p>
            <a:pPr eaLnBrk="1" hangingPunct="1">
              <a:lnSpc>
                <a:spcPct val="80000"/>
              </a:lnSpc>
            </a:pPr>
            <a:r>
              <a:rPr lang="cs-CZ" sz="2000" dirty="0" smtClean="0"/>
              <a:t>S jeho pomocí si mohou lidé zaplatit služby dle svého uvážení. </a:t>
            </a:r>
          </a:p>
          <a:p>
            <a:pPr eaLnBrk="1" hangingPunct="1">
              <a:lnSpc>
                <a:spcPct val="80000"/>
              </a:lnSpc>
            </a:pPr>
            <a:r>
              <a:rPr lang="cs-CZ" sz="2000" dirty="0" smtClean="0"/>
              <a:t>Příjemce musí příspěvek využít na zajištění potřebné pomoci.</a:t>
            </a:r>
          </a:p>
          <a:p>
            <a:pPr eaLnBrk="1" hangingPunct="1">
              <a:lnSpc>
                <a:spcPct val="80000"/>
              </a:lnSpc>
            </a:pPr>
            <a:r>
              <a:rPr lang="cs-CZ" sz="2000" dirty="0" smtClean="0"/>
              <a:t>Žádost u obecního úřadu obce s rozšířenou působností (do 15ti dnů oznámit, kdo a jakým způsobem pomoc poskytuje)</a:t>
            </a:r>
          </a:p>
          <a:p>
            <a:pPr eaLnBrk="1" hangingPunct="1">
              <a:lnSpc>
                <a:spcPct val="80000"/>
              </a:lnSpc>
            </a:pPr>
            <a:r>
              <a:rPr lang="cs-CZ" sz="2000" dirty="0" smtClean="0"/>
              <a:t>Zaměstnanci obecního úřadu </a:t>
            </a:r>
            <a:r>
              <a:rPr lang="cs-CZ" sz="2000" dirty="0" err="1" smtClean="0"/>
              <a:t>osrp</a:t>
            </a:r>
            <a:r>
              <a:rPr lang="cs-CZ" sz="2000" dirty="0" smtClean="0"/>
              <a:t> jsou oprávněni vstupovat do obydlí příjemce a kontrolovat.</a:t>
            </a:r>
            <a:endParaRPr lang="en-GB" sz="2000" dirty="0" smtClean="0"/>
          </a:p>
        </p:txBody>
      </p:sp>
    </p:spTree>
    <p:extLst>
      <p:ext uri="{BB962C8B-B14F-4D97-AF65-F5344CB8AC3E}">
        <p14:creationId xmlns:p14="http://schemas.microsoft.com/office/powerpoint/2010/main" val="30726067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Výše příspěvku</a:t>
            </a:r>
            <a:endParaRPr lang="en-GB" smtClean="0"/>
          </a:p>
        </p:txBody>
      </p:sp>
      <p:sp>
        <p:nvSpPr>
          <p:cNvPr id="10243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/>
            <a:r>
              <a:rPr lang="cs-CZ" sz="2600" smtClean="0"/>
              <a:t>Je závislá na žadatelově </a:t>
            </a:r>
            <a:r>
              <a:rPr lang="cs-CZ" sz="2600" b="1" smtClean="0"/>
              <a:t>VĚKU</a:t>
            </a:r>
            <a:r>
              <a:rPr lang="cs-CZ" sz="2600" smtClean="0"/>
              <a:t> ( je vyšší do 18 let věku, do 1 roku na něj nárok není) a </a:t>
            </a:r>
            <a:r>
              <a:rPr lang="cs-CZ" sz="2600" b="1" smtClean="0"/>
              <a:t>MÍŘE JEHO ZÁVISLOSTI</a:t>
            </a:r>
            <a:r>
              <a:rPr lang="cs-CZ" sz="2600" smtClean="0"/>
              <a:t> na pomoci jiné osoby.</a:t>
            </a:r>
          </a:p>
          <a:p>
            <a:pPr eaLnBrk="1" hangingPunct="1"/>
            <a:endParaRPr lang="cs-CZ" sz="2600" smtClean="0"/>
          </a:p>
          <a:p>
            <a:pPr eaLnBrk="1" hangingPunct="1"/>
            <a:r>
              <a:rPr lang="cs-CZ" sz="2600" smtClean="0"/>
              <a:t>Rozhoduje obecní úřad obce s rozšířenou působností, odvolání KÚ.</a:t>
            </a:r>
          </a:p>
          <a:p>
            <a:pPr eaLnBrk="1" hangingPunct="1">
              <a:buFont typeface="Wingdings" pitchFamily="2" charset="2"/>
              <a:buNone/>
            </a:pPr>
            <a:endParaRPr lang="cs-CZ" sz="2600" smtClean="0"/>
          </a:p>
          <a:p>
            <a:pPr eaLnBrk="1" hangingPunct="1"/>
            <a:r>
              <a:rPr lang="cs-CZ" sz="2600" smtClean="0"/>
              <a:t>Řízení o udělení příspěvku – 2 části – </a:t>
            </a:r>
            <a:r>
              <a:rPr lang="cs-CZ" sz="2600" b="1" smtClean="0"/>
              <a:t>POSOUZENÍ ZDRAVOTNÍHO STAVU A SOCIÁLNÍ ŠETŘENÍ</a:t>
            </a:r>
            <a:endParaRPr lang="en-GB" sz="2600" b="1" smtClean="0"/>
          </a:p>
        </p:txBody>
      </p:sp>
    </p:spTree>
    <p:extLst>
      <p:ext uri="{BB962C8B-B14F-4D97-AF65-F5344CB8AC3E}">
        <p14:creationId xmlns:p14="http://schemas.microsoft.com/office/powerpoint/2010/main" val="40632732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Posouzení – příspěvek na péči – do 31.12.2011</a:t>
            </a:r>
            <a:endParaRPr lang="en-GB" smtClean="0"/>
          </a:p>
        </p:txBody>
      </p:sp>
      <p:sp>
        <p:nvSpPr>
          <p:cNvPr id="11267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/>
            <a:r>
              <a:rPr lang="cs-CZ" sz="2600" smtClean="0"/>
              <a:t>Stanovení míry závislosti – dle splnění úkonů – </a:t>
            </a:r>
            <a:r>
              <a:rPr lang="cs-CZ" sz="2600" b="1" u="sng" smtClean="0"/>
              <a:t>dospělá osoba – celkem 36</a:t>
            </a:r>
          </a:p>
          <a:p>
            <a:pPr eaLnBrk="1" hangingPunct="1"/>
            <a:endParaRPr lang="cs-CZ" sz="2600" smtClean="0"/>
          </a:p>
          <a:p>
            <a:pPr eaLnBrk="1" hangingPunct="1">
              <a:buFont typeface="Wingdings" pitchFamily="2" charset="2"/>
              <a:buNone/>
            </a:pPr>
            <a:r>
              <a:rPr lang="cs-CZ" sz="2600" b="1" smtClean="0"/>
              <a:t>STUPEŇ I</a:t>
            </a:r>
            <a:r>
              <a:rPr lang="cs-CZ" sz="2600" smtClean="0"/>
              <a:t>. – lehká závislost – 12 úkonů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600" b="1" smtClean="0"/>
              <a:t>STUPEŇ II.</a:t>
            </a:r>
            <a:r>
              <a:rPr lang="cs-CZ" sz="2600" smtClean="0"/>
              <a:t> – středně těžká závislost – 18 úkonů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600" b="1" smtClean="0"/>
              <a:t>STUPEŇ III.</a:t>
            </a:r>
            <a:r>
              <a:rPr lang="cs-CZ" sz="2600" smtClean="0"/>
              <a:t> – těžká závislost – 24 úkonů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600" b="1" smtClean="0"/>
              <a:t>STUPEŇ IV.</a:t>
            </a:r>
            <a:r>
              <a:rPr lang="cs-CZ" sz="2600" smtClean="0"/>
              <a:t> – úplná závislost – 30 úkonů</a:t>
            </a:r>
            <a:endParaRPr lang="en-GB" sz="2600" smtClean="0"/>
          </a:p>
        </p:txBody>
      </p:sp>
    </p:spTree>
    <p:extLst>
      <p:ext uri="{BB962C8B-B14F-4D97-AF65-F5344CB8AC3E}">
        <p14:creationId xmlns:p14="http://schemas.microsoft.com/office/powerpoint/2010/main" val="17430785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Posouzení – příspěvek na péči</a:t>
            </a:r>
          </a:p>
        </p:txBody>
      </p:sp>
      <p:sp>
        <p:nvSpPr>
          <p:cNvPr id="12291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eaLnBrk="1" hangingPunct="1"/>
            <a:r>
              <a:rPr lang="cs-CZ" sz="3200" smtClean="0"/>
              <a:t>Stanovení míry závislosti – dle splnění úkonů – </a:t>
            </a:r>
            <a:r>
              <a:rPr lang="cs-CZ" sz="3200" b="1" u="sng" smtClean="0"/>
              <a:t>dítě do 18 let</a:t>
            </a:r>
          </a:p>
          <a:p>
            <a:pPr eaLnBrk="1" hangingPunct="1"/>
            <a:endParaRPr lang="cs-CZ" sz="3200" smtClean="0"/>
          </a:p>
          <a:p>
            <a:pPr eaLnBrk="1" hangingPunct="1">
              <a:buFont typeface="Wingdings" pitchFamily="2" charset="2"/>
              <a:buNone/>
            </a:pPr>
            <a:r>
              <a:rPr lang="cs-CZ" sz="3200" b="1" smtClean="0"/>
              <a:t>STUPEŇ I</a:t>
            </a:r>
            <a:r>
              <a:rPr lang="cs-CZ" sz="3200" smtClean="0"/>
              <a:t>. – lehká závislost – 12 úkonů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3200" b="1" smtClean="0"/>
              <a:t>STUPEŇ II.</a:t>
            </a:r>
            <a:r>
              <a:rPr lang="cs-CZ" sz="3200" smtClean="0"/>
              <a:t> – středně těžká závislost – 18 úkonů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3200" b="1" smtClean="0"/>
              <a:t>STUPEŇ III.</a:t>
            </a:r>
            <a:r>
              <a:rPr lang="cs-CZ" sz="3200" smtClean="0"/>
              <a:t> – těžká závislost – 24 úkonů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3200" b="1" smtClean="0"/>
              <a:t>STUPEŇ IV.</a:t>
            </a:r>
            <a:r>
              <a:rPr lang="cs-CZ" sz="3200" smtClean="0"/>
              <a:t> – úplná závislost – 30 úkonů</a:t>
            </a:r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774178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Nový způsob posuzování – od 1.1.2012</a:t>
            </a:r>
          </a:p>
        </p:txBody>
      </p:sp>
      <p:sp>
        <p:nvSpPr>
          <p:cNvPr id="13315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000" smtClean="0"/>
              <a:t>zdravotní stav se </a:t>
            </a:r>
            <a:r>
              <a:rPr lang="cs-CZ" sz="2000" b="1" smtClean="0"/>
              <a:t>posuzuje</a:t>
            </a:r>
            <a:r>
              <a:rPr lang="cs-CZ" sz="2000" smtClean="0"/>
              <a:t> v těchto </a:t>
            </a:r>
            <a:r>
              <a:rPr lang="cs-CZ" sz="2000" b="1" smtClean="0"/>
              <a:t>10 základních životních potřeb</a:t>
            </a:r>
            <a:r>
              <a:rPr lang="cs-CZ" sz="2000" smtClean="0"/>
              <a:t>:</a:t>
            </a:r>
          </a:p>
          <a:p>
            <a:pPr lvl="1"/>
            <a:r>
              <a:rPr lang="cs-CZ" sz="2000" smtClean="0"/>
              <a:t>mobilita</a:t>
            </a:r>
          </a:p>
          <a:p>
            <a:pPr lvl="1"/>
            <a:r>
              <a:rPr lang="cs-CZ" sz="2000" smtClean="0"/>
              <a:t>orientace</a:t>
            </a:r>
          </a:p>
          <a:p>
            <a:pPr lvl="1"/>
            <a:r>
              <a:rPr lang="cs-CZ" sz="2000" smtClean="0"/>
              <a:t>komunikace</a:t>
            </a:r>
          </a:p>
          <a:p>
            <a:pPr lvl="1"/>
            <a:r>
              <a:rPr lang="cs-CZ" sz="2000" smtClean="0"/>
              <a:t>stravování</a:t>
            </a:r>
          </a:p>
          <a:p>
            <a:pPr lvl="1"/>
            <a:r>
              <a:rPr lang="cs-CZ" sz="2000" smtClean="0"/>
              <a:t>oblékání a obouvání</a:t>
            </a:r>
          </a:p>
          <a:p>
            <a:pPr lvl="1"/>
            <a:r>
              <a:rPr lang="cs-CZ" sz="2000" smtClean="0"/>
              <a:t>tělesná hygiena</a:t>
            </a:r>
          </a:p>
          <a:p>
            <a:pPr lvl="1"/>
            <a:r>
              <a:rPr lang="cs-CZ" sz="2000" smtClean="0"/>
              <a:t>výkon fyziologické potřeby</a:t>
            </a:r>
          </a:p>
          <a:p>
            <a:pPr lvl="1"/>
            <a:r>
              <a:rPr lang="cs-CZ" sz="2000" smtClean="0"/>
              <a:t>péče o zdraví</a:t>
            </a:r>
          </a:p>
          <a:p>
            <a:pPr lvl="1"/>
            <a:r>
              <a:rPr lang="cs-CZ" sz="2000" smtClean="0"/>
              <a:t>osobní aktivity</a:t>
            </a:r>
          </a:p>
          <a:p>
            <a:pPr lvl="1"/>
            <a:r>
              <a:rPr lang="cs-CZ" sz="2000" smtClean="0"/>
              <a:t>péče o domácnost</a:t>
            </a:r>
          </a:p>
          <a:p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1980191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Stupně závislosti</a:t>
            </a:r>
          </a:p>
        </p:txBody>
      </p:sp>
      <p:sp>
        <p:nvSpPr>
          <p:cNvPr id="1536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smtClean="0"/>
              <a:t>U osob do 18 let věku</a:t>
            </a:r>
            <a:endParaRPr lang="cs-CZ" smtClean="0"/>
          </a:p>
          <a:p>
            <a:r>
              <a:rPr lang="cs-CZ" sz="2000" b="1" smtClean="0"/>
              <a:t>I stupeň</a:t>
            </a:r>
            <a:r>
              <a:rPr lang="cs-CZ" sz="2000" smtClean="0"/>
              <a:t> – lehká závislost – potřeba každodenní mimořádné péče z důvodu dlouhodobě nepříznivého zdravotního stavu </a:t>
            </a:r>
            <a:r>
              <a:rPr lang="cs-CZ" sz="2000" b="1" smtClean="0"/>
              <a:t>při třech</a:t>
            </a:r>
            <a:r>
              <a:rPr lang="cs-CZ" sz="2000" smtClean="0"/>
              <a:t> základních životních potřebách</a:t>
            </a:r>
          </a:p>
          <a:p>
            <a:r>
              <a:rPr lang="cs-CZ" sz="2000" b="1" smtClean="0"/>
              <a:t>II. stupeň</a:t>
            </a:r>
            <a:r>
              <a:rPr lang="cs-CZ" sz="2000" smtClean="0"/>
              <a:t> – středně těžká závislost – při </a:t>
            </a:r>
            <a:r>
              <a:rPr lang="cs-CZ" sz="2000" b="1" smtClean="0"/>
              <a:t>čtyřech nebo pěti</a:t>
            </a:r>
            <a:r>
              <a:rPr lang="cs-CZ" sz="2000" smtClean="0"/>
              <a:t> základních životních potřebách</a:t>
            </a:r>
          </a:p>
          <a:p>
            <a:r>
              <a:rPr lang="cs-CZ" sz="2000" b="1" smtClean="0"/>
              <a:t>III. stupeň</a:t>
            </a:r>
            <a:r>
              <a:rPr lang="cs-CZ" sz="2000" smtClean="0"/>
              <a:t> – těžká závislost </a:t>
            </a:r>
            <a:r>
              <a:rPr lang="cs-CZ" sz="2000" b="1" smtClean="0"/>
              <a:t>při šesti nebo sedmi</a:t>
            </a:r>
            <a:r>
              <a:rPr lang="cs-CZ" sz="2000" smtClean="0"/>
              <a:t> základních životních potřebách</a:t>
            </a:r>
          </a:p>
          <a:p>
            <a:r>
              <a:rPr lang="cs-CZ" sz="2000" b="1" smtClean="0"/>
              <a:t>IV. stupeň</a:t>
            </a:r>
            <a:r>
              <a:rPr lang="cs-CZ" sz="2000" smtClean="0"/>
              <a:t> – úplná závislost </a:t>
            </a:r>
            <a:r>
              <a:rPr lang="cs-CZ" sz="2000" b="1" smtClean="0"/>
              <a:t>při osmi až desíti</a:t>
            </a:r>
            <a:r>
              <a:rPr lang="cs-CZ" sz="2000" smtClean="0"/>
              <a:t> základních životních potřebách</a:t>
            </a:r>
          </a:p>
          <a:p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32504212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Stupně závislosti</a:t>
            </a:r>
          </a:p>
        </p:txBody>
      </p:sp>
      <p:sp>
        <p:nvSpPr>
          <p:cNvPr id="16387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800" b="1" smtClean="0"/>
              <a:t>U osob starších 18 let věku</a:t>
            </a:r>
            <a:endParaRPr lang="cs-CZ" sz="2800" smtClean="0"/>
          </a:p>
          <a:p>
            <a:r>
              <a:rPr lang="cs-CZ" sz="2000" b="1" smtClean="0"/>
              <a:t>I. stupeň</a:t>
            </a:r>
            <a:r>
              <a:rPr lang="cs-CZ" sz="2000" smtClean="0"/>
              <a:t> – lehká závislost - každodenní pomoc nebo dohled z důvodu dlouhodobě nepříznivého zdravotního stavu </a:t>
            </a:r>
            <a:r>
              <a:rPr lang="cs-CZ" sz="2000" b="1" smtClean="0"/>
              <a:t>při třech nebo čtyřech</a:t>
            </a:r>
            <a:r>
              <a:rPr lang="cs-CZ" sz="2000" smtClean="0"/>
              <a:t> základních životních potřebách</a:t>
            </a:r>
          </a:p>
          <a:p>
            <a:pPr>
              <a:buFont typeface="Wingdings" pitchFamily="2" charset="2"/>
              <a:buNone/>
            </a:pPr>
            <a:endParaRPr lang="cs-CZ" sz="2000" smtClean="0"/>
          </a:p>
          <a:p>
            <a:r>
              <a:rPr lang="cs-CZ" sz="2000" b="1" smtClean="0"/>
              <a:t>II. stupeň</a:t>
            </a:r>
            <a:r>
              <a:rPr lang="cs-CZ" sz="2000" smtClean="0"/>
              <a:t> – středně těžká závislost - </a:t>
            </a:r>
            <a:r>
              <a:rPr lang="cs-CZ" sz="2000" b="1" smtClean="0"/>
              <a:t>při pěti nebo šesti</a:t>
            </a:r>
            <a:r>
              <a:rPr lang="cs-CZ" sz="2000" smtClean="0"/>
              <a:t> základních životních potřebách</a:t>
            </a:r>
          </a:p>
          <a:p>
            <a:pPr>
              <a:buFont typeface="Wingdings" pitchFamily="2" charset="2"/>
              <a:buNone/>
            </a:pPr>
            <a:endParaRPr lang="cs-CZ" sz="2000" smtClean="0"/>
          </a:p>
          <a:p>
            <a:r>
              <a:rPr lang="cs-CZ" sz="2000" b="1" smtClean="0"/>
              <a:t>III. stupeň</a:t>
            </a:r>
            <a:r>
              <a:rPr lang="cs-CZ" sz="2000" smtClean="0"/>
              <a:t> – těžká závislost - </a:t>
            </a:r>
            <a:r>
              <a:rPr lang="cs-CZ" sz="2000" b="1" smtClean="0"/>
              <a:t>při sedmi nebo osmi</a:t>
            </a:r>
            <a:r>
              <a:rPr lang="cs-CZ" sz="2000" smtClean="0"/>
              <a:t> základních životních potřebách</a:t>
            </a:r>
          </a:p>
          <a:p>
            <a:pPr>
              <a:buFont typeface="Wingdings" pitchFamily="2" charset="2"/>
              <a:buNone/>
            </a:pPr>
            <a:endParaRPr lang="cs-CZ" sz="2000" smtClean="0"/>
          </a:p>
          <a:p>
            <a:r>
              <a:rPr lang="cs-CZ" sz="2000" b="1" smtClean="0"/>
              <a:t>IV. stupeň</a:t>
            </a:r>
            <a:r>
              <a:rPr lang="cs-CZ" sz="2000" smtClean="0"/>
              <a:t> – úplná závislost - </a:t>
            </a:r>
            <a:r>
              <a:rPr lang="cs-CZ" sz="2000" b="1" smtClean="0"/>
              <a:t>při devíti nebo deseti</a:t>
            </a:r>
            <a:r>
              <a:rPr lang="cs-CZ" sz="2000" smtClean="0"/>
              <a:t> základních životních potřebách</a:t>
            </a:r>
          </a:p>
          <a:p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12412013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Výše příspěvku na péči</a:t>
            </a:r>
            <a:endParaRPr lang="en-GB" smtClean="0"/>
          </a:p>
        </p:txBody>
      </p:sp>
      <p:sp>
        <p:nvSpPr>
          <p:cNvPr id="17411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/>
            <a:r>
              <a:rPr lang="cs-CZ" sz="2600" b="1" smtClean="0"/>
              <a:t>Osoby do 18 let:</a:t>
            </a:r>
          </a:p>
          <a:p>
            <a:pPr eaLnBrk="1" hangingPunct="1">
              <a:buFont typeface="Wingdings" pitchFamily="2" charset="2"/>
              <a:buNone/>
            </a:pPr>
            <a:endParaRPr lang="cs-CZ" sz="2600" b="1" smtClean="0"/>
          </a:p>
          <a:p>
            <a:pPr eaLnBrk="1" hangingPunct="1"/>
            <a:r>
              <a:rPr lang="cs-CZ" sz="2600" smtClean="0"/>
              <a:t>Stupeň I. – 3 000 Kč</a:t>
            </a:r>
          </a:p>
          <a:p>
            <a:pPr eaLnBrk="1" hangingPunct="1"/>
            <a:r>
              <a:rPr lang="cs-CZ" sz="2600" smtClean="0"/>
              <a:t>Stupeň II. </a:t>
            </a:r>
            <a:r>
              <a:rPr lang="cs-CZ" sz="2600" smtClean="0">
                <a:solidFill>
                  <a:srgbClr val="C00000"/>
                </a:solidFill>
              </a:rPr>
              <a:t>– 6 000 Kč</a:t>
            </a:r>
          </a:p>
          <a:p>
            <a:pPr eaLnBrk="1" hangingPunct="1"/>
            <a:r>
              <a:rPr lang="cs-CZ" sz="2600" smtClean="0"/>
              <a:t>Stupeň III. – 9 000 Kč</a:t>
            </a:r>
          </a:p>
          <a:p>
            <a:pPr eaLnBrk="1" hangingPunct="1"/>
            <a:r>
              <a:rPr lang="cs-CZ" sz="2600" smtClean="0"/>
              <a:t>Stupeň IV. – 12 000 Kč</a:t>
            </a:r>
            <a:endParaRPr lang="en-GB" sz="2600" smtClean="0"/>
          </a:p>
        </p:txBody>
      </p:sp>
      <p:sp>
        <p:nvSpPr>
          <p:cNvPr id="17412" name="Rectangle 4"/>
          <p:cNvSpPr>
            <a:spLocks noGrp="1" noChangeArrowheads="1"/>
          </p:cNvSpPr>
          <p:nvPr>
            <p:ph sz="quarter" idx="2"/>
          </p:nvPr>
        </p:nvSpPr>
        <p:spPr/>
        <p:txBody>
          <a:bodyPr/>
          <a:lstStyle/>
          <a:p>
            <a:pPr eaLnBrk="1" hangingPunct="1"/>
            <a:r>
              <a:rPr lang="cs-CZ" sz="2600" b="1" smtClean="0"/>
              <a:t>Osoby nad 18 let:</a:t>
            </a:r>
          </a:p>
          <a:p>
            <a:pPr eaLnBrk="1" hangingPunct="1">
              <a:buFont typeface="Wingdings" pitchFamily="2" charset="2"/>
              <a:buNone/>
            </a:pPr>
            <a:endParaRPr lang="cs-CZ" sz="2600" b="1" smtClean="0"/>
          </a:p>
          <a:p>
            <a:pPr eaLnBrk="1" hangingPunct="1"/>
            <a:r>
              <a:rPr lang="cs-CZ" sz="2600" smtClean="0"/>
              <a:t>Stupeň I. –  800  Kč</a:t>
            </a:r>
          </a:p>
          <a:p>
            <a:pPr eaLnBrk="1" hangingPunct="1"/>
            <a:r>
              <a:rPr lang="cs-CZ" sz="2600" smtClean="0"/>
              <a:t>Stupeň II. – 4 000 Kč</a:t>
            </a:r>
          </a:p>
          <a:p>
            <a:pPr eaLnBrk="1" hangingPunct="1"/>
            <a:r>
              <a:rPr lang="cs-CZ" sz="2600" smtClean="0"/>
              <a:t>Stupeň III. – 8 000 Kč</a:t>
            </a:r>
          </a:p>
          <a:p>
            <a:pPr eaLnBrk="1" hangingPunct="1"/>
            <a:r>
              <a:rPr lang="cs-CZ" sz="2600" smtClean="0"/>
              <a:t>Stupeň IV. – 12 000 Kč</a:t>
            </a:r>
            <a:endParaRPr lang="en-GB" sz="2600" smtClean="0"/>
          </a:p>
        </p:txBody>
      </p:sp>
    </p:spTree>
    <p:extLst>
      <p:ext uri="{BB962C8B-B14F-4D97-AF65-F5344CB8AC3E}">
        <p14:creationId xmlns:p14="http://schemas.microsoft.com/office/powerpoint/2010/main" val="217307936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10</TotalTime>
  <Words>694</Words>
  <Application>Microsoft Office PowerPoint</Application>
  <PresentationFormat>Předvádění na obrazovce (4:3)</PresentationFormat>
  <Paragraphs>118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Zákon o sociálních službách II.</vt:lpstr>
      <vt:lpstr>Prezentace aplikace PowerPoint</vt:lpstr>
      <vt:lpstr>Zákon o sociálních službách</vt:lpstr>
      <vt:lpstr>Příspěvek na péči</vt:lpstr>
      <vt:lpstr>Výše příspěvku</vt:lpstr>
      <vt:lpstr>Posouzení – příspěvek na péči – do 31.12.2011</vt:lpstr>
      <vt:lpstr>Posouzení – příspěvek na péči</vt:lpstr>
      <vt:lpstr>Nový způsob posuzování – od 1.1.2012</vt:lpstr>
      <vt:lpstr>Stupně závislosti</vt:lpstr>
      <vt:lpstr>Stupně závislosti</vt:lpstr>
      <vt:lpstr>Výše příspěvku na péči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svobodova</dc:creator>
  <dc:description>Dostupné z Metodického portálu www.rvp.cz, ISSN: 1802-4785, financovaného z ESF a státního rozpočtu ČR. Provozováno Výzkumným ústavem pedagogickým v Praze.</dc:description>
  <cp:lastModifiedBy>svobodova</cp:lastModifiedBy>
  <cp:revision>6</cp:revision>
  <cp:lastPrinted>2013-05-23T10:18:57Z</cp:lastPrinted>
  <dcterms:created xsi:type="dcterms:W3CDTF">2013-03-31T20:41:58Z</dcterms:created>
  <dcterms:modified xsi:type="dcterms:W3CDTF">2013-05-29T07:25:55Z</dcterms:modified>
</cp:coreProperties>
</file>