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handoutMasterIdLst>
    <p:handoutMasterId r:id="rId10"/>
  </p:handout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799263" cy="9929813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21" autoAdjust="0"/>
  </p:normalViewPr>
  <p:slideViewPr>
    <p:cSldViewPr>
      <p:cViewPr>
        <p:scale>
          <a:sx n="100" d="100"/>
          <a:sy n="100" d="100"/>
        </p:scale>
        <p:origin x="-510" y="56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5" d="100"/>
          <a:sy n="55" d="100"/>
        </p:scale>
        <p:origin x="-2286" y="-96"/>
      </p:cViewPr>
      <p:guideLst>
        <p:guide orient="horz" pos="3128"/>
        <p:guide pos="2142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347" cy="4964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51342" y="0"/>
            <a:ext cx="2946347" cy="4964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7F519E24-AC6E-4ACF-AA4B-319274E2209B}" type="datetimeFigureOut">
              <a:rPr lang="cs-CZ"/>
              <a:pPr/>
              <a:t>29.5.2013</a:t>
            </a:fld>
            <a:endParaRPr lang="cs-CZ"/>
          </a:p>
        </p:txBody>
      </p:sp>
      <p:sp>
        <p:nvSpPr>
          <p:cNvPr id="2150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31599"/>
            <a:ext cx="2946347" cy="4964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2150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51342" y="9431599"/>
            <a:ext cx="2946347" cy="4964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9B0D65D2-4B2D-4512-A9E0-A9631A8AB7D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153257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347" cy="4964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1342" y="0"/>
            <a:ext cx="2946347" cy="4964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9EFE3364-313F-4DBB-84D2-87677718DF38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4113" cy="37242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31599"/>
            <a:ext cx="2946347" cy="49649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1342" y="9431599"/>
            <a:ext cx="2946347" cy="49649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D9B2F5C9-BB35-4338-A25D-B4485A70E0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805348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pPr eaLnBrk="1" latinLnBrk="0" hangingPunct="1"/>
            <a:fld id="{E6F9B8CD-342D-4579-98EC-A8FD6B7370E1}" type="datetimeFigureOut">
              <a:rPr lang="en-US" smtClean="0"/>
              <a:pPr eaLnBrk="1" latinLnBrk="0" hangingPunct="1"/>
              <a:t>5/29/2013</a:t>
            </a:fld>
            <a:endParaRPr lang="en-US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BBB5E19-F10A-4C2F-BF6F-11C513378A2E}" type="slidenum">
              <a:rPr kumimoji="0" lang="en-US" smtClean="0"/>
              <a:pPr eaLnBrk="1" latinLnBrk="0" hangingPunct="1"/>
              <a:t>‹#›</a:t>
            </a:fld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 algn="r" eaLnBrk="1" latinLnBrk="0" hangingPunct="1"/>
            <a:fld id="{E6F9B8CD-342D-4579-98EC-A8FD6B7370E1}" type="datetimeFigureOut">
              <a:rPr lang="en-US" smtClean="0"/>
              <a:pPr algn="r" eaLnBrk="1" latinLnBrk="0" hangingPunct="1"/>
              <a:t>5/29/2013</a:t>
            </a:fld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pPr eaLnBrk="1" latinLnBrk="0" hangingPunct="1"/>
            <a:fld id="{E6F9B8CD-342D-4579-98EC-A8FD6B7370E1}" type="datetimeFigureOut">
              <a:rPr lang="en-US" smtClean="0"/>
              <a:pPr eaLnBrk="1" latinLnBrk="0" hangingPunct="1"/>
              <a:t>5/29/2013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BBB5E19-F10A-4C2F-BF6F-11C513378A2E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E6F9B8CD-342D-4579-98EC-A8FD6B7370E1}" type="datetimeFigureOut">
              <a:rPr lang="en-US" smtClean="0"/>
              <a:pPr eaLnBrk="1" latinLnBrk="0" hangingPunct="1"/>
              <a:t>5/29/2013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E6F9B8CD-342D-4579-98EC-A8FD6B7370E1}" type="datetimeFigureOut">
              <a:rPr lang="en-US" smtClean="0"/>
              <a:pPr eaLnBrk="1" latinLnBrk="0" hangingPunct="1"/>
              <a:t>5/29/2013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algn="r" eaLnBrk="1" latinLnBrk="0" hangingPunct="1"/>
            <a:fld id="{E6F9B8CD-342D-4579-98EC-A8FD6B7370E1}" type="datetimeFigureOut">
              <a:rPr lang="en-US" smtClean="0"/>
              <a:pPr algn="r" eaLnBrk="1" latinLnBrk="0" hangingPunct="1"/>
              <a:t>5/29/2013</a:t>
            </a:fld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E6F9B8CD-342D-4579-98EC-A8FD6B7370E1}" type="datetimeFigureOut">
              <a:rPr lang="en-US" smtClean="0"/>
              <a:pPr eaLnBrk="1" latinLnBrk="0" hangingPunct="1"/>
              <a:t>5/29/2013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 algn="r" eaLnBrk="1" latinLnBrk="0" hangingPunct="1"/>
            <a:fld id="{E6F9B8CD-342D-4579-98EC-A8FD6B7370E1}" type="datetimeFigureOut">
              <a:rPr lang="en-US" smtClean="0"/>
              <a:pPr algn="r" eaLnBrk="1" latinLnBrk="0" hangingPunct="1"/>
              <a:t>5/29/2013</a:t>
            </a:fld>
            <a:endParaRPr lang="en-US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algn="r" eaLnBrk="1" latinLnBrk="0" hangingPunct="1"/>
            <a:fld id="{E6F9B8CD-342D-4579-98EC-A8FD6B7370E1}" type="datetimeFigureOut">
              <a:rPr lang="en-US" smtClean="0"/>
              <a:pPr algn="r" eaLnBrk="1" latinLnBrk="0" hangingPunct="1"/>
              <a:t>5/29/2013</a:t>
            </a:fld>
            <a:endParaRPr lang="en-US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E6F9B8CD-342D-4579-98EC-A8FD6B7370E1}" type="datetimeFigureOut">
              <a:rPr lang="en-US" smtClean="0"/>
              <a:pPr eaLnBrk="1" latinLnBrk="0" hangingPunct="1"/>
              <a:t>5/29/2013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E6F9B8CD-342D-4579-98EC-A8FD6B7370E1}" type="datetimeFigureOut">
              <a:rPr lang="en-US" smtClean="0"/>
              <a:pPr eaLnBrk="1" latinLnBrk="0" hangingPunct="1"/>
              <a:t>5/29/2013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 algn="r" eaLnBrk="1" latinLnBrk="0" hangingPunct="1"/>
            <a:fld id="{E6F9B8CD-342D-4579-98EC-A8FD6B7370E1}" type="datetimeFigureOut">
              <a:rPr lang="en-US" smtClean="0"/>
              <a:pPr algn="r" eaLnBrk="1" latinLnBrk="0" hangingPunct="1"/>
              <a:t>5/29/2013</a:t>
            </a:fld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r>
              <a:rPr lang="cs-CZ" smtClean="0">
                <a:latin typeface="Arial" charset="0"/>
              </a:rPr>
              <a:t>Autorem materiálu a všech jeho částí, není-li uvedeno jinak, je (jméno a příjmení autora).</a:t>
            </a:r>
            <a:br>
              <a:rPr lang="cs-CZ" smtClean="0">
                <a:latin typeface="Arial" charset="0"/>
              </a:rPr>
            </a:br>
            <a:r>
              <a:rPr lang="cs-CZ" smtClean="0">
                <a:latin typeface="Arial" charset="0"/>
              </a:rPr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 sz="1400" b="1" dirty="0">
              <a:solidFill>
                <a:srgbClr val="FFFFFF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psv.cz/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latin typeface="Calibri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89112049"/>
              </p:ext>
            </p:extLst>
          </p:nvPr>
        </p:nvGraphicFramePr>
        <p:xfrm>
          <a:off x="683568" y="1268760"/>
          <a:ext cx="7848872" cy="618744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080120"/>
                <a:gridCol w="2664296"/>
                <a:gridCol w="1473744"/>
                <a:gridCol w="2630712"/>
              </a:tblGrid>
              <a:tr h="393562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b="1" kern="50" dirty="0">
                          <a:effectLst/>
                        </a:rPr>
                        <a:t>Název školy: </a:t>
                      </a:r>
                      <a:endParaRPr lang="cs-CZ" sz="1400" b="1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Střední škola sociální PERSPEKTIVA a Vyšší odborná škola, s.r.o.</a:t>
                      </a: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effectLst/>
                        </a:rPr>
                        <a:t>Adresa:  </a:t>
                      </a:r>
                      <a:endParaRPr lang="cs-CZ" sz="1400" b="1" kern="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effectLst/>
                        </a:rPr>
                        <a:t>Mírová 218/6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effectLst/>
                        </a:rPr>
                        <a:t>Dubí III - </a:t>
                      </a:r>
                      <a:r>
                        <a:rPr lang="cs-CZ" sz="1400" kern="50" dirty="0" err="1" smtClean="0">
                          <a:effectLst/>
                        </a:rPr>
                        <a:t>Pozorka</a:t>
                      </a:r>
                      <a:endParaRPr lang="cs-CZ" sz="1400" kern="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  <a:tr h="196781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b="1" kern="50" dirty="0">
                          <a:effectLst/>
                        </a:rPr>
                        <a:t>Název projektu</a:t>
                      </a:r>
                      <a:endParaRPr lang="cs-CZ" sz="1400" b="1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KLÍČE K POZNÁVÁNÍ</a:t>
                      </a: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effectLst/>
                        </a:rPr>
                        <a:t>Registrační číslo projektu: </a:t>
                      </a:r>
                      <a:endParaRPr lang="cs-CZ" sz="1400" b="1" kern="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effectLst/>
                        </a:rPr>
                        <a:t>CZ.1.07/1.5.00/34.0928</a:t>
                      </a:r>
                      <a:endParaRPr lang="cs-CZ" sz="1400" kern="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  <a:tr h="19678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Šablona:  </a:t>
                      </a:r>
                    </a:p>
                    <a:p>
                      <a:endParaRPr lang="cs-CZ" dirty="0"/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r>
                        <a:rPr lang="cs-CZ" sz="1400" kern="5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V/2 Inovace a zkvalitnění výuky směřující k rozvoji odborných kompetencí žáků středních škol</a:t>
                      </a:r>
                      <a:endParaRPr lang="cs-CZ" sz="1400" dirty="0"/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Název a číslo materiálu: </a:t>
                      </a: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</a:rPr>
                        <a:t>VY_52_INOVACE_3.A_5</a:t>
                      </a:r>
                      <a:endParaRPr lang="cs-CZ" sz="1200" kern="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</a:rPr>
                        <a:t>Téma sady: Orientace v systému a kvalitě sociálních služeb</a:t>
                      </a:r>
                      <a:endParaRPr lang="cs-CZ" sz="1200" kern="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</a:rPr>
                        <a:t>Název: Druhy</a:t>
                      </a:r>
                      <a:r>
                        <a:rPr lang="cs-CZ" sz="1400" kern="50" baseline="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</a:rPr>
                        <a:t> a formy sociálních služeb</a:t>
                      </a:r>
                      <a:endParaRPr lang="cs-CZ" sz="1200" kern="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400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  <a:tr h="31506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Vytvořeno: </a:t>
                      </a: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rgbClr val="FF0000"/>
                          </a:solidFill>
                          <a:effectLst/>
                        </a:rPr>
                        <a:t>7. 8. 2013 (Po pilotáži)</a:t>
                      </a:r>
                      <a:endParaRPr lang="cs-CZ" sz="1400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b="1" kern="50" dirty="0">
                          <a:solidFill>
                            <a:srgbClr val="FF0000"/>
                          </a:solidFill>
                          <a:effectLst/>
                        </a:rPr>
                        <a:t>Autor:</a:t>
                      </a:r>
                      <a:endParaRPr lang="cs-CZ" sz="1400" b="1" kern="5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Mgr. </a:t>
                      </a:r>
                      <a:r>
                        <a:rPr lang="cs-CZ" sz="1400" kern="5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Kateřina</a:t>
                      </a:r>
                      <a:r>
                        <a:rPr lang="cs-CZ" sz="1400" kern="50" baseline="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Svobodová</a:t>
                      </a:r>
                      <a:endParaRPr lang="cs-CZ" sz="1400" kern="50" dirty="0">
                        <a:solidFill>
                          <a:srgbClr val="FF000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3935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Vyučovací předmět:</a:t>
                      </a: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rgbClr val="FF0000"/>
                          </a:solidFill>
                          <a:effectLst/>
                        </a:rPr>
                        <a:t>Sociální</a:t>
                      </a:r>
                      <a:r>
                        <a:rPr lang="cs-CZ" sz="1400" kern="50" baseline="0" dirty="0" smtClean="0">
                          <a:solidFill>
                            <a:srgbClr val="FF0000"/>
                          </a:solidFill>
                          <a:effectLst/>
                        </a:rPr>
                        <a:t> služby</a:t>
                      </a:r>
                      <a:endParaRPr lang="cs-CZ" sz="1400" kern="50" dirty="0">
                        <a:solidFill>
                          <a:srgbClr val="FF0000"/>
                        </a:solidFill>
                        <a:effectLst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endParaRPr lang="cs-CZ" sz="1400" kern="5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Ročník:</a:t>
                      </a: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III.</a:t>
                      </a:r>
                      <a:endParaRPr lang="cs-CZ" sz="1400" kern="50" dirty="0">
                        <a:solidFill>
                          <a:srgbClr val="FF000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3935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Výsledky vzdělávání dle RVP:</a:t>
                      </a: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NewRoman"/>
                        </a:rPr>
                        <a:t>vysvětlí podmínky poskytování sociálních 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NewRoman"/>
                        </a:rPr>
                        <a:t>služeb klientům </a:t>
                      </a:r>
                      <a:endParaRPr lang="cs-CZ" sz="12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Typ interakce:</a:t>
                      </a: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Times New Roman"/>
                          <a:cs typeface="+mn-cs"/>
                        </a:rPr>
                        <a:t>Prezentace v PP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3935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Druh výukového zdroje:</a:t>
                      </a: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Klíčová slova:</a:t>
                      </a: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 rowSpan="2"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Times New Roman"/>
                          <a:cs typeface="+mn-cs"/>
                        </a:rPr>
                        <a:t>Registrace sociálních služeb, inspekce poskytování sociálních služeb, druhy a</a:t>
                      </a:r>
                      <a:r>
                        <a:rPr lang="cs-CZ" sz="1400" kern="50" baseline="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Times New Roman"/>
                          <a:cs typeface="+mn-cs"/>
                        </a:rPr>
                        <a:t> zařízení sociálních služeb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59034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Anotace:</a:t>
                      </a: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Prezentace</a:t>
                      </a:r>
                      <a:r>
                        <a:rPr lang="cs-CZ" sz="1400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navazuje na předchozí z výukové sady, jejím tématem je informace o registraci a inspekci sociálních služeb a dále o jednotlivých druzích a zařízeních </a:t>
                      </a:r>
                      <a:r>
                        <a:rPr lang="cs-CZ" sz="1400" kern="50" baseline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sociálních služeb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 vMerge="1"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</a:tbl>
          </a:graphicData>
        </a:graphic>
      </p:graphicFrame>
      <p:grpSp>
        <p:nvGrpSpPr>
          <p:cNvPr id="7" name="Skupina 6"/>
          <p:cNvGrpSpPr/>
          <p:nvPr/>
        </p:nvGrpSpPr>
        <p:grpSpPr>
          <a:xfrm>
            <a:off x="1259632" y="167333"/>
            <a:ext cx="6521450" cy="762000"/>
            <a:chOff x="1187624" y="348726"/>
            <a:chExt cx="6521450" cy="762000"/>
          </a:xfrm>
        </p:grpSpPr>
        <p:pic>
          <p:nvPicPr>
            <p:cNvPr id="8" name="Picture 0" descr="MSMT_logolink_bez_vl_a_sloganu.ai"/>
            <p:cNvPicPr>
              <a:picLocks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9" name="obrázek 2"/>
            <p:cNvPicPr/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>
              <a:noFill/>
            </a:ln>
          </p:spPr>
        </p:pic>
      </p:grpSp>
    </p:spTree>
    <p:extLst>
      <p:ext uri="{BB962C8B-B14F-4D97-AF65-F5344CB8AC3E}">
        <p14:creationId xmlns:p14="http://schemas.microsoft.com/office/powerpoint/2010/main" val="2271794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Poskytování soc. služeb – registrace, inspekce</a:t>
            </a:r>
            <a:endParaRPr lang="en-GB" smtClean="0"/>
          </a:p>
        </p:txBody>
      </p:sp>
      <p:sp>
        <p:nvSpPr>
          <p:cNvPr id="18435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mtClean="0"/>
              <a:t>Registrace poskytovatelů sociálních služeb – „oprávnění k poskytování sociálních služeb“ – vzniká rozhodnutím o registraci – vydává KÚ.</a:t>
            </a:r>
          </a:p>
          <a:p>
            <a:pPr eaLnBrk="1" hangingPunct="1">
              <a:lnSpc>
                <a:spcPct val="90000"/>
              </a:lnSpc>
            </a:pPr>
            <a:endParaRPr lang="cs-CZ" smtClean="0"/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KÚ vede registr poskytovatelů – ten slouží jako informační systém o sociálních službách </a:t>
            </a:r>
          </a:p>
          <a:p>
            <a:pPr eaLnBrk="1" hangingPunct="1">
              <a:lnSpc>
                <a:spcPct val="90000"/>
              </a:lnSpc>
            </a:pPr>
            <a:endParaRPr lang="cs-CZ" smtClean="0"/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Registr v elektronické podobě – </a:t>
            </a:r>
            <a:r>
              <a:rPr lang="cs-CZ" smtClean="0">
                <a:hlinkClick r:id="rId2"/>
              </a:rPr>
              <a:t>www.mpsv.cz</a:t>
            </a:r>
            <a:endParaRPr lang="cs-CZ" smtClean="0"/>
          </a:p>
          <a:p>
            <a:pPr eaLnBrk="1" hangingPunct="1">
              <a:lnSpc>
                <a:spcPct val="90000"/>
              </a:lnSpc>
            </a:pPr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7067427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Inspekce poskytování sociálních služeb</a:t>
            </a:r>
            <a:endParaRPr lang="en-GB" smtClean="0"/>
          </a:p>
        </p:txBody>
      </p:sp>
      <p:sp>
        <p:nvSpPr>
          <p:cNvPr id="19459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/>
            <a:r>
              <a:rPr lang="cs-CZ" sz="2400" smtClean="0"/>
              <a:t>U těch, kteří mají registraci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400" b="1" smtClean="0"/>
              <a:t>Předmětem je:</a:t>
            </a:r>
          </a:p>
          <a:p>
            <a:pPr eaLnBrk="1" hangingPunct="1"/>
            <a:r>
              <a:rPr lang="cs-CZ" sz="2400" smtClean="0"/>
              <a:t>Plnění podmínek poskytovatelů soc. služeb</a:t>
            </a:r>
          </a:p>
          <a:p>
            <a:pPr eaLnBrk="1" hangingPunct="1"/>
            <a:r>
              <a:rPr lang="cs-CZ" sz="2400" smtClean="0"/>
              <a:t>Plnění povinností poskytovatelů soc. služeb</a:t>
            </a:r>
          </a:p>
          <a:p>
            <a:pPr eaLnBrk="1" hangingPunct="1"/>
            <a:r>
              <a:rPr lang="cs-CZ" sz="2400" smtClean="0"/>
              <a:t>Kvalita poskytování sociálních služeb (dle Standardů kvality)</a:t>
            </a:r>
          </a:p>
          <a:p>
            <a:pPr eaLnBrk="1" hangingPunct="1"/>
            <a:r>
              <a:rPr lang="cs-CZ" sz="2400" smtClean="0"/>
              <a:t>Inspekce – 3 členný tým – výsledek se zapíše do registru poskytovatelů</a:t>
            </a:r>
            <a:endParaRPr lang="en-GB" sz="2400" smtClean="0"/>
          </a:p>
        </p:txBody>
      </p:sp>
    </p:spTree>
    <p:extLst>
      <p:ext uri="{BB962C8B-B14F-4D97-AF65-F5344CB8AC3E}">
        <p14:creationId xmlns:p14="http://schemas.microsoft.com/office/powerpoint/2010/main" val="20698586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Základní druhy sociálních služeb</a:t>
            </a:r>
            <a:endParaRPr lang="en-GB" smtClean="0"/>
          </a:p>
        </p:txBody>
      </p:sp>
      <p:sp>
        <p:nvSpPr>
          <p:cNvPr id="20483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z="2600" smtClean="0"/>
              <a:t>1. </a:t>
            </a:r>
            <a:r>
              <a:rPr lang="cs-CZ" sz="2600" b="1" smtClean="0"/>
              <a:t>SLUŽBY SOCIÁLNÍ PÉČE</a:t>
            </a:r>
            <a:r>
              <a:rPr lang="cs-CZ" sz="2600" smtClean="0"/>
              <a:t> – zajištění fyzické a psychické soběstačnosti osobám se stabilizovaným zdravotním stavem. Cíl – zapojit se v co největší míře do běžného života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cs-CZ" sz="2600" smtClean="0"/>
          </a:p>
          <a:p>
            <a:pPr eaLnBrk="1" hangingPunct="1">
              <a:lnSpc>
                <a:spcPct val="80000"/>
              </a:lnSpc>
            </a:pPr>
            <a:r>
              <a:rPr lang="cs-CZ" sz="2600" smtClean="0"/>
              <a:t>2. </a:t>
            </a:r>
            <a:r>
              <a:rPr lang="cs-CZ" sz="2600" b="1" smtClean="0"/>
              <a:t>SLUŽBY SOCIÁLNÍ PREVENCE</a:t>
            </a:r>
            <a:r>
              <a:rPr lang="cs-CZ" sz="2600" smtClean="0"/>
              <a:t> – zaměřují se na jevy a situace, které mohou vést k sociálnímu vyloučení osob, které nejsou zapříčiněny neschopností pečovat o sebe z důvodu věku či zdravotního stavu. Týkají se oblasti tzv. </a:t>
            </a:r>
            <a:r>
              <a:rPr lang="cs-CZ" sz="2600" b="1" smtClean="0"/>
              <a:t>„sociálně negativních jevů“ </a:t>
            </a:r>
            <a:r>
              <a:rPr lang="cs-CZ" sz="2600" smtClean="0"/>
              <a:t>– kriminalita, bezdomovectví, zneužívání návykových látek, krize v rodině.</a:t>
            </a:r>
            <a:endParaRPr lang="en-GB" sz="2600" smtClean="0"/>
          </a:p>
        </p:txBody>
      </p:sp>
    </p:spTree>
    <p:extLst>
      <p:ext uri="{BB962C8B-B14F-4D97-AF65-F5344CB8AC3E}">
        <p14:creationId xmlns:p14="http://schemas.microsoft.com/office/powerpoint/2010/main" val="23008012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Základní druhy sociálních služeb</a:t>
            </a:r>
            <a:endParaRPr lang="en-GB" smtClean="0"/>
          </a:p>
        </p:txBody>
      </p:sp>
      <p:sp>
        <p:nvSpPr>
          <p:cNvPr id="21507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/>
            <a:r>
              <a:rPr lang="cs-CZ" sz="2600" b="1" smtClean="0"/>
              <a:t>3. SOCIÁLNÍ PORADENSTVÍ</a:t>
            </a:r>
          </a:p>
          <a:p>
            <a:pPr eaLnBrk="1" hangingPunct="1"/>
            <a:endParaRPr lang="cs-CZ" sz="2600" smtClean="0"/>
          </a:p>
          <a:p>
            <a:pPr eaLnBrk="1" hangingPunct="1"/>
            <a:r>
              <a:rPr lang="cs-CZ" sz="2600" b="1" smtClean="0"/>
              <a:t>ZÁKLADNÍ SOCIÁLNÍ PORADENSTVÍ </a:t>
            </a:r>
            <a:r>
              <a:rPr lang="cs-CZ" sz="2600" smtClean="0"/>
              <a:t>– je součástí všech druhů sociálních služeb a je bezplatné.</a:t>
            </a:r>
          </a:p>
          <a:p>
            <a:pPr eaLnBrk="1" hangingPunct="1"/>
            <a:r>
              <a:rPr lang="cs-CZ" sz="2600" b="1" smtClean="0"/>
              <a:t>ODBORNÉ SOCIÁLNÍ PORADENSTVÍ </a:t>
            </a:r>
            <a:r>
              <a:rPr lang="cs-CZ" sz="2600" smtClean="0"/>
              <a:t>– zaměřuje se na potřeby jednotlivých sociálních skupin v občanských poradnách, v manželských a rodinných poradnách, v poradnách pro oběti trestných činů a domácího násilí…</a:t>
            </a:r>
            <a:endParaRPr lang="en-GB" sz="2600" smtClean="0"/>
          </a:p>
        </p:txBody>
      </p:sp>
    </p:spTree>
    <p:extLst>
      <p:ext uri="{BB962C8B-B14F-4D97-AF65-F5344CB8AC3E}">
        <p14:creationId xmlns:p14="http://schemas.microsoft.com/office/powerpoint/2010/main" val="2927804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Formy poskytování sociálních služeb</a:t>
            </a:r>
            <a:endParaRPr lang="en-GB" smtClean="0"/>
          </a:p>
        </p:txBody>
      </p:sp>
      <p:sp>
        <p:nvSpPr>
          <p:cNvPr id="22531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TERÉNNÍ </a:t>
            </a:r>
            <a:r>
              <a:rPr lang="cs-CZ" smtClean="0"/>
              <a:t>– jsou poskytovány v klientově přirozeném prostředí</a:t>
            </a:r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  <a:p>
            <a:pPr eaLnBrk="1" hangingPunct="1"/>
            <a:r>
              <a:rPr lang="cs-CZ" b="1" smtClean="0"/>
              <a:t>AMBULANTNÍ </a:t>
            </a:r>
            <a:r>
              <a:rPr lang="cs-CZ" smtClean="0"/>
              <a:t>– klient za nimi dochází</a:t>
            </a:r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  <a:p>
            <a:pPr eaLnBrk="1" hangingPunct="1"/>
            <a:r>
              <a:rPr lang="cs-CZ" b="1" smtClean="0"/>
              <a:t>POBYTOVÁ </a:t>
            </a:r>
            <a:r>
              <a:rPr lang="cs-CZ" smtClean="0"/>
              <a:t>– ubytování v zařízení sociálních služeb</a:t>
            </a:r>
          </a:p>
          <a:p>
            <a:pPr eaLnBrk="1" hangingPunct="1">
              <a:buFont typeface="Wingdings" pitchFamily="2" charset="2"/>
              <a:buNone/>
            </a:pPr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42857647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Zařízení sociálních služeb</a:t>
            </a:r>
            <a:endParaRPr lang="en-GB" smtClean="0"/>
          </a:p>
        </p:txBody>
      </p:sp>
      <p:sp>
        <p:nvSpPr>
          <p:cNvPr id="23555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marL="571500" indent="-571500" eaLnBrk="1" hangingPunct="1">
              <a:lnSpc>
                <a:spcPct val="90000"/>
              </a:lnSpc>
            </a:pPr>
            <a:r>
              <a:rPr lang="cs-CZ" sz="2200" smtClean="0"/>
              <a:t>centra denních služeb</a:t>
            </a:r>
          </a:p>
          <a:p>
            <a:pPr marL="571500" indent="-571500" eaLnBrk="1" hangingPunct="1">
              <a:lnSpc>
                <a:spcPct val="90000"/>
              </a:lnSpc>
            </a:pPr>
            <a:r>
              <a:rPr lang="cs-CZ" sz="2200" smtClean="0"/>
              <a:t>denní stacionáře</a:t>
            </a:r>
          </a:p>
          <a:p>
            <a:pPr marL="571500" indent="-571500" eaLnBrk="1" hangingPunct="1">
              <a:lnSpc>
                <a:spcPct val="90000"/>
              </a:lnSpc>
            </a:pPr>
            <a:r>
              <a:rPr lang="cs-CZ" sz="2200" smtClean="0"/>
              <a:t>týdenní stacionáře</a:t>
            </a:r>
          </a:p>
          <a:p>
            <a:pPr marL="571500" indent="-571500" eaLnBrk="1" hangingPunct="1">
              <a:lnSpc>
                <a:spcPct val="90000"/>
              </a:lnSpc>
            </a:pPr>
            <a:r>
              <a:rPr lang="cs-CZ" sz="2200" smtClean="0"/>
              <a:t>domovy pro osoby se zdravotním postižením</a:t>
            </a:r>
          </a:p>
          <a:p>
            <a:pPr marL="571500" indent="-571500" eaLnBrk="1" hangingPunct="1">
              <a:lnSpc>
                <a:spcPct val="90000"/>
              </a:lnSpc>
            </a:pPr>
            <a:r>
              <a:rPr lang="cs-CZ" sz="2200" smtClean="0"/>
              <a:t>domovy pro seniory</a:t>
            </a:r>
          </a:p>
          <a:p>
            <a:pPr marL="571500" indent="-571500" eaLnBrk="1" hangingPunct="1">
              <a:lnSpc>
                <a:spcPct val="90000"/>
              </a:lnSpc>
            </a:pPr>
            <a:r>
              <a:rPr lang="cs-CZ" sz="2200" smtClean="0"/>
              <a:t>domovy se zvláštním režimem</a:t>
            </a:r>
          </a:p>
          <a:p>
            <a:pPr marL="571500" indent="-571500" eaLnBrk="1" hangingPunct="1">
              <a:lnSpc>
                <a:spcPct val="90000"/>
              </a:lnSpc>
            </a:pPr>
            <a:r>
              <a:rPr lang="cs-CZ" sz="2200" smtClean="0"/>
              <a:t>chráněné bydlení</a:t>
            </a:r>
          </a:p>
          <a:p>
            <a:pPr marL="571500" indent="-571500" eaLnBrk="1" hangingPunct="1">
              <a:lnSpc>
                <a:spcPct val="90000"/>
              </a:lnSpc>
            </a:pPr>
            <a:r>
              <a:rPr lang="cs-CZ" sz="2200" smtClean="0"/>
              <a:t>azylové domy  na půl cesty</a:t>
            </a:r>
          </a:p>
        </p:txBody>
      </p:sp>
      <p:sp>
        <p:nvSpPr>
          <p:cNvPr id="23556" name="Rectangle 4"/>
          <p:cNvSpPr>
            <a:spLocks noGrp="1" noChangeArrowheads="1"/>
          </p:cNvSpPr>
          <p:nvPr>
            <p:ph sz="quarter" idx="2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200" smtClean="0"/>
              <a:t>zařízení pro krizovou pomoc</a:t>
            </a:r>
          </a:p>
          <a:p>
            <a:pPr eaLnBrk="1" hangingPunct="1">
              <a:lnSpc>
                <a:spcPct val="90000"/>
              </a:lnSpc>
            </a:pPr>
            <a:r>
              <a:rPr lang="cs-CZ" sz="2200" smtClean="0"/>
              <a:t>nízkoprahová centra</a:t>
            </a:r>
          </a:p>
          <a:p>
            <a:pPr eaLnBrk="1" hangingPunct="1">
              <a:lnSpc>
                <a:spcPct val="90000"/>
              </a:lnSpc>
            </a:pPr>
            <a:r>
              <a:rPr lang="cs-CZ" sz="2200" smtClean="0"/>
              <a:t>nízkoprahová zařízení pro děti a mládež</a:t>
            </a:r>
          </a:p>
          <a:p>
            <a:pPr eaLnBrk="1" hangingPunct="1">
              <a:lnSpc>
                <a:spcPct val="90000"/>
              </a:lnSpc>
            </a:pPr>
            <a:r>
              <a:rPr lang="cs-CZ" sz="2200" smtClean="0"/>
              <a:t>noclehárny</a:t>
            </a:r>
          </a:p>
          <a:p>
            <a:pPr eaLnBrk="1" hangingPunct="1">
              <a:lnSpc>
                <a:spcPct val="90000"/>
              </a:lnSpc>
            </a:pPr>
            <a:r>
              <a:rPr lang="cs-CZ" sz="2200" smtClean="0"/>
              <a:t>terapeutické komunity</a:t>
            </a:r>
          </a:p>
          <a:p>
            <a:pPr eaLnBrk="1" hangingPunct="1">
              <a:lnSpc>
                <a:spcPct val="90000"/>
              </a:lnSpc>
            </a:pPr>
            <a:r>
              <a:rPr lang="cs-CZ" sz="2200" smtClean="0"/>
              <a:t>sociální poradny</a:t>
            </a:r>
          </a:p>
          <a:p>
            <a:pPr eaLnBrk="1" hangingPunct="1">
              <a:lnSpc>
                <a:spcPct val="90000"/>
              </a:lnSpc>
            </a:pPr>
            <a:r>
              <a:rPr lang="cs-CZ" sz="2200" smtClean="0"/>
              <a:t>sociálně terapeutické dílny</a:t>
            </a:r>
          </a:p>
          <a:p>
            <a:pPr eaLnBrk="1" hangingPunct="1">
              <a:lnSpc>
                <a:spcPct val="90000"/>
              </a:lnSpc>
            </a:pPr>
            <a:r>
              <a:rPr lang="cs-CZ" sz="2200" smtClean="0"/>
              <a:t>centra sociálně rehabilitačních služeb</a:t>
            </a:r>
          </a:p>
          <a:p>
            <a:pPr eaLnBrk="1" hangingPunct="1">
              <a:lnSpc>
                <a:spcPct val="90000"/>
              </a:lnSpc>
            </a:pPr>
            <a:r>
              <a:rPr lang="cs-CZ" sz="2200" smtClean="0"/>
              <a:t>pracoviště rané péče</a:t>
            </a:r>
            <a:endParaRPr lang="en-GB" sz="2200" smtClean="0"/>
          </a:p>
          <a:p>
            <a:pPr eaLnBrk="1" hangingPunct="1">
              <a:lnSpc>
                <a:spcPct val="90000"/>
              </a:lnSpc>
            </a:pPr>
            <a:endParaRPr lang="en-GB" sz="2200" smtClean="0"/>
          </a:p>
        </p:txBody>
      </p:sp>
    </p:spTree>
    <p:extLst>
      <p:ext uri="{BB962C8B-B14F-4D97-AF65-F5344CB8AC3E}">
        <p14:creationId xmlns:p14="http://schemas.microsoft.com/office/powerpoint/2010/main" val="314342246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21</TotalTime>
  <Words>449</Words>
  <Application>Microsoft Office PowerPoint</Application>
  <PresentationFormat>Předvádění na obrazovce (4:3)</PresentationFormat>
  <Paragraphs>84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Prezentace aplikace PowerPoint</vt:lpstr>
      <vt:lpstr>Poskytování soc. služeb – registrace, inspekce</vt:lpstr>
      <vt:lpstr>Inspekce poskytování sociálních služeb</vt:lpstr>
      <vt:lpstr>Základní druhy sociálních služeb</vt:lpstr>
      <vt:lpstr>Základní druhy sociálních služeb</vt:lpstr>
      <vt:lpstr>Formy poskytování sociálních služeb</vt:lpstr>
      <vt:lpstr>Zařízení sociálních služeb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svobodova</dc:creator>
  <dc:description>Dostupné z Metodického portálu www.rvp.cz, ISSN: 1802-4785, financovaného z ESF a státního rozpočtu ČR. Provozováno Výzkumným ústavem pedagogickým v Praze.</dc:description>
  <cp:lastModifiedBy>svobodova</cp:lastModifiedBy>
  <cp:revision>6</cp:revision>
  <cp:lastPrinted>2013-05-23T10:26:35Z</cp:lastPrinted>
  <dcterms:created xsi:type="dcterms:W3CDTF">2013-03-31T20:41:58Z</dcterms:created>
  <dcterms:modified xsi:type="dcterms:W3CDTF">2013-05-29T07:31:43Z</dcterms:modified>
</cp:coreProperties>
</file>