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4" r:id="rId4"/>
    <p:sldId id="266" r:id="rId5"/>
    <p:sldId id="270" r:id="rId6"/>
    <p:sldId id="273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97407"/>
    <a:srgbClr val="A1F85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00269-176C-4C92-A5BA-05ADCB5EEE6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33DB0-0F9B-43A4-B489-506A9280FE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702239"/>
      </p:ext>
    </p:extLst>
  </p:cSld>
  <p:clrMapOvr>
    <a:masterClrMapping/>
  </p:clrMapOvr>
  <p:transition spd="slow">
    <p:wheel spokes="1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00269-176C-4C92-A5BA-05ADCB5EEE6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33DB0-0F9B-43A4-B489-506A9280FE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154854"/>
      </p:ext>
    </p:extLst>
  </p:cSld>
  <p:clrMapOvr>
    <a:masterClrMapping/>
  </p:clrMapOvr>
  <p:transition spd="slow">
    <p:wheel spokes="1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00269-176C-4C92-A5BA-05ADCB5EEE6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33DB0-0F9B-43A4-B489-506A9280FE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410651"/>
      </p:ext>
    </p:extLst>
  </p:cSld>
  <p:clrMapOvr>
    <a:masterClrMapping/>
  </p:clrMapOvr>
  <p:transition spd="slow">
    <p:wheel spokes="1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00269-176C-4C92-A5BA-05ADCB5EEE6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33DB0-0F9B-43A4-B489-506A9280FE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670808"/>
      </p:ext>
    </p:extLst>
  </p:cSld>
  <p:clrMapOvr>
    <a:masterClrMapping/>
  </p:clrMapOvr>
  <p:transition spd="slow">
    <p:wheel spokes="1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00269-176C-4C92-A5BA-05ADCB5EEE6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33DB0-0F9B-43A4-B489-506A9280FE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411601"/>
      </p:ext>
    </p:extLst>
  </p:cSld>
  <p:clrMapOvr>
    <a:masterClrMapping/>
  </p:clrMapOvr>
  <p:transition spd="slow">
    <p:wheel spokes="1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00269-176C-4C92-A5BA-05ADCB5EEE6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33DB0-0F9B-43A4-B489-506A9280FE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440225"/>
      </p:ext>
    </p:extLst>
  </p:cSld>
  <p:clrMapOvr>
    <a:masterClrMapping/>
  </p:clrMapOvr>
  <p:transition spd="slow">
    <p:wheel spokes="1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00269-176C-4C92-A5BA-05ADCB5EEE6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33DB0-0F9B-43A4-B489-506A9280FE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0762879"/>
      </p:ext>
    </p:extLst>
  </p:cSld>
  <p:clrMapOvr>
    <a:masterClrMapping/>
  </p:clrMapOvr>
  <p:transition spd="slow">
    <p:wheel spokes="1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00269-176C-4C92-A5BA-05ADCB5EEE6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33DB0-0F9B-43A4-B489-506A9280FE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9121398"/>
      </p:ext>
    </p:extLst>
  </p:cSld>
  <p:clrMapOvr>
    <a:masterClrMapping/>
  </p:clrMapOvr>
  <p:transition spd="slow">
    <p:wheel spokes="1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00269-176C-4C92-A5BA-05ADCB5EEE6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33DB0-0F9B-43A4-B489-506A9280FE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028056"/>
      </p:ext>
    </p:extLst>
  </p:cSld>
  <p:clrMapOvr>
    <a:masterClrMapping/>
  </p:clrMapOvr>
  <p:transition spd="slow">
    <p:wheel spokes="1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00269-176C-4C92-A5BA-05ADCB5EEE6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33DB0-0F9B-43A4-B489-506A9280FE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981833"/>
      </p:ext>
    </p:extLst>
  </p:cSld>
  <p:clrMapOvr>
    <a:masterClrMapping/>
  </p:clrMapOvr>
  <p:transition spd="slow">
    <p:wheel spokes="1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00269-176C-4C92-A5BA-05ADCB5EEE6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33DB0-0F9B-43A4-B489-506A9280FE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240032"/>
      </p:ext>
    </p:extLst>
  </p:cSld>
  <p:clrMapOvr>
    <a:masterClrMapping/>
  </p:clrMapOvr>
  <p:transition spd="slow">
    <p:wheel spokes="1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000269-176C-4C92-A5BA-05ADCB5EEE6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233DB0-0F9B-43A4-B489-506A9280FE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036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heel spokes="1"/>
    <p:sndAc>
      <p:stSnd>
        <p:snd r:embed="rId13" name="camera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r%C3%BDdek_Ka%C5%A1na_na_n%C3%A1m%C4%9Bst%C3%AD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hyperlink" Target="http://cs.wikipedia.org/wiki/Soubor:M%C3%ADstek,_N%C3%A1m%C4%9Bst%C3%AD_Svobody,_sever.jpg" TargetMode="Externa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slide" Target="slide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slide" Target="slide10.xml"/><Relationship Id="rId4" Type="http://schemas.openxmlformats.org/officeDocument/2006/relationships/image" Target="../media/image16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slide" Target="slide13.xml"/><Relationship Id="rId4" Type="http://schemas.openxmlformats.org/officeDocument/2006/relationships/image" Target="../media/image17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2032" y="465184"/>
            <a:ext cx="8183880" cy="4187952"/>
          </a:xfrm>
          <a:prstGeom prst="rect">
            <a:avLst/>
          </a:prstGeo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25" y="548680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00492" y="3226897"/>
            <a:ext cx="64974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OP VK  Peníze školám </a:t>
            </a:r>
          </a:p>
          <a:p>
            <a:r>
              <a:rPr lang="cs-CZ" dirty="0" smtClean="0"/>
              <a:t>                       Registrační číslo projektu :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CZ.1.07/1.4.00/21.0385 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9712" y="4216536"/>
            <a:ext cx="8748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Základní škola Hladké Životice okres Nový Jičín,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příspěvková organizace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20030" y="4653136"/>
            <a:ext cx="6858411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</a:t>
            </a:r>
          </a:p>
          <a:p>
            <a:r>
              <a:rPr lang="cs-CZ" dirty="0" smtClean="0"/>
              <a:t>                          Doporučeno pro 4. a 5. ročník ZŠ</a:t>
            </a:r>
          </a:p>
          <a:p>
            <a:r>
              <a:rPr lang="cs-CZ" dirty="0" smtClean="0"/>
              <a:t>                          Předmět : Vlastivěda</a:t>
            </a:r>
          </a:p>
          <a:p>
            <a:r>
              <a:rPr lang="cs-CZ" dirty="0" smtClean="0"/>
              <a:t>                          Autor : Mgr. Šárka </a:t>
            </a:r>
            <a:r>
              <a:rPr lang="cs-CZ" dirty="0" err="1" smtClean="0"/>
              <a:t>Hoňková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-114275" y="1996480"/>
            <a:ext cx="90364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  III/2 Inovace a zkvalitnění výuky prostřednictvím ICT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2636912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VY_32_INOVACE</a:t>
            </a:r>
            <a:r>
              <a:rPr lang="cs-CZ" sz="2800" dirty="0" smtClean="0"/>
              <a:t>_14_  </a:t>
            </a:r>
            <a:r>
              <a:rPr lang="cs-CZ" sz="2400" dirty="0" smtClean="0"/>
              <a:t>Okresní města Moravskoslezského kraje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1798663"/>
      </p:ext>
    </p:extLst>
  </p:cSld>
  <p:clrMapOvr>
    <a:masterClrMapping/>
  </p:clrMapOvr>
  <p:transition spd="slow">
    <p:wheel spokes="1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109918" y="620688"/>
            <a:ext cx="9363846" cy="41549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Okresní města</a:t>
            </a:r>
          </a:p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Moravskoslezského</a:t>
            </a:r>
          </a:p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kraje</a:t>
            </a:r>
            <a:endParaRPr lang="cs-CZ" sz="8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9644977"/>
      </p:ext>
    </p:extLst>
  </p:cSld>
  <p:clrMapOvr>
    <a:masterClrMapping/>
  </p:clrMapOvr>
  <p:transition spd="slow">
    <p:wheel spokes="1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živatel\Desktop\moravskoslezsky_kraj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41" b="98544" l="0" r="99600">
                        <a14:backgroundMark x1="8200" y1="73301" x2="400" y2="55097"/>
                        <a14:backgroundMark x1="400" y1="55825" x2="59000" y2="96117"/>
                        <a14:backgroundMark x1="25000" y1="84466" x2="25000" y2="84466"/>
                      </a14:backgroundRemoval>
                    </a14:imgEffect>
                    <a14:imgEffect>
                      <a14:sharpenSoften amount="-25000"/>
                    </a14:imgEffect>
                    <a14:imgEffect>
                      <a14:colorTemperature colorTemp="88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44824"/>
            <a:ext cx="5996563" cy="43924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</p:pic>
      <p:sp>
        <p:nvSpPr>
          <p:cNvPr id="5" name="Obdélník 4"/>
          <p:cNvSpPr/>
          <p:nvPr/>
        </p:nvSpPr>
        <p:spPr>
          <a:xfrm>
            <a:off x="467544" y="404664"/>
            <a:ext cx="838842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Okresní města na mapě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00791425"/>
      </p:ext>
    </p:extLst>
  </p:cSld>
  <p:clrMapOvr>
    <a:masterClrMapping/>
  </p:clrMapOvr>
  <p:transition spd="slow">
    <p:wheel spokes="1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75856" y="385853"/>
            <a:ext cx="2251707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4000" u="sng" dirty="0" smtClean="0">
              <a:solidFill>
                <a:srgbClr val="92D050"/>
              </a:solidFill>
            </a:endParaRPr>
          </a:p>
          <a:p>
            <a:endParaRPr lang="cs-CZ" sz="4000" u="sng" dirty="0">
              <a:solidFill>
                <a:srgbClr val="92D050"/>
              </a:solidFill>
            </a:endParaRPr>
          </a:p>
          <a:p>
            <a:r>
              <a:rPr lang="cs-CZ" sz="4000" u="sng" dirty="0" smtClean="0">
                <a:solidFill>
                  <a:srgbClr val="92D050"/>
                </a:solidFill>
              </a:rPr>
              <a:t>Nový Jičín</a:t>
            </a:r>
            <a:endParaRPr lang="cs-CZ" sz="4000" u="sng" dirty="0">
              <a:solidFill>
                <a:srgbClr val="92D05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533669" y="-9088"/>
            <a:ext cx="620761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Okresní města </a:t>
            </a:r>
          </a:p>
          <a:p>
            <a:pPr algn="ctr"/>
            <a:r>
              <a:rPr lang="cs-CZ" sz="36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Základní informace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4797152"/>
            <a:ext cx="91440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Okresní město Nový Jičín patřící do Moravskoslezského kraje je překrásné historické město, ležící v malebné přírodě na jižním okraji Moravské brány. V městečku nad řekou </a:t>
            </a:r>
            <a:r>
              <a:rPr lang="cs-CZ" sz="2000" dirty="0" err="1"/>
              <a:t>Jičínkou</a:t>
            </a:r>
            <a:r>
              <a:rPr lang="cs-CZ" sz="2000" dirty="0"/>
              <a:t> na Vás dýchne stará atmosféra, útulnost a všudypřítomný klid, který si jistě nemůže vynachválit jeho téměř 27 tis. obyvatel. Historické jádro města, kterému dominuje pravidelné čtvercové náměstí, je městskou památkovou rezervací. </a:t>
            </a:r>
          </a:p>
          <a:p>
            <a:r>
              <a:rPr lang="cs-CZ" sz="2000" dirty="0"/>
              <a:t>   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1467" y="2348880"/>
            <a:ext cx="2886399" cy="2162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48880"/>
            <a:ext cx="2883024" cy="2162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7619957"/>
      </p:ext>
    </p:extLst>
  </p:cSld>
  <p:clrMapOvr>
    <a:masterClrMapping/>
  </p:clrMapOvr>
  <p:transition spd="slow">
    <p:wheel spokes="1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407795" y="143262"/>
            <a:ext cx="1735796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4000" u="sng" dirty="0" smtClean="0">
              <a:solidFill>
                <a:srgbClr val="92D050"/>
              </a:solidFill>
            </a:endParaRPr>
          </a:p>
          <a:p>
            <a:endParaRPr lang="cs-CZ" sz="4000" u="sng" dirty="0">
              <a:solidFill>
                <a:srgbClr val="92D050"/>
              </a:solidFill>
            </a:endParaRPr>
          </a:p>
          <a:p>
            <a:r>
              <a:rPr lang="cs-CZ" sz="4000" u="sng" dirty="0" smtClean="0">
                <a:solidFill>
                  <a:srgbClr val="7030A0"/>
                </a:solidFill>
              </a:rPr>
              <a:t>Karviná</a:t>
            </a:r>
            <a:endParaRPr lang="cs-CZ" sz="4000" u="sng" dirty="0">
              <a:solidFill>
                <a:srgbClr val="7030A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533669" y="-99392"/>
            <a:ext cx="620761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Okresní města </a:t>
            </a:r>
          </a:p>
          <a:p>
            <a:pPr algn="ctr"/>
            <a:r>
              <a:rPr lang="cs-CZ" sz="36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Základní informace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4797152"/>
            <a:ext cx="91440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/>
          </a:p>
          <a:p>
            <a:r>
              <a:rPr lang="cs-CZ" sz="2000" dirty="0"/>
              <a:t>    </a:t>
            </a:r>
          </a:p>
        </p:txBody>
      </p:sp>
      <p:sp>
        <p:nvSpPr>
          <p:cNvPr id="4" name="Obdélník 3"/>
          <p:cNvSpPr/>
          <p:nvPr/>
        </p:nvSpPr>
        <p:spPr>
          <a:xfrm>
            <a:off x="-59112" y="4073877"/>
            <a:ext cx="914400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Okresní a od 1. července 2006 také statutární město Karviná leží v Moravskoslezském kraji ve Slezsku v Ostravské pánvi na řece Olši, v blízkosti státních hranic s Polskem. </a:t>
            </a:r>
            <a:r>
              <a:rPr lang="cs-CZ" sz="2000" dirty="0" smtClean="0"/>
              <a:t>     V </a:t>
            </a:r>
            <a:r>
              <a:rPr lang="cs-CZ" sz="2000" dirty="0"/>
              <a:t>současné době má přibližně 63 000 obyvatel, v 80. letech však na území města žilo kolem 80 000 lidí. Hojně zastoupena je slovenská (11,8%) a polská (10,1%) národnostní menšina.</a:t>
            </a:r>
          </a:p>
          <a:p>
            <a:r>
              <a:rPr lang="cs-CZ" sz="2000" dirty="0"/>
              <a:t>Karviná je střediskem těžby černého uhlí a funguje zde průmysl hutnický a kovoobráběcí, potravinářský a polygrafický a tepelná elektrárna. V městské části Lázně </a:t>
            </a:r>
            <a:r>
              <a:rPr lang="cs-CZ" sz="2000" dirty="0" err="1"/>
              <a:t>Darkov</a:t>
            </a:r>
            <a:r>
              <a:rPr lang="cs-CZ" sz="2000" dirty="0"/>
              <a:t> se nacházejí se nacházejí </a:t>
            </a:r>
            <a:r>
              <a:rPr lang="cs-CZ" sz="2000" dirty="0" err="1"/>
              <a:t>jodobromové</a:t>
            </a:r>
            <a:r>
              <a:rPr lang="cs-CZ" sz="2000" dirty="0"/>
              <a:t> lázně, ve kterých se léčí onemocnění pohybového a oběhového ústrojí dětí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82924"/>
            <a:ext cx="2994440" cy="2245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90387"/>
            <a:ext cx="3366114" cy="2245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240009"/>
      </p:ext>
    </p:extLst>
  </p:cSld>
  <p:clrMapOvr>
    <a:masterClrMapping/>
  </p:clrMapOvr>
  <p:transition spd="slow">
    <p:wheel spokes="1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491880" y="139426"/>
            <a:ext cx="1704506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4000" u="sng" dirty="0" smtClean="0">
              <a:solidFill>
                <a:srgbClr val="92D050"/>
              </a:solidFill>
            </a:endParaRPr>
          </a:p>
          <a:p>
            <a:endParaRPr lang="cs-CZ" sz="4000" u="sng" dirty="0">
              <a:solidFill>
                <a:srgbClr val="92D050"/>
              </a:solidFill>
            </a:endParaRPr>
          </a:p>
          <a:p>
            <a:r>
              <a:rPr lang="cs-CZ" sz="4000" u="sng" dirty="0" smtClean="0">
                <a:solidFill>
                  <a:srgbClr val="FF0000"/>
                </a:solidFill>
              </a:rPr>
              <a:t>Bruntál</a:t>
            </a:r>
            <a:endParaRPr lang="cs-CZ" sz="4000" u="sng" dirty="0">
              <a:solidFill>
                <a:srgbClr val="FF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533669" y="-99392"/>
            <a:ext cx="620761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Okresní města </a:t>
            </a:r>
          </a:p>
          <a:p>
            <a:pPr algn="ctr"/>
            <a:r>
              <a:rPr lang="cs-CZ" sz="36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Základní informace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-15172" y="4509120"/>
            <a:ext cx="9144000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Bruntál je okresní město v Moravskoslezském kraji v okrese Bruntál, v Nízkém Jeseníku, jehož území se rozkládá na obou stranách historické zemské hranice Moravy a Slezska, přičemž zástavba původního Bruntálu leží ve Slezsku. Historické jádro města je městskou památkovou zónou</a:t>
            </a:r>
            <a:r>
              <a:rPr lang="cs-CZ" sz="2000" dirty="0" smtClean="0"/>
              <a:t>.</a:t>
            </a:r>
            <a:r>
              <a:rPr lang="cs-CZ" sz="2000" dirty="0"/>
              <a:t> Bruntál je zároveň prokazatelně jedním z vůbec nejstarších měst v zemích Koruny české a má velmi bohatou historii, která se odráží na tváři města v podobě cenných pamětihodností, včetně zámku, exponátů muzejních expozic nebo samotného zrekonstruovaného náměstí s původními měšťanskými domy.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2415104"/>
            <a:ext cx="3717285" cy="1756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628800"/>
            <a:ext cx="2190306" cy="2737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5045811"/>
      </p:ext>
    </p:extLst>
  </p:cSld>
  <p:clrMapOvr>
    <a:masterClrMapping/>
  </p:clrMapOvr>
  <p:transition spd="slow">
    <p:wheel spokes="1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862824" y="139426"/>
            <a:ext cx="3104953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4000" u="sng" dirty="0" smtClean="0">
              <a:solidFill>
                <a:srgbClr val="92D050"/>
              </a:solidFill>
            </a:endParaRPr>
          </a:p>
          <a:p>
            <a:endParaRPr lang="cs-CZ" sz="4000" u="sng" dirty="0">
              <a:solidFill>
                <a:srgbClr val="92D050"/>
              </a:solidFill>
            </a:endParaRPr>
          </a:p>
          <a:p>
            <a:r>
              <a:rPr lang="cs-CZ" sz="4000" u="sng" dirty="0" smtClean="0">
                <a:solidFill>
                  <a:srgbClr val="F97407"/>
                </a:solidFill>
              </a:rPr>
              <a:t>Frýdek Místek</a:t>
            </a:r>
            <a:endParaRPr lang="cs-CZ" sz="4000" u="sng" dirty="0">
              <a:solidFill>
                <a:srgbClr val="F97407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533669" y="-99392"/>
            <a:ext cx="620761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Okresní města </a:t>
            </a:r>
          </a:p>
          <a:p>
            <a:pPr algn="ctr"/>
            <a:r>
              <a:rPr lang="cs-CZ" sz="36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Základní informace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4797152"/>
            <a:ext cx="91440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/>
          </a:p>
          <a:p>
            <a:r>
              <a:rPr lang="cs-CZ" sz="2000" dirty="0"/>
              <a:t>    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4073877"/>
            <a:ext cx="914400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Statutární město Frýdek-Místek leží na středním toku řeky Ostravice v místě, kde se do ní vlévá řeka Morávka. V současnosti zde žije téměř 60 000 obyvatel. Celková rozloha města je cca 5 161 ha</a:t>
            </a:r>
            <a:r>
              <a:rPr lang="cs-CZ" sz="2000" dirty="0" smtClean="0"/>
              <a:t>. Frýdek-Místek </a:t>
            </a:r>
            <a:r>
              <a:rPr lang="cs-CZ" sz="2000" dirty="0"/>
              <a:t>tvořila původně dvě města - moravský Místek ze 13. století a slezský Frýdek, prvně písemně zmíněný ve 14. století. Ke spojení obou měst došlo v r. 1943 a od r. 1955 se používá dnešní název Frýdek-Místek. Statutárním městem se Frýdek-Místek stal 1. července 2006</a:t>
            </a:r>
            <a:r>
              <a:rPr lang="cs-CZ" sz="2000" dirty="0" smtClean="0"/>
              <a:t>. Obě </a:t>
            </a:r>
            <a:r>
              <a:rPr lang="cs-CZ" sz="2000" dirty="0"/>
              <a:t>historická jádra byla opravena, </a:t>
            </a:r>
            <a:r>
              <a:rPr lang="cs-CZ" sz="2000" dirty="0" smtClean="0"/>
              <a:t>   a </a:t>
            </a:r>
            <a:r>
              <a:rPr lang="cs-CZ" sz="2000" dirty="0"/>
              <a:t>tak dnes na Zámeckém náměstí ve Frýdku můžete obdivovat krásné fasády původně renesančních domů a na místeckém náměstí Svobody zase měšťanské domy </a:t>
            </a:r>
            <a:r>
              <a:rPr lang="cs-CZ" sz="2000" dirty="0" smtClean="0"/>
              <a:t>                  s </a:t>
            </a:r>
            <a:r>
              <a:rPr lang="cs-CZ" sz="2000" dirty="0"/>
              <a:t>podloubím.</a:t>
            </a:r>
          </a:p>
        </p:txBody>
      </p:sp>
      <p:pic>
        <p:nvPicPr>
          <p:cNvPr id="1026" name="Picture 2" descr="http://upload.wikimedia.org/wikipedia/commons/thumb/e/e1/Fr%C3%BDdek_Ka%C5%A1na_na_n%C3%A1m%C4%9Bst%C3%AD.JPG/120px-Fr%C3%BDdek_Ka%C5%A1na_na_n%C3%A1m%C4%9Bst%C3%AD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63286"/>
            <a:ext cx="2643124" cy="1916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Náměstí Svobody v Místku">
            <a:hlinkClick r:id="rId5" tooltip="Náměstí Svobody v Místku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078418"/>
            <a:ext cx="2653645" cy="1995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6687192"/>
      </p:ext>
    </p:extLst>
  </p:cSld>
  <p:clrMapOvr>
    <a:masterClrMapping/>
  </p:clrMapOvr>
  <p:transition spd="slow">
    <p:wheel spokes="1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821634" y="153168"/>
            <a:ext cx="1500732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4000" u="sng" dirty="0" smtClean="0">
              <a:solidFill>
                <a:srgbClr val="92D050"/>
              </a:solidFill>
            </a:endParaRPr>
          </a:p>
          <a:p>
            <a:endParaRPr lang="cs-CZ" sz="4000" u="sng" dirty="0">
              <a:solidFill>
                <a:srgbClr val="92D050"/>
              </a:solidFill>
            </a:endParaRPr>
          </a:p>
          <a:p>
            <a:r>
              <a:rPr lang="cs-CZ" sz="4000" u="sng" dirty="0" smtClean="0">
                <a:solidFill>
                  <a:srgbClr val="0070C0"/>
                </a:solidFill>
              </a:rPr>
              <a:t>Opava</a:t>
            </a:r>
            <a:endParaRPr lang="cs-CZ" sz="4000" u="sng" dirty="0">
              <a:solidFill>
                <a:srgbClr val="0070C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533669" y="-99392"/>
            <a:ext cx="620761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Okresní města </a:t>
            </a:r>
          </a:p>
          <a:p>
            <a:pPr algn="ctr"/>
            <a:r>
              <a:rPr lang="cs-CZ" sz="36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Základní informace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4611231"/>
            <a:ext cx="914400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Opava je tradiční historické město spojené po staletí s královskou korunou, průmyslovým i kulturním centrem českého Slezska. Žije v něm necelých šedesát tisíc obyvatel. Leží v Moravskoslezském kraji, v okrese Opava. Město, v jehož čele stojí primátor, se rozkládá na území o rozloze 90 kilometrů čtverečních. Leží nad soutokem hlavních řek Opavska - Opavy a Moravice, a to v úrodném údolí ohraničeném na jihozápadě výběžky Nízkého Jeseníku, východně od města se rozkládá </a:t>
            </a:r>
            <a:r>
              <a:rPr lang="cs-CZ" sz="2000" dirty="0" err="1"/>
              <a:t>Poopavská</a:t>
            </a:r>
            <a:r>
              <a:rPr lang="cs-CZ" sz="2000" dirty="0"/>
              <a:t> nížina.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75020"/>
            <a:ext cx="4007924" cy="2257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62258"/>
            <a:ext cx="3810000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0173004"/>
      </p:ext>
    </p:extLst>
  </p:cSld>
  <p:clrMapOvr>
    <a:masterClrMapping/>
  </p:clrMapOvr>
  <p:transition spd="slow">
    <p:wheel spokes="1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635896" y="153168"/>
            <a:ext cx="1766574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4000" u="sng" dirty="0" smtClean="0">
              <a:solidFill>
                <a:srgbClr val="92D050"/>
              </a:solidFill>
            </a:endParaRPr>
          </a:p>
          <a:p>
            <a:endParaRPr lang="cs-CZ" sz="4000" u="sng" dirty="0">
              <a:solidFill>
                <a:srgbClr val="92D050"/>
              </a:solidFill>
            </a:endParaRPr>
          </a:p>
          <a:p>
            <a:r>
              <a:rPr lang="cs-CZ" sz="4000" u="sng" dirty="0" smtClean="0">
                <a:solidFill>
                  <a:srgbClr val="FFFF00"/>
                </a:solidFill>
              </a:rPr>
              <a:t>Ostrava</a:t>
            </a:r>
            <a:endParaRPr lang="cs-CZ" sz="4000" u="sng" dirty="0">
              <a:solidFill>
                <a:srgbClr val="FFFF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533669" y="-99392"/>
            <a:ext cx="620761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Okresní města </a:t>
            </a:r>
          </a:p>
          <a:p>
            <a:pPr algn="ctr"/>
            <a:r>
              <a:rPr lang="cs-CZ" sz="36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Základní informace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994" y="1582748"/>
            <a:ext cx="3095878" cy="2042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926" y="1582748"/>
            <a:ext cx="3280628" cy="2042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934" y="3789040"/>
            <a:ext cx="9143065" cy="30162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900" dirty="0"/>
              <a:t>Ostrava  je statutární město na rozhraní Slezska a Moravy na severovýchodě České republiky, poblíž hranice s Polskem. </a:t>
            </a:r>
          </a:p>
          <a:p>
            <a:r>
              <a:rPr lang="cs-CZ" sz="1900" dirty="0"/>
              <a:t>Ostrava leží na soutoku Lučiny, Odry, Opavy a Ostravice. Proti jiným regionům se také liší určitými zvláštnostmi, způsobenými vysokou koncentrací průmyslu, hustou zástavbou a specifickými podmínkami Ostravské pánve. Město o rozloze 214 km² tvoří celkem 23 městských obvodů, ve kterých žije více než 310 tisíc obyvatel. </a:t>
            </a:r>
            <a:r>
              <a:rPr lang="cs-CZ" sz="1900" u="sng" dirty="0">
                <a:solidFill>
                  <a:srgbClr val="FF0000"/>
                </a:solidFill>
              </a:rPr>
              <a:t>Ostrava, sídlo krajského úřadu</a:t>
            </a:r>
            <a:r>
              <a:rPr lang="cs-CZ" sz="1900" dirty="0">
                <a:solidFill>
                  <a:srgbClr val="FF0000"/>
                </a:solidFill>
              </a:rPr>
              <a:t> </a:t>
            </a:r>
            <a:r>
              <a:rPr lang="cs-CZ" sz="1900" u="sng" dirty="0">
                <a:solidFill>
                  <a:srgbClr val="FF0000"/>
                </a:solidFill>
              </a:rPr>
              <a:t>Moravskoslezského kraje i okresu Ostrava-město</a:t>
            </a:r>
            <a:r>
              <a:rPr lang="cs-CZ" sz="1900" dirty="0"/>
              <a:t>, je tak třetím největším městem Česka. </a:t>
            </a:r>
          </a:p>
          <a:p>
            <a:r>
              <a:rPr lang="cs-CZ" sz="1900" dirty="0"/>
              <a:t>Sídlem magistrátu je Nová radnice. Ve městě sídlí též biskup ostravsko-opavské diecéze. Na území Ostravy se nachází čtyři městské památkové zóny.</a:t>
            </a:r>
          </a:p>
        </p:txBody>
      </p:sp>
    </p:spTree>
    <p:extLst>
      <p:ext uri="{BB962C8B-B14F-4D97-AF65-F5344CB8AC3E}">
        <p14:creationId xmlns:p14="http://schemas.microsoft.com/office/powerpoint/2010/main" val="2822384192"/>
      </p:ext>
    </p:extLst>
  </p:cSld>
  <p:clrMapOvr>
    <a:masterClrMapping/>
  </p:clrMapOvr>
  <p:transition spd="slow">
    <p:wheel spokes="1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99392"/>
            <a:ext cx="9143999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Které z těchto okresních měst je zároveň krajským městem ?</a:t>
            </a:r>
          </a:p>
          <a:p>
            <a:pPr algn="ctr"/>
            <a:endParaRPr lang="cs-CZ" sz="3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1793" y="1608767"/>
            <a:ext cx="25922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  <a:hlinkClick r:id="rId3" action="ppaction://hlinksldjump"/>
              </a:rPr>
              <a:t>Opava</a:t>
            </a:r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361165" y="2276872"/>
            <a:ext cx="185890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hlinkClick r:id="rId3" action="ppaction://hlinksldjump"/>
              </a:rPr>
              <a:t>Bruntál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61548" y="2439763"/>
            <a:ext cx="246016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Nový </a:t>
            </a:r>
            <a:r>
              <a:rPr lang="cs-CZ" sz="4400" dirty="0" smtClean="0">
                <a:solidFill>
                  <a:srgbClr val="00B050"/>
                </a:solidFill>
                <a:hlinkClick r:id="rId3" action="ppaction://hlinksldjump"/>
              </a:rPr>
              <a:t>Jičín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04048" y="4206348"/>
            <a:ext cx="340163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rgbClr val="FF6600"/>
                </a:solidFill>
                <a:hlinkClick r:id="rId3" action="ppaction://hlinksldjump"/>
              </a:rPr>
              <a:t>Frýdek</a:t>
            </a:r>
            <a:r>
              <a:rPr lang="cs-CZ" sz="4400" dirty="0" smtClean="0">
                <a:solidFill>
                  <a:srgbClr val="FF6600"/>
                </a:solidFill>
              </a:rPr>
              <a:t> Místek</a:t>
            </a:r>
            <a:endParaRPr lang="cs-CZ" sz="4400" dirty="0">
              <a:solidFill>
                <a:srgbClr val="FF66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67744" y="5301208"/>
            <a:ext cx="189417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rgbClr val="7030A0"/>
                </a:solidFill>
                <a:hlinkClick r:id="rId3" action="ppaction://hlinksldjump"/>
              </a:rPr>
              <a:t>Karviná</a:t>
            </a:r>
            <a:endParaRPr lang="cs-CZ" sz="4400" dirty="0">
              <a:solidFill>
                <a:srgbClr val="7030A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60182" y="3428564"/>
            <a:ext cx="192687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rgbClr val="FFFF00"/>
                </a:solidFill>
                <a:hlinkClick r:id="rId4" action="ppaction://hlinksldjump"/>
              </a:rPr>
              <a:t>Ostrava</a:t>
            </a:r>
            <a:endParaRPr lang="cs-CZ" sz="4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4781991"/>
      </p:ext>
    </p:extLst>
  </p:cSld>
  <p:clrMapOvr>
    <a:masterClrMapping/>
  </p:clrMapOvr>
  <p:transition spd="slow">
    <p:wheel spokes="1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1758" y="404664"/>
            <a:ext cx="272048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Špatně !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6146" name="Picture 2" descr="C:\Users\uživatel\AppData\Local\Microsoft\Windows\Temporary Internet Files\Content.IE5\L8UM0JM8\MC9004361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148" y="2996952"/>
            <a:ext cx="2557034" cy="2669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>
            <a:hlinkClick r:id="rId5" action="ppaction://hlinksldjump"/>
          </p:cNvPr>
          <p:cNvSpPr/>
          <p:nvPr/>
        </p:nvSpPr>
        <p:spPr>
          <a:xfrm rot="10800000">
            <a:off x="7308304" y="5666532"/>
            <a:ext cx="1440160" cy="7147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007779"/>
      </p:ext>
    </p:extLst>
  </p:cSld>
  <p:clrMapOvr>
    <a:masterClrMapping/>
  </p:clrMapOvr>
  <p:transition spd="slow">
    <p:wheel spokes="1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51335" y="404664"/>
            <a:ext cx="324133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Správně !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5122" name="Picture 2" descr="C:\Users\uživatel\AppData\Local\Microsoft\Windows\Temporary Internet Files\Content.IE5\900VVYZS\MC9004359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9855" y="2908811"/>
            <a:ext cx="2664296" cy="2781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ů 4">
            <a:hlinkClick r:id="rId5" action="ppaction://hlinksldjump"/>
          </p:cNvPr>
          <p:cNvSpPr/>
          <p:nvPr/>
        </p:nvSpPr>
        <p:spPr>
          <a:xfrm rot="5400000">
            <a:off x="7904940" y="5537804"/>
            <a:ext cx="792088" cy="13270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532493"/>
      </p:ext>
    </p:extLst>
  </p:cSld>
  <p:clrMapOvr>
    <a:masterClrMapping/>
  </p:clrMapOvr>
  <p:transition spd="slow">
    <p:wheel spokes="1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846004"/>
            <a:ext cx="914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Google [online]. 19.1.2011 [cit. 2011-03-15]. Město Bruntál. Dostupné z WWW: &lt;http://www.mubruntal.cz/&gt;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476672"/>
            <a:ext cx="20882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Zdroje: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551624" y="1153781"/>
            <a:ext cx="839568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HOLÝ, Ladislav. Nový </a:t>
            </a:r>
            <a:r>
              <a:rPr lang="cs-CZ" sz="1400" dirty="0" err="1"/>
              <a:t>Jičín|Nový</a:t>
            </a:r>
            <a:r>
              <a:rPr lang="cs-CZ" sz="1400" dirty="0"/>
              <a:t> Jičín - TURISTICKÉ REGIONY ČR [online]. 21.8:2006 [cit. 2011-03-15]. Nový Jičín - TURISTICKÉ Regiony ČR. Dostupné z WWW: &lt;http://www.tourism.cz/</a:t>
            </a:r>
            <a:r>
              <a:rPr lang="cs-CZ" sz="1400" dirty="0" err="1"/>
              <a:t>encyklo</a:t>
            </a:r>
            <a:r>
              <a:rPr lang="cs-CZ" sz="1400" dirty="0"/>
              <a:t>/objekty1.phtml?id=18740&gt;.</a:t>
            </a:r>
          </a:p>
        </p:txBody>
      </p:sp>
      <p:sp>
        <p:nvSpPr>
          <p:cNvPr id="7" name="Obdélník 6"/>
          <p:cNvSpPr/>
          <p:nvPr/>
        </p:nvSpPr>
        <p:spPr>
          <a:xfrm>
            <a:off x="551624" y="1772816"/>
            <a:ext cx="831607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VROBEL, Lukáš. Google [online]. 3.6.2009 [cit. 2011-03-15]. Společnost pro veřejnou dopravu. Dostupné z WWW: &lt;http://www.spvd.cz/?p=</a:t>
            </a:r>
            <a:r>
              <a:rPr lang="cs-CZ" sz="1400" dirty="0" err="1"/>
              <a:t>cz</a:t>
            </a:r>
            <a:r>
              <a:rPr lang="cs-CZ" sz="1400" dirty="0"/>
              <a:t>/ostravsko/</a:t>
            </a:r>
            <a:r>
              <a:rPr lang="cs-CZ" sz="1400" dirty="0" err="1"/>
              <a:t>karvina</a:t>
            </a:r>
            <a:r>
              <a:rPr lang="cs-CZ" sz="1400" dirty="0"/>
              <a:t>/</a:t>
            </a:r>
            <a:r>
              <a:rPr lang="cs-CZ" sz="1400" dirty="0" err="1"/>
              <a:t>karvina.html&amp;m</a:t>
            </a:r>
            <a:r>
              <a:rPr lang="cs-CZ" sz="1400" dirty="0"/>
              <a:t>=</a:t>
            </a:r>
            <a:r>
              <a:rPr lang="cs-CZ" sz="1400" dirty="0" err="1"/>
              <a:t>cz</a:t>
            </a:r>
            <a:r>
              <a:rPr lang="cs-CZ" sz="1400" dirty="0"/>
              <a:t>/ostravsko/menu_ostravsko.html&gt;.</a:t>
            </a:r>
          </a:p>
        </p:txBody>
      </p:sp>
      <p:sp>
        <p:nvSpPr>
          <p:cNvPr id="8" name="Obdélník 7"/>
          <p:cNvSpPr/>
          <p:nvPr/>
        </p:nvSpPr>
        <p:spPr>
          <a:xfrm>
            <a:off x="562271" y="2296036"/>
            <a:ext cx="830542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BARÁNEK, Daniel . Wikipedie [online]. 7.8.2008 [cit. 2011-03-15]. Frýdek Místek. Dostupné z WWW: &lt;http://cs.wikipedia.org/wiki/Soubor:M%C3%ADstek,_N%C3%A1m%C4%9Bst%C3%AD_Svobody,_sever.jpg&gt;.</a:t>
            </a:r>
          </a:p>
        </p:txBody>
      </p:sp>
      <p:sp>
        <p:nvSpPr>
          <p:cNvPr id="9" name="Obdélník 8"/>
          <p:cNvSpPr/>
          <p:nvPr/>
        </p:nvSpPr>
        <p:spPr>
          <a:xfrm>
            <a:off x="596599" y="2826039"/>
            <a:ext cx="83529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HOMOLKA, Ladislav . Wikipedie [online]. 20.1.2005 [cit. 2011-03-15]. Bruntál. Dostupné z WWW: &lt;http://cs.wikipedia.org/wiki/Soubor:Brunt%C3%A1l_kostel_Panny_Marie_Pomocn%C3%A9_2.jpg&gt;.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00760" y="3352790"/>
            <a:ext cx="74888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O městě - Statutární město Opava [online]. 1.12.2007 [cit. 2011-03-15]. Statutární město Opava. Dostupné z WWW: &lt;http://www.opava-city.cz/</a:t>
            </a:r>
            <a:r>
              <a:rPr lang="cs-CZ" sz="1400" dirty="0" err="1"/>
              <a:t>scripts</a:t>
            </a:r>
            <a:r>
              <a:rPr lang="cs-CZ" sz="1400" dirty="0"/>
              <a:t>/</a:t>
            </a:r>
            <a:r>
              <a:rPr lang="cs-CZ" sz="1400" dirty="0" err="1"/>
              <a:t>detail.php?id</a:t>
            </a:r>
            <a:r>
              <a:rPr lang="cs-CZ" sz="1400" dirty="0"/>
              <a:t>=14209&gt;.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00760" y="3907725"/>
            <a:ext cx="788556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O městě - Statutární město Opava [online]. 1.12.2007 [cit. 2011-03-15]. Statutární město Opava. Dostupné z WWW: &lt;http://www.opava-city.cz/</a:t>
            </a:r>
            <a:r>
              <a:rPr lang="cs-CZ" sz="1400" dirty="0" err="1"/>
              <a:t>scripts</a:t>
            </a:r>
            <a:r>
              <a:rPr lang="cs-CZ" sz="1400" dirty="0"/>
              <a:t>/</a:t>
            </a:r>
            <a:r>
              <a:rPr lang="cs-CZ" sz="1400" dirty="0" err="1"/>
              <a:t>detail.php?id</a:t>
            </a:r>
            <a:r>
              <a:rPr lang="cs-CZ" sz="1400" dirty="0"/>
              <a:t>=14209&gt;.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19550" y="4505218"/>
            <a:ext cx="687887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ŠINDLER, Jan . Fotogalerie Opava [online]. 15.10.2010 [cit. 2011-03-15]. Statutární město Opava. Dostupné z WWW: &lt;http://op4u.cz/</a:t>
            </a:r>
            <a:r>
              <a:rPr lang="cs-CZ" sz="1400" dirty="0" err="1"/>
              <a:t>pub</a:t>
            </a:r>
            <a:r>
              <a:rPr lang="cs-CZ" sz="1400" dirty="0"/>
              <a:t>/</a:t>
            </a:r>
            <a:r>
              <a:rPr lang="cs-CZ" sz="1400" dirty="0" err="1"/>
              <a:t>mmo</a:t>
            </a:r>
            <a:r>
              <a:rPr lang="cs-CZ" sz="1400" dirty="0"/>
              <a:t>/fotogalerie/&gt;.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18187" y="5028438"/>
            <a:ext cx="826133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1400" dirty="0"/>
              <a:t>Wikipedie [online]. 25.2.2011 [cit. 2011-03-15]. Ostrava. Dostupné z WWW: &lt;http://cs.wikipedia.org/wiki/Ostrava&gt;.</a:t>
            </a:r>
            <a:endParaRPr lang="cs-CZ" sz="1400" dirty="0"/>
          </a:p>
        </p:txBody>
      </p:sp>
      <p:sp>
        <p:nvSpPr>
          <p:cNvPr id="14" name="Obdélník 13"/>
          <p:cNvSpPr/>
          <p:nvPr/>
        </p:nvSpPr>
        <p:spPr>
          <a:xfrm>
            <a:off x="675308" y="5549994"/>
            <a:ext cx="80862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HOLZMANN, Zoran. Wikipedie [online]. 13.12.2006 [cit. 2011-03-15]. Ostrava. Dostupné z WWW: &lt;http://cs.wikipedia.org/wiki/</a:t>
            </a:r>
            <a:r>
              <a:rPr lang="cs-CZ" sz="1400" dirty="0" err="1"/>
              <a:t>Soubor:TU_Ostrava.JPG</a:t>
            </a:r>
            <a:r>
              <a:rPr lang="cs-CZ" sz="1400" dirty="0"/>
              <a:t>&gt;.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75308" y="6073214"/>
            <a:ext cx="741428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/>
              <a:t>SPŠCHaG</a:t>
            </a:r>
            <a:r>
              <a:rPr lang="cs-CZ" sz="1400" dirty="0"/>
              <a:t> Ostrava. Wikipedie [online]. 6.10.2005 [cit. 2011-03-15]. Ostrava. Dostupné z WWW: &lt;http://cs.wikipedia.org/wiki/Soubor:Ostrava,_pohled_z_Nov%C3%A9_radnice_2.jpg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Klipart Microsoft Office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047178583"/>
      </p:ext>
    </p:extLst>
  </p:cSld>
  <p:clrMapOvr>
    <a:masterClrMapping/>
  </p:clrMapOvr>
  <p:transition spd="slow">
    <p:wheel spokes="1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456</TotalTime>
  <Words>925</Words>
  <Application>Microsoft Office PowerPoint</Application>
  <PresentationFormat>Předvádění na obrazovce (4:3)</PresentationFormat>
  <Paragraphs>84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Učitel</cp:lastModifiedBy>
  <cp:revision>40</cp:revision>
  <dcterms:created xsi:type="dcterms:W3CDTF">2011-03-13T14:12:12Z</dcterms:created>
  <dcterms:modified xsi:type="dcterms:W3CDTF">2012-03-25T14:56:23Z</dcterms:modified>
</cp:coreProperties>
</file>