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510" y="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24.6.2013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76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175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852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1962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972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4453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1105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646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352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976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218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900113" y="6381750"/>
            <a:ext cx="748823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r>
              <a:rPr lang="cs-CZ">
                <a:latin typeface="Arial" charset="0"/>
              </a:rPr>
              <a:t>Autorem materiálu a všech jeho částí, není-li uvedeno jinak, je (jméno a příjmení autora).</a:t>
            </a:r>
            <a:br>
              <a:rPr lang="cs-CZ">
                <a:latin typeface="Arial" charset="0"/>
              </a:rPr>
            </a:br>
            <a:r>
              <a:rPr lang="cs-CZ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b="1" dirty="0" smtClean="0"/>
              <a:t>Potřeby </a:t>
            </a:r>
            <a:r>
              <a:rPr lang="cs-CZ" b="1" dirty="0" smtClean="0"/>
              <a:t>rodiny jako cílové skupiny </a:t>
            </a:r>
            <a:r>
              <a:rPr lang="cs-CZ" b="1" smtClean="0"/>
              <a:t>sociálních služeb</a:t>
            </a: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007657"/>
              </p:ext>
            </p:extLst>
          </p:nvPr>
        </p:nvGraphicFramePr>
        <p:xfrm>
          <a:off x="683568" y="1268760"/>
          <a:ext cx="7848872" cy="46317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effectLst/>
                        </a:rPr>
                        <a:t>Název školy: 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effectLst/>
                        </a:rPr>
                        <a:t>Adresa: 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Dubí III - </a:t>
                      </a:r>
                      <a:r>
                        <a:rPr lang="cs-CZ" sz="1200" kern="50" dirty="0" err="1" smtClean="0">
                          <a:effectLst/>
                        </a:rPr>
                        <a:t>Pozorka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effectLst/>
                        </a:rPr>
                        <a:t>Název projektu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</a:rPr>
                        <a:t>KLÍČE K POZNÁVÁNÍ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effectLst/>
                        </a:rPr>
                        <a:t>Registrační číslo projektu: </a:t>
                      </a:r>
                      <a:endParaRPr lang="cs-CZ" sz="12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CZ.1.07/1.5.00/34.0928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200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lang="cs-CZ" sz="1200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VY_52_INOVACE_3.A_2/2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Téma sady: </a:t>
                      </a:r>
                      <a:r>
                        <a:rPr lang="cs-CZ" sz="1200" kern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Název: Potřeby</a:t>
                      </a:r>
                      <a:r>
                        <a:rPr lang="cs-CZ" sz="12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/>
                        </a:rPr>
                        <a:t> cílových skupin sociálních služeb - rodina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</a:rPr>
                        <a:t>7. 6. 2013 (Po pilotáži)</a:t>
                      </a:r>
                      <a:endParaRPr lang="cs-CZ" sz="12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2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Kateřina Svobodová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2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služby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</a:t>
                      </a: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NewRoman"/>
                        </a:rPr>
                        <a:t>charakterizuje formy sociálních služeb ve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NewRoman"/>
                        </a:rPr>
                        <a:t>vztahu k sociální situaci a specifickým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NewRoman"/>
                        </a:rPr>
                        <a:t>potřebám jednotlivých skupin klientů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Rodina, tradiční pojetí rodiny, moderní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 pojetí rodiny, definice rodiny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 uvádí rodinu jako cílovou skupinu sociálních služeb. Obsahem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definice rodiny, její tradiční, moderní pojetí a typy rodin.</a:t>
                      </a:r>
                      <a:r>
                        <a:rPr lang="cs-CZ" sz="12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2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Definice rodiny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Rodinu lze vymezit z několika hledisek. </a:t>
            </a:r>
          </a:p>
          <a:p>
            <a:pPr eaLnBrk="1" hangingPunct="1"/>
            <a:r>
              <a:rPr lang="cs-CZ" smtClean="0"/>
              <a:t>Jiné hledisko bude důležité pro sociální politiku, jiné pro psychologii, rozdílně se bude rodina definovat v tradičnějším či modernějším pojetí. </a:t>
            </a:r>
          </a:p>
          <a:p>
            <a:pPr eaLnBrk="1" hangingPunct="1"/>
            <a:r>
              <a:rPr lang="cs-CZ" b="1" smtClean="0"/>
              <a:t>Rodina totiž prošla v posledních desetiletích značným vývojem, proto i její definování a vymezení je velmi obtížné!</a:t>
            </a:r>
          </a:p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65704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Tradiční a moderní pojetí rodiny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dirty="0" smtClean="0"/>
              <a:t>Užší, tradičnější pojetí:</a:t>
            </a:r>
            <a:endParaRPr lang="cs-CZ" dirty="0" smtClean="0"/>
          </a:p>
          <a:p>
            <a:pPr eaLnBrk="1" hangingPunct="1"/>
            <a:r>
              <a:rPr lang="cs-CZ" dirty="0" smtClean="0"/>
              <a:t>Rodina je skupina lidí spojená pouty pokrevního příbuzenství nebo právních svazků (sňatek, adopce).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b="1" dirty="0" smtClean="0"/>
              <a:t>Širší, modernější pojetí:</a:t>
            </a:r>
            <a:endParaRPr lang="cs-CZ" dirty="0" smtClean="0"/>
          </a:p>
          <a:p>
            <a:pPr eaLnBrk="1" hangingPunct="1"/>
            <a:r>
              <a:rPr lang="cs-CZ" dirty="0" smtClean="0"/>
              <a:t>Rodina je skupina lidí, která se jako rodina deklaruje na základě vzájemné náklonnosti. V některé fázi svého vývoje obvykle rodina sdílí společnou domácnost.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383797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 spojit obě pojetí?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Abychom obě pojetí propojili, lze definovat rodinu jako </a:t>
            </a:r>
          </a:p>
          <a:p>
            <a:pPr eaLnBrk="1" hangingPunct="1"/>
            <a:r>
              <a:rPr lang="cs-CZ" b="1" smtClean="0"/>
              <a:t>strukturovaný systém, jehož smyslem, účelem a náplní je utvářet relativně bezpečný, stabilní prostor a prostředí pro sdílení, reprodukci a produkci života lidí. 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58460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Typy rodin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Nukleární</a:t>
            </a:r>
          </a:p>
          <a:p>
            <a:pPr eaLnBrk="1" hangingPunct="1"/>
            <a:r>
              <a:rPr lang="cs-CZ" smtClean="0"/>
              <a:t>Rozšířená</a:t>
            </a:r>
          </a:p>
          <a:p>
            <a:pPr eaLnBrk="1" hangingPunct="1"/>
            <a:r>
              <a:rPr lang="cs-CZ" smtClean="0"/>
              <a:t>Orientační</a:t>
            </a:r>
          </a:p>
          <a:p>
            <a:pPr eaLnBrk="1" hangingPunct="1"/>
            <a:r>
              <a:rPr lang="cs-CZ" smtClean="0"/>
              <a:t>Prokreační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b="1" smtClean="0"/>
              <a:t>Z hlediska plnění funkcí:</a:t>
            </a:r>
          </a:p>
          <a:p>
            <a:pPr eaLnBrk="1" hangingPunct="1"/>
            <a:r>
              <a:rPr lang="cs-CZ" smtClean="0"/>
              <a:t>Funkční</a:t>
            </a:r>
          </a:p>
          <a:p>
            <a:pPr eaLnBrk="1" hangingPunct="1"/>
            <a:r>
              <a:rPr lang="cs-CZ" smtClean="0"/>
              <a:t>Afunkční</a:t>
            </a:r>
          </a:p>
          <a:p>
            <a:pPr eaLnBrk="1" hangingPunct="1"/>
            <a:r>
              <a:rPr lang="cs-CZ" smtClean="0"/>
              <a:t>Dysfunkční</a:t>
            </a:r>
          </a:p>
          <a:p>
            <a:pPr eaLnBrk="1" hangingPunct="1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579189755"/>
      </p:ext>
    </p:extLst>
  </p:cSld>
  <p:clrMapOvr>
    <a:masterClrMapping/>
  </p:clrMapOvr>
</p:sld>
</file>

<file path=ppt/theme/theme1.xml><?xml version="1.0" encoding="utf-8"?>
<a:theme xmlns:a="http://schemas.openxmlformats.org/drawingml/2006/main" name="DUM-PPT-sablona-perspektiva (3)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DUM-PPT-sablona-perspektiva (3)</Template>
  <TotalTime>9</TotalTime>
  <Words>239</Words>
  <Application>Microsoft Office PowerPoint</Application>
  <PresentationFormat>Předvádění na obrazovce (4:3)</PresentationFormat>
  <Paragraphs>63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DUM-PPT-sablona-perspektiva (3)</vt:lpstr>
      <vt:lpstr>Potřeby rodiny jako cílové skupiny sociálních služeb</vt:lpstr>
      <vt:lpstr>Prezentace aplikace PowerPoint</vt:lpstr>
      <vt:lpstr>Definice rodiny</vt:lpstr>
      <vt:lpstr>Tradiční a moderní pojetí rodiny</vt:lpstr>
      <vt:lpstr>Jak spojit obě pojetí?</vt:lpstr>
      <vt:lpstr>Typy rodin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5</cp:revision>
  <dcterms:created xsi:type="dcterms:W3CDTF">2013-03-31T20:41:58Z</dcterms:created>
  <dcterms:modified xsi:type="dcterms:W3CDTF">2013-06-24T11:00:53Z</dcterms:modified>
</cp:coreProperties>
</file>