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64" d="100"/>
          <a:sy n="64" d="100"/>
        </p:scale>
        <p:origin x="-1560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5" d="100"/>
          <a:sy n="55" d="100"/>
        </p:scale>
        <p:origin x="-228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7F519E24-AC6E-4ACF-AA4B-319274E2209B}" type="datetimeFigureOut">
              <a:rPr lang="cs-CZ"/>
              <a:pPr/>
              <a:t>18.6.2013</a:t>
            </a:fld>
            <a:endParaRPr lang="cs-CZ"/>
          </a:p>
        </p:txBody>
      </p:sp>
      <p:sp>
        <p:nvSpPr>
          <p:cNvPr id="2150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endParaRPr lang="cs-CZ"/>
          </a:p>
        </p:txBody>
      </p:sp>
      <p:sp>
        <p:nvSpPr>
          <p:cNvPr id="2150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fld id="{9B0D65D2-4B2D-4512-A9E0-A9631A8AB7D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53257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EFE3364-313F-4DBB-84D2-87677718DF38}" type="datetimeFigureOut">
              <a:rPr lang="cs-CZ"/>
              <a:pPr>
                <a:defRPr/>
              </a:pPr>
              <a:t>18.6.2013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B2F5C9-BB35-4338-A25D-B4485A70E0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80534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(jméno a příjmení autora).</a:t>
            </a:r>
            <a:br>
              <a:rPr lang="cs-CZ" smtClean="0"/>
            </a:br>
            <a:r>
              <a:rPr lang="cs-CZ" smtClean="0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eaLnBrk="1" latinLnBrk="0" hangingPunct="1"/>
            <a:fld id="{C699CB88-5E1A-4FAC-892A-60949ACB1F6F}" type="datetimeFigureOut">
              <a:rPr lang="en-US" smtClean="0"/>
              <a:pPr eaLnBrk="1" latinLnBrk="0" hangingPunct="1"/>
              <a:t>6/18/2013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>
                <a:latin typeface="Arial" charset="0"/>
              </a:rPr>
              <a:t>Autorem materiálu a všech jeho částí, není-li uvedeno jinak, je (jméno a příjmení autora).</a:t>
            </a:r>
            <a:br>
              <a:rPr lang="cs-CZ" smtClean="0">
                <a:latin typeface="Arial" charset="0"/>
              </a:rPr>
            </a:br>
            <a:r>
              <a:rPr lang="cs-CZ" smtClean="0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1974DF9-AD47-4691-BA21-BBFCE3637A9A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336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b="1" dirty="0" smtClean="0"/>
              <a:t>Potřeby seniorů a jejich hodnocení</a:t>
            </a:r>
            <a:endParaRPr lang="cs-CZ" dirty="0" smtClean="0"/>
          </a:p>
        </p:txBody>
      </p:sp>
      <p:grpSp>
        <p:nvGrpSpPr>
          <p:cNvPr id="2" name="Skupina 1"/>
          <p:cNvGrpSpPr/>
          <p:nvPr/>
        </p:nvGrpSpPr>
        <p:grpSpPr>
          <a:xfrm>
            <a:off x="1259632" y="348726"/>
            <a:ext cx="6521450" cy="762000"/>
            <a:chOff x="1187624" y="348726"/>
            <a:chExt cx="6521450" cy="762000"/>
          </a:xfrm>
        </p:grpSpPr>
        <p:pic>
          <p:nvPicPr>
            <p:cNvPr id="4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5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5466365"/>
              </p:ext>
            </p:extLst>
          </p:nvPr>
        </p:nvGraphicFramePr>
        <p:xfrm>
          <a:off x="683568" y="1268760"/>
          <a:ext cx="7848872" cy="564906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080120"/>
                <a:gridCol w="2664296"/>
                <a:gridCol w="1473744"/>
                <a:gridCol w="2630712"/>
              </a:tblGrid>
              <a:tr h="39356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školy: 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Střední škola sociální PERSPEKTIVA a Vyšší odborná škola, s.r.o.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Adresa: 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Mírová 218/6</a:t>
                      </a: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Dubí III - </a:t>
                      </a:r>
                      <a:r>
                        <a:rPr lang="cs-CZ" sz="1400" kern="50" dirty="0" err="1" smtClean="0">
                          <a:effectLst/>
                        </a:rPr>
                        <a:t>Pozorka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effectLst/>
                        </a:rPr>
                        <a:t>Název projektu</a:t>
                      </a:r>
                      <a:endParaRPr lang="cs-CZ" sz="14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KLÍČE K POZNÁVÁNÍ</a:t>
                      </a: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effectLst/>
                        </a:rPr>
                        <a:t>Registrační číslo projektu: </a:t>
                      </a:r>
                      <a:endParaRPr lang="cs-CZ" sz="1400" b="1" kern="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CZ.1.07/1.5.00/34.0928</a:t>
                      </a:r>
                      <a:endParaRPr lang="cs-CZ" sz="14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19678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Šablona:  </a:t>
                      </a:r>
                    </a:p>
                    <a:p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r>
                        <a:rPr lang="cs-CZ" sz="1800" kern="5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V/2 Inovace a zkvalitnění výuky směřující k rozvoji odborných kompetencí žáků středních škol</a:t>
                      </a:r>
                      <a:endParaRPr lang="cs-CZ" dirty="0"/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Název a číslo materiálu: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VY_52_INOVACE_4.A_2/8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Téma sady: </a:t>
                      </a:r>
                      <a:r>
                        <a:rPr lang="cs-CZ" sz="1400" kern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Specifické potřeby jednotlivých klientů v sociálních službách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Název: Potřeby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Times New Roman"/>
                        </a:rPr>
                        <a:t> seniorů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  <a:tr h="3150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Vytvořeno: 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</a:rPr>
                        <a:t>22.1.2013</a:t>
                      </a:r>
                      <a:endParaRPr lang="cs-CZ" sz="1400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b="1" kern="50" dirty="0">
                          <a:solidFill>
                            <a:srgbClr val="FF0000"/>
                          </a:solidFill>
                          <a:effectLst/>
                        </a:rPr>
                        <a:t>Autor:</a:t>
                      </a:r>
                      <a:endParaRPr lang="cs-CZ" sz="1400" b="1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 </a:t>
                      </a: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Kateřina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Svobodová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Vyučovací předmět: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</a:rPr>
                        <a:t>Sociální</a:t>
                      </a:r>
                      <a:r>
                        <a:rPr lang="cs-CZ" sz="1400" kern="50" baseline="0" dirty="0" smtClean="0">
                          <a:solidFill>
                            <a:srgbClr val="FF0000"/>
                          </a:solidFill>
                          <a:effectLst/>
                        </a:rPr>
                        <a:t> péče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Ročník: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rgbClr val="FF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</a:t>
                      </a: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Výsledky vzdělávání dle RVP: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Ovládá základní techniky sociálního šetření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Typ interakce: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výklad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39356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Druh výukového zdroje: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Klíčová slova:</a:t>
                      </a: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rowSpan="2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Times New Roman"/>
                          <a:cs typeface="+mn-cs"/>
                        </a:rPr>
                        <a:t>Senior, stáří, hodnocení potřeb seniorů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Times New Roman"/>
                        <a:cs typeface="+mn-cs"/>
                      </a:endParaRPr>
                    </a:p>
                  </a:txBody>
                  <a:tcPr marL="63251" marR="63251" marT="0" marB="0"/>
                </a:tc>
              </a:tr>
              <a:tr h="5903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kern="50" dirty="0" smtClean="0">
                          <a:solidFill>
                            <a:srgbClr val="FF0000"/>
                          </a:solidFill>
                          <a:effectLst/>
                        </a:rPr>
                        <a:t>Anotace:</a:t>
                      </a: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lang="cs-CZ" sz="1400" kern="5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400" kern="5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je zaměřena na potřeby seniorů a na současné směry sociální práce se seniory. Zabývá se také teoreticky součástmi hodnocení </a:t>
                      </a:r>
                      <a:r>
                        <a:rPr lang="cs-CZ" sz="1400" kern="5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potřeb seniorů.</a:t>
                      </a:r>
                      <a:endParaRPr lang="cs-CZ" sz="1400" kern="5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3251" marR="63251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b="1" kern="50" dirty="0" smtClean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solidFill>
                          <a:srgbClr val="FF0000"/>
                        </a:solidFill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  <a:tc vMerge="1"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endParaRPr lang="cs-CZ" sz="14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3251" marR="63251" marT="0" marB="0"/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9632" y="167333"/>
            <a:ext cx="6521450" cy="762000"/>
            <a:chOff x="1187624" y="348726"/>
            <a:chExt cx="6521450" cy="762000"/>
          </a:xfrm>
        </p:grpSpPr>
        <p:pic>
          <p:nvPicPr>
            <p:cNvPr id="8" name="Picture 0" descr="MSMT_logolink_bez_vl_a_sloganu.ai"/>
            <p:cNvPicPr>
              <a:picLocks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48726"/>
              <a:ext cx="5191125" cy="762000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9" name="obrázek 2"/>
            <p:cNvPicPr/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6946" y="501845"/>
              <a:ext cx="1152128" cy="406875"/>
            </a:xfrm>
            <a:prstGeom prst="rect">
              <a:avLst/>
            </a:prstGeom>
            <a:noFill/>
            <a:ln>
              <a:noFill/>
            </a:ln>
          </p:spPr>
        </p:pic>
      </p:grpSp>
    </p:spTree>
    <p:extLst>
      <p:ext uri="{BB962C8B-B14F-4D97-AF65-F5344CB8AC3E}">
        <p14:creationId xmlns:p14="http://schemas.microsoft.com/office/powerpoint/2010/main" val="2271794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/>
              <a:t>S</a:t>
            </a:r>
            <a:r>
              <a:rPr lang="cs-CZ" dirty="0" smtClean="0"/>
              <a:t>enioři</a:t>
            </a:r>
            <a:endParaRPr lang="cs-CZ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Stereotypní pohled na stáří </a:t>
            </a:r>
            <a:r>
              <a:rPr lang="cs-CZ" smtClean="0"/>
              <a:t>– pojetí jako homogenní skupina bez individuálních rozdílů, jako zátěž pro společnost, náklady na zdravotní a sociální péči, důchody…</a:t>
            </a:r>
          </a:p>
          <a:p>
            <a:pPr eaLnBrk="1" hangingPunct="1"/>
            <a:r>
              <a:rPr lang="cs-CZ" smtClean="0"/>
              <a:t>Chybí snaha najít pozitivní hodnoty stáří – velká skupina aktivních seniorů, ať již pracovně nebo jinak smysluplně.</a:t>
            </a:r>
          </a:p>
          <a:p>
            <a:pPr eaLnBrk="1" hangingPunct="1"/>
            <a:r>
              <a:rPr lang="cs-CZ" smtClean="0"/>
              <a:t>Věk není důvod zvýšené péče</a:t>
            </a:r>
          </a:p>
        </p:txBody>
      </p:sp>
    </p:spTree>
    <p:extLst>
      <p:ext uri="{BB962C8B-B14F-4D97-AF65-F5344CB8AC3E}">
        <p14:creationId xmlns:p14="http://schemas.microsoft.com/office/powerpoint/2010/main" val="28155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dirty="0" smtClean="0"/>
              <a:t>Směr sociální práce se starými lidmi</a:t>
            </a:r>
            <a:endParaRPr lang="cs-CZ" dirty="0"/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pPr eaLnBrk="1" hangingPunct="1"/>
            <a:r>
              <a:rPr lang="cs-CZ" sz="2000" dirty="0" smtClean="0"/>
              <a:t>Sociální práce směřuje zejména k nejvíce ohroženým starým lidem, </a:t>
            </a:r>
          </a:p>
          <a:p>
            <a:pPr eaLnBrk="1" hangingPunct="1"/>
            <a:r>
              <a:rPr lang="cs-CZ" sz="2000" dirty="0" smtClean="0"/>
              <a:t>osamělým, </a:t>
            </a:r>
          </a:p>
          <a:p>
            <a:pPr eaLnBrk="1" hangingPunct="1"/>
            <a:r>
              <a:rPr lang="cs-CZ" sz="2000" dirty="0" smtClean="0"/>
              <a:t>propuštěným z nemocnice, </a:t>
            </a:r>
          </a:p>
          <a:p>
            <a:pPr eaLnBrk="1" hangingPunct="1"/>
            <a:r>
              <a:rPr lang="cs-CZ" sz="2000" dirty="0" smtClean="0"/>
              <a:t>dlouhodobě nemocným, s demencí, depresí, zmateným, </a:t>
            </a:r>
          </a:p>
          <a:p>
            <a:pPr eaLnBrk="1" hangingPunct="1"/>
            <a:r>
              <a:rPr lang="cs-CZ" sz="2000" dirty="0"/>
              <a:t>p</a:t>
            </a:r>
            <a:r>
              <a:rPr lang="cs-CZ" sz="2000" dirty="0" smtClean="0"/>
              <a:t>řijatým do institucí </a:t>
            </a:r>
          </a:p>
          <a:p>
            <a:pPr eaLnBrk="1" hangingPunct="1"/>
            <a:r>
              <a:rPr lang="cs-CZ" sz="2000" dirty="0"/>
              <a:t>ž</a:t>
            </a:r>
            <a:r>
              <a:rPr lang="cs-CZ" sz="2000" dirty="0" smtClean="0"/>
              <a:t>ijícím v chudých čtvrtích</a:t>
            </a:r>
          </a:p>
          <a:p>
            <a:pPr eaLnBrk="1" hangingPunct="1"/>
            <a:r>
              <a:rPr lang="cs-CZ" sz="2000" dirty="0"/>
              <a:t>v</a:t>
            </a:r>
            <a:r>
              <a:rPr lang="cs-CZ" sz="2000" dirty="0" smtClean="0"/>
              <a:t> nevyhovujících chladných bytech</a:t>
            </a:r>
          </a:p>
          <a:p>
            <a:pPr eaLnBrk="1" hangingPunct="1"/>
            <a:r>
              <a:rPr lang="cs-CZ" sz="2000" dirty="0"/>
              <a:t>v</a:t>
            </a:r>
            <a:r>
              <a:rPr lang="cs-CZ" sz="2000" dirty="0" smtClean="0"/>
              <a:t>ystavených špatnému zacházení, ponižování, segregaci</a:t>
            </a:r>
          </a:p>
          <a:p>
            <a:pPr eaLnBrk="1" hangingPunct="1"/>
            <a:r>
              <a:rPr lang="cs-CZ" sz="2000" dirty="0"/>
              <a:t>s</a:t>
            </a:r>
            <a:r>
              <a:rPr lang="cs-CZ" sz="2000" dirty="0" smtClean="0"/>
              <a:t>ociálně a geograficky izolovaným</a:t>
            </a:r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27749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Hodnocení potřeb</a:t>
            </a:r>
            <a:endParaRPr lang="cs-CZ" dirty="0"/>
          </a:p>
        </p:txBody>
      </p:sp>
      <p:sp>
        <p:nvSpPr>
          <p:cNvPr id="23555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smtClean="0"/>
              <a:t>Rozhovor, pozorování, testování</a:t>
            </a:r>
          </a:p>
          <a:p>
            <a:pPr eaLnBrk="1" hangingPunct="1"/>
            <a:r>
              <a:rPr lang="cs-CZ" smtClean="0"/>
              <a:t>Funkčnost rodiny</a:t>
            </a:r>
          </a:p>
          <a:p>
            <a:pPr eaLnBrk="1" hangingPunct="1"/>
            <a:r>
              <a:rPr lang="cs-CZ" smtClean="0"/>
              <a:t>Komunita – sociální síť</a:t>
            </a:r>
          </a:p>
          <a:p>
            <a:pPr eaLnBrk="1" hangingPunct="1"/>
            <a:r>
              <a:rPr lang="cs-CZ" smtClean="0"/>
              <a:t>Úroveň aktivity a soběstačnosti</a:t>
            </a:r>
          </a:p>
          <a:p>
            <a:pPr eaLnBrk="1" hangingPunct="1"/>
            <a:r>
              <a:rPr lang="cs-CZ" smtClean="0"/>
              <a:t>Ekonomická situace</a:t>
            </a:r>
          </a:p>
          <a:p>
            <a:pPr eaLnBrk="1" hangingPunct="1"/>
            <a:r>
              <a:rPr lang="cs-CZ" smtClean="0"/>
              <a:t>Dostupnost služeb</a:t>
            </a:r>
          </a:p>
          <a:p>
            <a:pPr eaLnBrk="1" hangingPunct="1"/>
            <a:r>
              <a:rPr lang="cs-CZ" smtClean="0"/>
              <a:t>Vhodnost domácí péče z hlediska bezpečnosti fyzické i psychické – bezbariérovost, signalizace, vztahy</a:t>
            </a:r>
          </a:p>
        </p:txBody>
      </p:sp>
    </p:spTree>
    <p:extLst>
      <p:ext uri="{BB962C8B-B14F-4D97-AF65-F5344CB8AC3E}">
        <p14:creationId xmlns:p14="http://schemas.microsoft.com/office/powerpoint/2010/main" val="526529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dirty="0" smtClean="0"/>
              <a:t>Koordinace služeb – klíčový pracovník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sz="quarter" idx="13"/>
          </p:nvPr>
        </p:nvSpPr>
        <p:spPr>
          <a:prstGeom prst="rect">
            <a:avLst/>
          </a:prstGeom>
        </p:spPr>
        <p:txBody>
          <a:bodyPr>
            <a:normAutofit fontScale="92500"/>
          </a:bodyPr>
          <a:lstStyle/>
          <a:p>
            <a:pPr eaLnBrk="1" hangingPunct="1"/>
            <a:r>
              <a:rPr lang="cs-CZ" smtClean="0"/>
              <a:t>Spolu s klientem a rodinou – </a:t>
            </a:r>
            <a:r>
              <a:rPr lang="cs-CZ" b="1" smtClean="0"/>
              <a:t>BALÍČEK POTŘEBNÝCH SLUŽEB </a:t>
            </a:r>
          </a:p>
          <a:p>
            <a:pPr eaLnBrk="1" hangingPunct="1"/>
            <a:r>
              <a:rPr lang="cs-CZ" smtClean="0"/>
              <a:t>Stačí pomoc sociální nebo i zdravotní??</a:t>
            </a:r>
          </a:p>
          <a:p>
            <a:pPr eaLnBrk="1" hangingPunct="1"/>
            <a:r>
              <a:rPr lang="cs-CZ" smtClean="0"/>
              <a:t>Stačí domácí péče?</a:t>
            </a:r>
          </a:p>
          <a:p>
            <a:pPr eaLnBrk="1" hangingPunct="1"/>
            <a:r>
              <a:rPr lang="cs-CZ" smtClean="0"/>
              <a:t>Je vhodná alespoň poloinstitucionální péče?</a:t>
            </a:r>
          </a:p>
          <a:p>
            <a:pPr eaLnBrk="1" hangingPunct="1"/>
            <a:r>
              <a:rPr lang="cs-CZ" smtClean="0"/>
              <a:t>Je třeba zvolit dlouhodobou institucionální péči? (hrozí strádání, nezabezpečení, osamělost)</a:t>
            </a:r>
          </a:p>
          <a:p>
            <a:pPr eaLnBrk="1" hangingPunct="1"/>
            <a:r>
              <a:rPr lang="cs-CZ" smtClean="0"/>
              <a:t>Nutný INDIVIDUÁLNÍ PLÁN PÉČE i v domácím prostředí, měnit ho v závislosti na potřebách</a:t>
            </a:r>
          </a:p>
        </p:txBody>
      </p:sp>
    </p:spTree>
    <p:extLst>
      <p:ext uri="{BB962C8B-B14F-4D97-AF65-F5344CB8AC3E}">
        <p14:creationId xmlns:p14="http://schemas.microsoft.com/office/powerpoint/2010/main" val="1604358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latin typeface="Calibri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algn="just">
              <a:spcAft>
                <a:spcPts val="0"/>
              </a:spcAft>
            </a:pPr>
            <a:r>
              <a:rPr lang="cs-CZ" sz="2400" dirty="0">
                <a:latin typeface="Arial"/>
                <a:ea typeface="Times New Roman"/>
              </a:rPr>
              <a:t>MATOUŠEK, O., et al. </a:t>
            </a:r>
            <a:r>
              <a:rPr lang="cs-CZ" sz="2400" i="1" dirty="0">
                <a:latin typeface="Arial"/>
                <a:ea typeface="Times New Roman"/>
              </a:rPr>
              <a:t>Sociální práce v praxi : Specifika různých cílových skupin a práce s nimi</a:t>
            </a:r>
            <a:r>
              <a:rPr lang="cs-CZ" sz="2400" dirty="0">
                <a:latin typeface="Arial"/>
                <a:ea typeface="Times New Roman"/>
              </a:rPr>
              <a:t>. Praha : Portál, 2005. 352 s. ISBN 80-7367-002-X.</a:t>
            </a:r>
            <a:endParaRPr lang="cs-CZ" sz="2400" dirty="0">
              <a:latin typeface="Times New Roman"/>
              <a:ea typeface="Times New Roman"/>
            </a:endParaRP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043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</TotalTime>
  <Words>335</Words>
  <Application>Microsoft Office PowerPoint</Application>
  <PresentationFormat>Předvádění na obrazovce (4:3)</PresentationFormat>
  <Paragraphs>69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Potřeby seniorů a jejich hodnocení</vt:lpstr>
      <vt:lpstr>Prezentace aplikace PowerPoint</vt:lpstr>
      <vt:lpstr>Senioři</vt:lpstr>
      <vt:lpstr>Směr sociální práce se starými lidmi</vt:lpstr>
      <vt:lpstr>Hodnocení potřeb</vt:lpstr>
      <vt:lpstr>Koordinace služeb – klíčový pracovník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svobodova</dc:creator>
  <dc:description>Dostupné z Metodického portálu www.rvp.cz, ISSN: 1802-4785, financovaného z ESF a státního rozpočtu ČR. Provozováno Výzkumným ústavem pedagogickým v Praze.</dc:description>
  <cp:lastModifiedBy>svobodova</cp:lastModifiedBy>
  <cp:revision>4</cp:revision>
  <dcterms:created xsi:type="dcterms:W3CDTF">2013-03-31T20:41:58Z</dcterms:created>
  <dcterms:modified xsi:type="dcterms:W3CDTF">2013-06-18T09:14:48Z</dcterms:modified>
</cp:coreProperties>
</file>