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60" r:id="rId5"/>
    <p:sldId id="259" r:id="rId6"/>
    <p:sldId id="261" r:id="rId7"/>
    <p:sldId id="263" r:id="rId8"/>
    <p:sldId id="262" r:id="rId9"/>
    <p:sldId id="264" r:id="rId10"/>
    <p:sldId id="265" r:id="rId11"/>
    <p:sldId id="267" r:id="rId12"/>
    <p:sldId id="270" r:id="rId13"/>
    <p:sldId id="258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C05D-DFBF-48D5-81A8-B75C445C97DA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0327D-2FE5-4E2D-97EB-12911B739C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42435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C05D-DFBF-48D5-81A8-B75C445C97DA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0327D-2FE5-4E2D-97EB-12911B739C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9162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C05D-DFBF-48D5-81A8-B75C445C97DA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0327D-2FE5-4E2D-97EB-12911B739C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7873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C05D-DFBF-48D5-81A8-B75C445C97DA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0327D-2FE5-4E2D-97EB-12911B739C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7187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C05D-DFBF-48D5-81A8-B75C445C97DA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0327D-2FE5-4E2D-97EB-12911B739C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7761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C05D-DFBF-48D5-81A8-B75C445C97DA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0327D-2FE5-4E2D-97EB-12911B739C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881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C05D-DFBF-48D5-81A8-B75C445C97DA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0327D-2FE5-4E2D-97EB-12911B739C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37417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C05D-DFBF-48D5-81A8-B75C445C97DA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0327D-2FE5-4E2D-97EB-12911B739C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385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C05D-DFBF-48D5-81A8-B75C445C97DA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0327D-2FE5-4E2D-97EB-12911B739C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1954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C05D-DFBF-48D5-81A8-B75C445C97DA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0327D-2FE5-4E2D-97EB-12911B739C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3828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C05D-DFBF-48D5-81A8-B75C445C97DA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0327D-2FE5-4E2D-97EB-12911B739C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4933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CEC05D-DFBF-48D5-81A8-B75C445C97DA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0327D-2FE5-4E2D-97EB-12911B739C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8292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tom&#225;&#353;+ba&#357;a+star&#353;&#237;&amp;hl=cs&amp;biw=1138&amp;bih=555&amp;tbm=isch&amp;tbnid=hfajYE0FyVSjxM:&amp;imgrefurl=http://cs.wikipedia.org/wiki/Tom%C3%A1%25" TargetMode="External"/><Relationship Id="rId2" Type="http://schemas.openxmlformats.org/officeDocument/2006/relationships/hyperlink" Target="http://www.google.cz/imgres?q=samostatn&#233;+&#269;eskoslovensko&amp;hl=cs&amp;biw=1138&amp;bih=555&amp;tbm=isch&amp;tbnid=nohMjr932Ei0OM:&amp;imgrefurl=http://www.stramberk.cz/historie/2_sve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oogle.cz/imgres?q=t.g.masaryk&amp;num=10&amp;hl=cs&amp;biw=1138&amp;bih=525&amp;tbm=isch&amp;tbnid=4yh6aRhyIAKgMM:&amp;imgrefurl=http://www.volny.cz/harmonia-bohemia/01-m" TargetMode="External"/><Relationship Id="rId4" Type="http://schemas.openxmlformats.org/officeDocument/2006/relationships/hyperlink" Target="http://commons.wikimedia.org/wiki/File:Zlin-Areal_Svit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karel+&#269;apek&amp;hl=cs&amp;biw=1138&amp;bih=555&amp;tbm=isch&amp;tbnid=1Guih5s2oQFN2M:&amp;imgrefurl=http://studovna.blogy.rvp.cz/prispevky/karel-capek-on" TargetMode="External"/><Relationship Id="rId2" Type="http://schemas.openxmlformats.org/officeDocument/2006/relationships/hyperlink" Target="http://www.google.cz/imgres?q=jaroslav+je&#382;ek&amp;hl=cs&amp;sa=X&amp;biw=1138&amp;bih=555&amp;tbm=isch&amp;tbnid=UOxBLDiW6lDCBM:&amp;imgrefurl=http://www.cnb.cz/cs/platidla/numismatika/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268760"/>
            <a:ext cx="7848872" cy="1283077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Tvář ČSR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-320656" y="4264667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Anotace: Seznámení se s </a:t>
            </a:r>
            <a:r>
              <a:rPr lang="cs-CZ" dirty="0" smtClean="0">
                <a:solidFill>
                  <a:prstClr val="black"/>
                </a:solidFill>
              </a:rPr>
              <a:t>obdobím  po 1. světové válce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98385" y="2860627"/>
            <a:ext cx="631666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Název</a:t>
            </a:r>
            <a:r>
              <a:rPr lang="cs-CZ">
                <a:solidFill>
                  <a:prstClr val="black"/>
                </a:solidFill>
              </a:rPr>
              <a:t>: </a:t>
            </a:r>
            <a:r>
              <a:rPr lang="cs-CZ" smtClean="0">
                <a:solidFill>
                  <a:prstClr val="black"/>
                </a:solidFill>
              </a:rPr>
              <a:t>VY_32_inovace_17 </a:t>
            </a:r>
            <a:r>
              <a:rPr lang="cs-CZ" dirty="0">
                <a:solidFill>
                  <a:prstClr val="black"/>
                </a:solidFill>
              </a:rPr>
              <a:t>Vlastivěda-mladší české dějiny</a:t>
            </a:r>
          </a:p>
          <a:p>
            <a:r>
              <a:rPr lang="cs-CZ" dirty="0">
                <a:solidFill>
                  <a:prstClr val="black"/>
                </a:solidFill>
              </a:rPr>
              <a:t>Autor: Mgr. Martina Šímová</a:t>
            </a:r>
          </a:p>
          <a:p>
            <a:r>
              <a:rPr lang="cs-CZ" dirty="0">
                <a:solidFill>
                  <a:prstClr val="black"/>
                </a:solidFill>
              </a:rPr>
              <a:t>Období: Září </a:t>
            </a:r>
            <a:r>
              <a:rPr lang="cs-CZ" dirty="0" smtClean="0">
                <a:solidFill>
                  <a:prstClr val="black"/>
                </a:solidFill>
              </a:rPr>
              <a:t>–leden 2012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Věková skupina: 5.ročník</a:t>
            </a:r>
          </a:p>
          <a:p>
            <a:r>
              <a:rPr lang="cs-CZ" dirty="0">
                <a:solidFill>
                  <a:prstClr val="black"/>
                </a:solidFill>
              </a:rPr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xmlns="" val="3215194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24745"/>
            <a:ext cx="7772400" cy="2475706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Tvář ČSR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Samostatné Československo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0980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4664"/>
            <a:ext cx="8789318" cy="576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9358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Nový stát ČSR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První republika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Demokracie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Ústava – rovnoprávnost všech občanů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Občané: Češi, Slováci, Rusíni a Ukrajinci, další národnostní menšiny- Němci, Maďaři , Poláci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Výstavba nových </a:t>
            </a:r>
            <a:r>
              <a:rPr lang="cs-CZ" dirty="0" smtClean="0"/>
              <a:t>továren (Baťovy </a:t>
            </a:r>
            <a:r>
              <a:rPr lang="cs-CZ" dirty="0" smtClean="0"/>
              <a:t>závody ve Zlíně)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7412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První prezident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Čestný, skromný člověk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Vždy hájil pravdu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Oblíbený politik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„tatíček“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3krát zvolen prezidentem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Náboženská snášenlivost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40768"/>
            <a:ext cx="3593340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39722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Tomáš Baťa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Z malé ševcovské firmy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Moderní způsob výroby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Pásová výroba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Dělníci vysoké platy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Domky pro dělníky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Cena „baťovka“- 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56792"/>
            <a:ext cx="2775942" cy="4491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14907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Baťovy závody</a:t>
            </a:r>
            <a:endParaRPr lang="cs-CZ" dirty="0"/>
          </a:p>
        </p:txBody>
      </p:sp>
      <p:pic>
        <p:nvPicPr>
          <p:cNvPr id="1026" name="Picture 2" descr="File:Zlin-Areal Svi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56792"/>
            <a:ext cx="6899920" cy="5174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84686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Baťovy domky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0750" y="1638299"/>
            <a:ext cx="5909642" cy="4444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99355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Kulturní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Rozvoj hospodářství, vědy, techniky, školství, kultury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Vznikala divadla-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Osvobozené divadlo- </a:t>
            </a:r>
            <a:r>
              <a:rPr lang="cs-CZ" dirty="0" smtClean="0"/>
              <a:t>zakladatelé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Jiří Voskovec </a:t>
            </a:r>
            <a:r>
              <a:rPr lang="cs-CZ" dirty="0" smtClean="0"/>
              <a:t>a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Jan Werich-satira </a:t>
            </a:r>
            <a:r>
              <a:rPr lang="cs-CZ" dirty="0" smtClean="0"/>
              <a:t>a humor, písně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Jaroslava Ježka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Karel Čapek- </a:t>
            </a:r>
            <a:r>
              <a:rPr lang="cs-CZ" dirty="0" smtClean="0"/>
              <a:t>spisovatel a přítel T. G. M.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3303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Voskovec a Werich</a:t>
            </a:r>
            <a:endParaRPr lang="cs-CZ" dirty="0"/>
          </a:p>
        </p:txBody>
      </p:sp>
      <p:pic>
        <p:nvPicPr>
          <p:cNvPr id="1026" name="Picture 2" descr="File:Voskovec a Weric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916832"/>
            <a:ext cx="5715000" cy="421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36914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Jaroslav Ježek a Karel Čapek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7644" y="1196752"/>
            <a:ext cx="3847575" cy="5249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5" y="1230676"/>
            <a:ext cx="4097711" cy="5215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72248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Život za 1.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Cenila se poctivá práce, zručnost a vzdělání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Rozdíly mezi obyvateli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Ženy se většinou staraly o domácnost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Pracovalo se i v sobotu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 neděli výlety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Biograf, rozhlas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4946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it-IT" sz="2000" dirty="0" smtClean="0">
                <a:effectLst/>
              </a:rPr>
              <a:t>Mapa ČSR. [online]. [cit. 2012-10-15]. Dostupné z: </a:t>
            </a:r>
            <a:r>
              <a:rPr lang="it-IT" sz="2000" dirty="0" smtClean="0">
                <a:effectLst/>
                <a:hlinkClick r:id="rId2"/>
              </a:rPr>
              <a:t>http://www.google.cz/imgres?q=samostatné+československo&amp;hl=cs&amp;biw=1138&amp;bih=555&amp;tbm=isch&amp;tbnid=nohMjr932Ei0OM:&amp;imgrefurl=http://www.stramberk.cz/historie/2_svet</a:t>
            </a:r>
            <a:endParaRPr lang="cs-CZ" sz="2000" dirty="0" smtClean="0">
              <a:effectLst/>
            </a:endParaRPr>
          </a:p>
          <a:p>
            <a:r>
              <a:rPr lang="cs-CZ" sz="2000" dirty="0" smtClean="0">
                <a:effectLst/>
              </a:rPr>
              <a:t>Tomáš Baťa. [online]. [cit. 2012-10-15]. Dostupné z: </a:t>
            </a:r>
            <a:r>
              <a:rPr lang="cs-CZ" sz="2000" dirty="0" smtClean="0">
                <a:effectLst/>
                <a:hlinkClick r:id="rId3"/>
              </a:rPr>
              <a:t>http://www.google.cz/</a:t>
            </a:r>
            <a:r>
              <a:rPr lang="cs-CZ" sz="2000" dirty="0" err="1" smtClean="0">
                <a:effectLst/>
                <a:hlinkClick r:id="rId3"/>
              </a:rPr>
              <a:t>imgres?q</a:t>
            </a:r>
            <a:r>
              <a:rPr lang="cs-CZ" sz="2000" dirty="0" smtClean="0">
                <a:effectLst/>
                <a:hlinkClick r:id="rId3"/>
              </a:rPr>
              <a:t>=</a:t>
            </a:r>
            <a:r>
              <a:rPr lang="cs-CZ" sz="2000" dirty="0" err="1" smtClean="0">
                <a:effectLst/>
                <a:hlinkClick r:id="rId3"/>
              </a:rPr>
              <a:t>tomáš+baťa+starší&amp;hl</a:t>
            </a:r>
            <a:r>
              <a:rPr lang="cs-CZ" sz="2000" dirty="0" smtClean="0">
                <a:effectLst/>
                <a:hlinkClick r:id="rId3"/>
              </a:rPr>
              <a:t>=</a:t>
            </a:r>
            <a:r>
              <a:rPr lang="cs-CZ" sz="2000" dirty="0" err="1" smtClean="0">
                <a:effectLst/>
                <a:hlinkClick r:id="rId3"/>
              </a:rPr>
              <a:t>cs&amp;biw</a:t>
            </a:r>
            <a:r>
              <a:rPr lang="cs-CZ" sz="2000" dirty="0" smtClean="0">
                <a:effectLst/>
                <a:hlinkClick r:id="rId3"/>
              </a:rPr>
              <a:t>=1138&amp;bih=555&amp;tbm=</a:t>
            </a:r>
            <a:r>
              <a:rPr lang="cs-CZ" sz="2000" dirty="0" err="1" smtClean="0">
                <a:effectLst/>
                <a:hlinkClick r:id="rId3"/>
              </a:rPr>
              <a:t>isch&amp;tbnid</a:t>
            </a:r>
            <a:r>
              <a:rPr lang="cs-CZ" sz="2000" dirty="0" smtClean="0">
                <a:effectLst/>
                <a:hlinkClick r:id="rId3"/>
              </a:rPr>
              <a:t>=hfajYE0FyVSjxM:&amp;</a:t>
            </a:r>
            <a:r>
              <a:rPr lang="cs-CZ" sz="2000" dirty="0" err="1" smtClean="0">
                <a:effectLst/>
                <a:hlinkClick r:id="rId3"/>
              </a:rPr>
              <a:t>imgrefurl</a:t>
            </a:r>
            <a:r>
              <a:rPr lang="cs-CZ" sz="2000" dirty="0" smtClean="0">
                <a:effectLst/>
                <a:hlinkClick r:id="rId3"/>
              </a:rPr>
              <a:t>=http://cs.wikipedia.org/wiki/Tom%25C3%25A1%25</a:t>
            </a:r>
            <a:endParaRPr lang="cs-CZ" sz="2000" dirty="0" smtClean="0">
              <a:effectLst/>
            </a:endParaRPr>
          </a:p>
          <a:p>
            <a:r>
              <a:rPr lang="cs-CZ" sz="2000" dirty="0" err="1" smtClean="0"/>
              <a:t>Zlin-Areal</a:t>
            </a:r>
            <a:r>
              <a:rPr lang="cs-CZ" sz="2000" dirty="0" smtClean="0"/>
              <a:t> </a:t>
            </a:r>
            <a:r>
              <a:rPr lang="cs-CZ" sz="2000" dirty="0"/>
              <a:t>Svit. In: 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 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2014-01-26].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commons.wikimedia.org/wiki/File:Zlin-Areal_Svit.JPG</a:t>
            </a:r>
            <a:endParaRPr lang="cs-CZ" sz="2000" dirty="0" smtClean="0"/>
          </a:p>
          <a:p>
            <a:r>
              <a:rPr lang="cs-CZ" sz="2000" dirty="0" smtClean="0">
                <a:effectLst/>
              </a:rPr>
              <a:t>T. G. Masaryk. [online]. [cit. 2012-10-15]. Dostupné z: </a:t>
            </a:r>
            <a:r>
              <a:rPr lang="cs-CZ" sz="2000" dirty="0" smtClean="0">
                <a:effectLst/>
                <a:hlinkClick r:id="rId5"/>
              </a:rPr>
              <a:t>http://www.google.cz/imgres?q=t.g.masaryk&amp;num=10&amp;hl=cs&amp;biw=1138&amp;bih=525&amp;tbm=isch&amp;tbnid=4yh6aRhyIAKgMM:&amp;imgrefurl=http://www.volny.cz/harmonia-bohemia/01-m</a:t>
            </a:r>
            <a:endParaRPr lang="cs-CZ" sz="2000" dirty="0" smtClean="0">
              <a:effectLst/>
            </a:endParaRPr>
          </a:p>
          <a:p>
            <a:endParaRPr lang="cs-CZ" sz="2000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7546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Voskovec a Werich. In: 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 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2014-01-26]. Dostupné z: http://commons.wikimedia.org/wiki/File:Voskovec_a_Werich.jpg</a:t>
            </a:r>
            <a:r>
              <a:rPr lang="cs-CZ" sz="1800" dirty="0" smtClean="0">
                <a:effectLst/>
              </a:rPr>
              <a:t>Jaroslav Ježek. [online]. [cit. 2012-10-15]. Dostupné z: </a:t>
            </a:r>
            <a:r>
              <a:rPr lang="cs-CZ" sz="1800" dirty="0" smtClean="0">
                <a:effectLst/>
                <a:hlinkClick r:id="rId2"/>
              </a:rPr>
              <a:t>http://www.google.cz/imgres?q=jaroslav+ježek&amp;hl=cs&amp;sa=X&amp;biw=1138&amp;bih=555&amp;tbm=isch&amp;tbnid=UOxBLDiW6lDCBM:&amp;imgrefurl=http://www.cnb.cz/cs/platidla/numismatika/p</a:t>
            </a:r>
            <a:endParaRPr lang="cs-CZ" sz="1800" dirty="0" smtClean="0">
              <a:effectLst/>
            </a:endParaRPr>
          </a:p>
          <a:p>
            <a:r>
              <a:rPr lang="cs-CZ" sz="1800" dirty="0" smtClean="0">
                <a:effectLst/>
              </a:rPr>
              <a:t>Karel Čapek. [online]. [cit. 2012-10-15]. Dostupné z: </a:t>
            </a:r>
            <a:r>
              <a:rPr lang="cs-CZ" sz="1800" dirty="0" smtClean="0">
                <a:effectLst/>
                <a:hlinkClick r:id="rId3"/>
              </a:rPr>
              <a:t>http://www.google.cz/imgres?q=karel+čapek&amp;hl=cs&amp;biw=1138&amp;bih=555&amp;tbm=isch&amp;tbnid=1Guih5s2oQFN2M:&amp;imgrefurl=http://studovna.blogy.rvp.cz/prispevky/karel-capek-on</a:t>
            </a:r>
            <a:endParaRPr lang="cs-CZ" sz="1800" dirty="0" smtClean="0">
              <a:effectLst/>
            </a:endParaRPr>
          </a:p>
          <a:p>
            <a:r>
              <a:rPr lang="cs-CZ" sz="1800" dirty="0"/>
              <a:t>Text je v souladu s učebnicí Významné události nových českých dějin- doc. PhDr. František Čapka, CSc., Nová škola</a:t>
            </a:r>
          </a:p>
          <a:p>
            <a:endParaRPr lang="cs-CZ" sz="1800" dirty="0" smtClean="0">
              <a:effectLst/>
            </a:endParaRPr>
          </a:p>
          <a:p>
            <a:endParaRPr lang="cs-CZ" sz="2000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1123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276</Words>
  <Application>Microsoft Office PowerPoint</Application>
  <PresentationFormat>Předvádění na obrazovce (4:3)</PresentationFormat>
  <Paragraphs>54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Tvář ČSR</vt:lpstr>
      <vt:lpstr>Tvář ČSR</vt:lpstr>
      <vt:lpstr>Snímek 3</vt:lpstr>
      <vt:lpstr>Nový stát ČSR</vt:lpstr>
      <vt:lpstr>První prezident</vt:lpstr>
      <vt:lpstr>Tomáš Baťa</vt:lpstr>
      <vt:lpstr>Baťovy závody</vt:lpstr>
      <vt:lpstr>Baťovy domky</vt:lpstr>
      <vt:lpstr>Kulturní život</vt:lpstr>
      <vt:lpstr>Voskovec a Werich</vt:lpstr>
      <vt:lpstr>Jaroslav Ježek a Karel Čapek</vt:lpstr>
      <vt:lpstr>Život za 1. republiky</vt:lpstr>
      <vt:lpstr>Citace: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Tvář ČSR</dc:title>
  <dc:creator>Uživatel</dc:creator>
  <cp:lastModifiedBy>Dum</cp:lastModifiedBy>
  <cp:revision>14</cp:revision>
  <dcterms:created xsi:type="dcterms:W3CDTF">2012-10-15T12:58:53Z</dcterms:created>
  <dcterms:modified xsi:type="dcterms:W3CDTF">2014-01-26T15:43:12Z</dcterms:modified>
</cp:coreProperties>
</file>