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</p:sldMasterIdLst>
  <p:notesMasterIdLst>
    <p:notesMasterId r:id="rId12"/>
  </p:notesMasterIdLst>
  <p:handoutMasterIdLst>
    <p:handoutMasterId r:id="rId13"/>
  </p:handout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18" autoAdjust="0"/>
    <p:restoredTop sz="94621" autoAdjust="0"/>
  </p:normalViewPr>
  <p:slideViewPr>
    <p:cSldViewPr>
      <p:cViewPr>
        <p:scale>
          <a:sx n="100" d="100"/>
          <a:sy n="100" d="100"/>
        </p:scale>
        <p:origin x="-5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18.6.2013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18.6.2013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55FD18F-E37C-4C9D-A3DC-352851F3B24C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4BBBE02-63BE-40FC-AB17-00B118379EB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5159D21-8A2E-4E47-A6D7-B11F276D7313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EBA3696-6408-4F77-90F0-5841E0702D4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CCAAD00-B52D-44CF-AC9C-CA175B2E6A9A}" type="datetimeFigureOut">
              <a:rPr lang="cs-CZ" smtClean="0">
                <a:solidFill>
                  <a:srgbClr val="FFF39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A11F6D2-CD32-48D9-94B2-717D326978F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C01DEE8-2E52-4F12-9716-4612B4027376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599C46D-7E1A-439A-B7A7-D751507346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A940DAB-5F53-4B57-87A7-6C26C2AF292F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F6D7044-F1C6-4AD5-A86D-524EA804206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38BF94C-10C8-4DC9-9EE4-307F8BBAF387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75547D7-A54C-49B8-9609-32176D57CD2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1963710-897F-44AD-83B2-DB8AD627B277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8E69BFC-D4B3-4146-8835-3C25676F94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6A335E1-C16E-433D-B7E0-F11376B960A3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6A23A38-1431-44D0-9F74-DC50DEC9127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BD8B575-E199-4902-8D07-472EB8FA0D2E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64511E3-1BB7-4C76-A064-215F7439C68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0F4329E-DC6A-4714-9FBA-F22BBF78A15B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7D11052-2838-4C1A-AC8D-EDD8ED9B683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29129C2-140F-4B41-BCE8-85ED967F0473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9C2669D-77CD-443F-A929-EFF9489956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55FD18F-E37C-4C9D-A3DC-352851F3B24C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4BBBE02-63BE-40FC-AB17-00B118379EB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5159D21-8A2E-4E47-A6D7-B11F276D7313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EBA3696-6408-4F77-90F0-5841E0702D4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CCAAD00-B52D-44CF-AC9C-CA175B2E6A9A}" type="datetimeFigureOut">
              <a:rPr lang="cs-CZ" smtClean="0">
                <a:solidFill>
                  <a:srgbClr val="FFF39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A11F6D2-CD32-48D9-94B2-717D326978F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C01DEE8-2E52-4F12-9716-4612B4027376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599C46D-7E1A-439A-B7A7-D751507346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A940DAB-5F53-4B57-87A7-6C26C2AF292F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F6D7044-F1C6-4AD5-A86D-524EA804206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38BF94C-10C8-4DC9-9EE4-307F8BBAF387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75547D7-A54C-49B8-9609-32176D57CD2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1963710-897F-44AD-83B2-DB8AD627B277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8E69BFC-D4B3-4146-8835-3C25676F94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6A335E1-C16E-433D-B7E0-F11376B960A3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6A23A38-1431-44D0-9F74-DC50DEC9127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BD8B575-E199-4902-8D07-472EB8FA0D2E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64511E3-1BB7-4C76-A064-215F7439C68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0F4329E-DC6A-4714-9FBA-F22BBF78A15B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7D11052-2838-4C1A-AC8D-EDD8ED9B683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29129C2-140F-4B41-BCE8-85ED967F0473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9C2669D-77CD-443F-A929-EFF9489956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>
              <a:defRPr/>
            </a:pPr>
            <a:fld id="{B543B22E-E747-4ACA-A0D0-4901B4E0BF45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C4FAEF0C-2C5D-45CF-8DA8-8494D44FA66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>
              <a:defRPr/>
            </a:pPr>
            <a:fld id="{B543B22E-E747-4ACA-A0D0-4901B4E0BF45}" type="datetimeFigureOut">
              <a:rPr lang="cs-CZ" smtClean="0">
                <a:solidFill>
                  <a:srgbClr val="575F6D"/>
                </a:solidFill>
              </a:rPr>
              <a:pPr>
                <a:defRPr/>
              </a:pPr>
              <a:t>18.6.2013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C4FAEF0C-2C5D-45CF-8DA8-8494D44FA66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b="1" dirty="0" smtClean="0"/>
              <a:t>Lidé s mentálním postižením jako cílová skupina sociálních služeb</a:t>
            </a:r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6444670"/>
              </p:ext>
            </p:extLst>
          </p:nvPr>
        </p:nvGraphicFramePr>
        <p:xfrm>
          <a:off x="683568" y="1268760"/>
          <a:ext cx="7848872" cy="555762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školy: 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Adresa: 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Dubí III - </a:t>
                      </a:r>
                      <a:r>
                        <a:rPr lang="cs-CZ" sz="1400" kern="50" dirty="0" err="1" smtClean="0">
                          <a:effectLst/>
                        </a:rPr>
                        <a:t>Pozorka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projektu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KLÍČE K POZNÁVÁNÍ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CZ.1.07/1.5.00/34.0928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/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Times New Roman"/>
                        </a:rPr>
                        <a:t>V/2 Inovace a zkvalitnění výuky směřující k rozvoji odborných kompetencí žáků středních škol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rebuchet MS"/>
                        <a:ea typeface="+mn-ea"/>
                        <a:cs typeface="+mn-cs"/>
                      </a:endParaRPr>
                    </a:p>
                    <a:p>
                      <a:endParaRPr lang="cs-CZ" dirty="0"/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+mn-cs"/>
                        </a:rPr>
                        <a:t>VY_52_INOVACE_4.A_2/8</a:t>
                      </a:r>
                      <a:endParaRPr kumimoji="0" lang="cs-CZ" sz="1200" b="0" i="0" u="none" strike="noStrike" kern="5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/>
                        <a:ea typeface="Times New Roman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+mn-cs"/>
                        </a:rPr>
                        <a:t>Téma sady: </a:t>
                      </a:r>
                      <a:r>
                        <a:rPr kumimoji="0" lang="cs-CZ" sz="1400" b="0" i="0" u="none" strike="noStrike" kern="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Specifické potřeby jednotlivých klientů v sociálních službách</a:t>
                      </a:r>
                      <a:endParaRPr kumimoji="0" lang="cs-CZ" sz="1200" b="0" i="0" u="none" strike="noStrike" kern="5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/>
                        <a:ea typeface="Times New Roman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5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Calibri"/>
                          <a:ea typeface="Times New Roman"/>
                          <a:cs typeface="+mn-cs"/>
                        </a:rPr>
                        <a:t>Název: Lidé s mentálním postižením jako cílová skupina sociálních služeb</a:t>
                      </a:r>
                      <a:endParaRPr kumimoji="0" lang="cs-CZ" sz="1200" b="0" i="0" u="none" strike="noStrike" kern="5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</a:rPr>
                        <a:t>7. 8. 2013 (Po pilotáži)</a:t>
                      </a:r>
                      <a:endParaRPr lang="cs-CZ" sz="14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rgbClr val="FF0000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Mgr. Kateřina Svobodová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</a:rPr>
                        <a:t>Německý jazyk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IV.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Výsledky vzdělávání dle RVP: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  <a:ea typeface="Calibri"/>
                          <a:cs typeface="TimesNewRoman"/>
                        </a:rPr>
                        <a:t>charakterizuje formy sociálních služeb ve</a:t>
                      </a:r>
                      <a:endParaRPr lang="cs-CZ" sz="1200" dirty="0" smtClean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 pitchFamily="34" charset="0"/>
                          <a:ea typeface="Calibri"/>
                          <a:cs typeface="TimesNewRoman"/>
                        </a:rPr>
                        <a:t>vztahu k sociální situaci a specifickým</a:t>
                      </a:r>
                      <a:endParaRPr lang="cs-CZ" sz="1200" dirty="0" smtClean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r>
                        <a:rPr lang="cs-CZ" sz="1200" dirty="0" smtClean="0">
                          <a:effectLst/>
                          <a:latin typeface="Calibri" pitchFamily="34" charset="0"/>
                          <a:ea typeface="Calibri"/>
                          <a:cs typeface="TimesNewRoman"/>
                        </a:rPr>
                        <a:t>potřebám jednotlivých skupin klientů;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výklad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rowSpan="2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Lidé s mentálním postižením,</a:t>
                      </a:r>
                      <a:r>
                        <a:rPr lang="cs-CZ" sz="1400" kern="5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 omezení v adaptačních schopnostech, integrace mentálně postižených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2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Prezentace se zabývá lidmi s mentálním postižením,</a:t>
                      </a:r>
                      <a:r>
                        <a:rPr lang="cs-CZ" sz="1200" kern="5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kteří jsou cílovou skupinou sociálních služeb, vysvětluje terminologii a cíle práce s touto skupinou.</a:t>
                      </a:r>
                      <a:endParaRPr lang="cs-CZ" sz="12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v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27179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Mentální postižení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Souhrnné označení pro vrozené a trvalé omezení adaptačních schopností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Pojem pokrývá širokou řadu obtíží – omezení v adaptačních dovednostech – komunikace, </a:t>
            </a:r>
            <a:r>
              <a:rPr lang="cs-CZ" dirty="0" err="1" smtClean="0"/>
              <a:t>sebeobsluha</a:t>
            </a:r>
            <a:r>
              <a:rPr lang="cs-CZ" dirty="0" smtClean="0"/>
              <a:t>, sociální dovednosti, bydlení ve vlastním domě, zdraví, bezpečnost, školní výkon…práce, volný čas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Lidé, kteří mají problémy v učení, porozumění, orientaci a komunikaci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Používá se </a:t>
            </a:r>
            <a:r>
              <a:rPr lang="cs-CZ" b="1" dirty="0" smtClean="0"/>
              <a:t>termín lidé s postižením </a:t>
            </a:r>
            <a:r>
              <a:rPr lang="cs-CZ" dirty="0" smtClean="0"/>
              <a:t>(zdůrazňováno, že to jsou lidské bytosti více než důraz na postižení)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V zahraničí – </a:t>
            </a:r>
            <a:r>
              <a:rPr lang="cs-CZ" b="1" dirty="0" smtClean="0"/>
              <a:t>pojem lidé s problémy v učení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62346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Cíle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Aby tito lidé mohli využívat běžné zdroje, tj. instituce, jež poskytují služby veřejnosti.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Aby žili v místním společenství způsobem, který co nejvíce odpovídá životu ostatních lidí bez omezení.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b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Podpora </a:t>
            </a:r>
            <a:r>
              <a:rPr lang="cs-CZ" dirty="0" err="1" smtClean="0"/>
              <a:t>sp</a:t>
            </a:r>
            <a:r>
              <a:rPr lang="cs-CZ" dirty="0" smtClean="0"/>
              <a:t> jen v záležitostech, které uživatel sám nezvládá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Tam, kde si umí poradit – dostatečný prostor pro své řešení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Služby nemají řídit život uživatele, ale pomoci mu, aby ho mohl co nejvíce řídit sám. 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Snaha, aby byl uživatel na službě co nejméně závislý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2678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Cíle práce</a:t>
            </a:r>
            <a:endParaRPr lang="cs-CZ" dirty="0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Optimum – síť služeb, mezi nimiž si uživatel může vybírat, popřípadě jich využívat několik současně.</a:t>
            </a:r>
          </a:p>
          <a:p>
            <a:r>
              <a:rPr lang="cs-CZ" smtClean="0"/>
              <a:t>Služby poskytovat podle metodiky posuzování jejich postižení, ne jen stanovit míru rozumových schopností, ale mapování adaptačních schopností a dovedností.</a:t>
            </a:r>
          </a:p>
          <a:p>
            <a:r>
              <a:rPr lang="cs-CZ" smtClean="0"/>
              <a:t>Ideálně hodnocení prováděné jinou institucí než tou, která poskytuje službu.</a:t>
            </a:r>
          </a:p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85821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Cíle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Cíl práce – </a:t>
            </a:r>
            <a:r>
              <a:rPr lang="cs-CZ" b="1" dirty="0" smtClean="0"/>
              <a:t>INTEGRACE (INKLUZE) </a:t>
            </a:r>
            <a:r>
              <a:rPr lang="cs-CZ" dirty="0" smtClean="0"/>
              <a:t>lidí s mentálním postižením do společnosti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Přítomnost těchto lidí v běžném prostředí, v MHD, obchodech, restauracích atd.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To je první krok k integraci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Nejlépe v dětském věku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ROZVÍJENÍ SCHOPNOSTÍ A DOVEDNOSTÍ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Navázání kontaktu, komunikace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POSTUPNÉ ZMENŠOVÁNÍ PODPORY </a:t>
            </a:r>
            <a:r>
              <a:rPr lang="cs-CZ" dirty="0" smtClean="0"/>
              <a:t>– možno uplatňovat bez ohledu na míru postižení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163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Cíle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VZDĚLAVATELNOST –</a:t>
            </a:r>
            <a:r>
              <a:rPr lang="cs-CZ" dirty="0" smtClean="0"/>
              <a:t> otázkou není, kdo se může vzdělávat, ale jakým způsobem je to možné.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Jednání jako s DOSPĚLÝMI LIDMI – respektovat soukromí, brát vážně jejich rozhodnutí, partnerství...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Podávání </a:t>
            </a:r>
            <a:r>
              <a:rPr lang="cs-CZ" b="1" dirty="0" smtClean="0"/>
              <a:t>INFORMACÍ </a:t>
            </a:r>
            <a:r>
              <a:rPr lang="cs-CZ" dirty="0" smtClean="0"/>
              <a:t>k tomu, aby se uživatelé mohli podílet na rozhodování o podobě služby – provést tzv. informovanou volbu.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b="1" dirty="0" smtClean="0"/>
              <a:t>VYZKOUŠET </a:t>
            </a:r>
            <a:r>
              <a:rPr lang="cs-CZ" dirty="0" smtClean="0"/>
              <a:t>něco nového (nejsou informace o lepší kvalitě života, žijí ve stereotypech)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2082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Cíle práce</a:t>
            </a:r>
            <a:endParaRPr lang="cs-CZ" dirty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Žádoucí, aby pracovníci omezovali poskytovaný rozsah pomoci, pokud je může nahradit někdo z okolí uživatele.</a:t>
            </a:r>
          </a:p>
          <a:p>
            <a:r>
              <a:rPr lang="cs-CZ" smtClean="0"/>
              <a:t>Snižuje se tím riziko, že se užíváním služby bude uživatel vzdalovat běžnému prostředí</a:t>
            </a:r>
          </a:p>
        </p:txBody>
      </p:sp>
    </p:spTree>
    <p:extLst>
      <p:ext uri="{BB962C8B-B14F-4D97-AF65-F5344CB8AC3E}">
        <p14:creationId xmlns:p14="http://schemas.microsoft.com/office/powerpoint/2010/main" val="44235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spcAft>
                <a:spcPts val="0"/>
              </a:spcAft>
            </a:pPr>
            <a:r>
              <a:rPr lang="cs-CZ" sz="2000" dirty="0">
                <a:latin typeface="Arial"/>
                <a:ea typeface="Times New Roman"/>
              </a:rPr>
              <a:t>MATOUŠEK, O., et al. </a:t>
            </a:r>
            <a:r>
              <a:rPr lang="cs-CZ" sz="2000" i="1" dirty="0">
                <a:latin typeface="Arial"/>
                <a:ea typeface="Times New Roman"/>
              </a:rPr>
              <a:t>Sociální práce v praxi : Specifika různých cílových skupin a práce s nimi</a:t>
            </a:r>
            <a:r>
              <a:rPr lang="cs-CZ" sz="2000" dirty="0">
                <a:latin typeface="Arial"/>
                <a:ea typeface="Times New Roman"/>
              </a:rPr>
              <a:t>. Praha : Portál, 2005. 352 s. ISBN 80-7367-002-X.</a:t>
            </a:r>
            <a:endParaRPr lang="cs-CZ" sz="2000" dirty="0">
              <a:latin typeface="Times New Roman"/>
              <a:ea typeface="Times New Roman"/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835427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DUM-PPT-sablona-perspektiva (3)</Template>
  <TotalTime>26</TotalTime>
  <Words>548</Words>
  <Application>Microsoft Office PowerPoint</Application>
  <PresentationFormat>Předvádění na obrazovce (4:3)</PresentationFormat>
  <Paragraphs>83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Slunovrat</vt:lpstr>
      <vt:lpstr>1_Slunovrat</vt:lpstr>
      <vt:lpstr>Lidé s mentálním postižením jako cílová skupina sociálních služeb</vt:lpstr>
      <vt:lpstr>Prezentace aplikace PowerPoint</vt:lpstr>
      <vt:lpstr>Mentální postižení</vt:lpstr>
      <vt:lpstr>Cíle práce</vt:lpstr>
      <vt:lpstr>Cíle práce</vt:lpstr>
      <vt:lpstr>Cíle práce</vt:lpstr>
      <vt:lpstr>Cíle práce</vt:lpstr>
      <vt:lpstr>Cíle práce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svobodova</dc:creator>
  <dc:description>Dostupné z Metodického portálu www.rvp.cz, ISSN: 1802-4785, financovaného z ESF a státního rozpočtu ČR. Provozováno Výzkumným ústavem pedagogickým v Praze.</dc:description>
  <cp:lastModifiedBy>svobodova</cp:lastModifiedBy>
  <cp:revision>6</cp:revision>
  <dcterms:created xsi:type="dcterms:W3CDTF">2013-03-31T20:41:58Z</dcterms:created>
  <dcterms:modified xsi:type="dcterms:W3CDTF">2013-06-18T19:58:31Z</dcterms:modified>
</cp:coreProperties>
</file>