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108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F4AA53F-5749-4222-8333-06817BE2BE64}" type="datetimeFigureOut">
              <a:rPr lang="cs-CZ"/>
              <a:pPr>
                <a:defRPr/>
              </a:pPr>
              <a:t>30.9.2011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555D674-1B7D-4206-A09C-EDD559F82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CF3064-0A7C-4635-A378-44711309C39B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E2492BF-36B8-4BFB-B6DE-3242F26B687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FD6E531-1F2C-4AD8-904C-984F877506C8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47801A8-0FB4-430D-8E39-20C00D7D8D0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6AEABC-64C9-4065-BA98-2ADC919B0505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A41A38-E8B0-4D2E-A895-68ABBB54A8D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7C3E4C0-5E39-4990-9820-3926A92BCFF7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DAC844-C43D-46D0-9694-53BDA0E9A51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14A6AA-47FD-4A2C-8DD4-1D82AA51105E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76A3BFF-F23D-4B31-BD53-AB5EEBF956E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55305C1-9010-4F83-AE38-2E11B1C4C8EA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35A77B5-37C4-44DC-9B32-48E6A479588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93BEF28-7E88-4BB8-BC4E-D1ADA741A94D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4204D98-1310-487C-B335-75ABE6AAF77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37421B0-2A76-47B5-BA42-A05E8DD837ED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59A89-53F6-43B0-A107-91F1A9D2243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A4EEDDD-FAC0-43E8-B009-AC4235F9BB11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E89221-FF41-4C9E-91CA-B8BED6C9480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3CCA4B1-55C9-4883-B514-46857EA96841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F33E86-8B4C-46DF-94A5-BF519F071E7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E105F53-22A2-44E9-BA84-200FDE3FB68F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FB132E-A872-4628-860D-8980778E708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27CB2727-6A66-406E-8A3D-8D1F6B9BB9B0}" type="datetime1">
              <a:rPr lang="cs-CZ" smtClean="0"/>
              <a:pPr>
                <a:defRPr/>
              </a:pPr>
              <a:t>30.9.2011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A0F46AC5-BCDD-4E00-B35A-398BCB931D7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d"/>
  </p:transition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testy.mzs-vb.cz/spustit-test.php?id=260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trampik.rajce.idnes.cz/Oderske_vrchy_-_trampsky_kraj/" TargetMode="External"/><Relationship Id="rId7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4/4e/Moravian-Silesian_Beskids_(CZE)_-_from_Kun%C4%8Dice_pod_Ond%C5%99ejn%C3%ADkem.jpg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5.jpeg"/><Relationship Id="rId9" Type="http://schemas.openxmlformats.org/officeDocument/2006/relationships/hyperlink" Target="http://cs.wikipedia.org/wiki/Soubor:NPR_V%C3%BDv%C4%9Bry_Punkvy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7" Type="http://schemas.openxmlformats.org/officeDocument/2006/relationships/slide" Target="slide14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5/54/Praded_v_zim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9/9e/Sumava-kalamit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0/04/Lys%C3%A1_hora_(Beskydy_CZE)_-_view_from_Fr%C3%BDdlant_nad_Ostravic%C3%A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8/8f/Myslivny_bozi_dar_lak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d/dc/Primaveal_forest_Jizer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ded_v_zime.jp" TargetMode="External"/><Relationship Id="rId2" Type="http://schemas.openxmlformats.org/officeDocument/2006/relationships/hyperlink" Target="http://cs.wikipedia.org/wiki/Soubor:PetrovyKameny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Lys%C3%A1_hora_(Beskydy_CZE)_-_view_from_Fr%C3%BDdlant_nad_Ostravic%C3%AD.jpg" TargetMode="External"/><Relationship Id="rId4" Type="http://schemas.openxmlformats.org/officeDocument/2006/relationships/hyperlink" Target="http://cs.wikipedia.org/wiki/Soubor:Sumava-kalami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VY_32_INOVACE_17_Pohoří </a:t>
            </a:r>
            <a:r>
              <a:rPr lang="cs-CZ" sz="3200" dirty="0" smtClean="0"/>
              <a:t>ČR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3656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403350" y="1557338"/>
            <a:ext cx="61214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/>
              <a:t>III/2 Inovace a zkvalitnění výuky prostřednictvím ICT							</a:t>
            </a:r>
          </a:p>
        </p:txBody>
      </p:sp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835150" y="5732463"/>
            <a:ext cx="5761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OP VK Peníze školám reg. č. CZ.1.07/1.4.00/21.0385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19672" y="19888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ZŠ Hladké </a:t>
            </a:r>
            <a:r>
              <a:rPr lang="cs-CZ" b="1" dirty="0" err="1" smtClean="0"/>
              <a:t>Životice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okr. Nový Jičín, příspěvková </a:t>
            </a:r>
            <a:r>
              <a:rPr lang="cs-CZ" b="1" dirty="0" err="1" smtClean="0"/>
              <a:t>org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IČ: 73184322</a:t>
            </a:r>
            <a:endParaRPr lang="cs-CZ" b="1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Pohoří ČR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učiva vhodné pro 4. a 5.ročník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661248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accent1"/>
                </a:solidFill>
                <a:latin typeface="+mj-lt"/>
              </a:rPr>
              <a:t>Mgr. Jitka Polášková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800px-Relief_Map_of_Czech_Republic[1]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80728"/>
            <a:ext cx="8165580" cy="4960590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 rot="16200000" flipH="1">
            <a:off x="1655676" y="1448780"/>
            <a:ext cx="792088" cy="72008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67544" y="3645024"/>
            <a:ext cx="1080120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619672" y="4797152"/>
            <a:ext cx="1008112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4572000" y="1268760"/>
            <a:ext cx="936104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 flipV="1">
            <a:off x="5508104" y="2060848"/>
            <a:ext cx="720080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>
            <a:off x="6228184" y="2204864"/>
            <a:ext cx="864096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>
            <a:off x="6588224" y="2348880"/>
            <a:ext cx="864096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 flipV="1">
            <a:off x="7740352" y="3717032"/>
            <a:ext cx="1008112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>
            <a:off x="7164288" y="4797152"/>
            <a:ext cx="1152128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644008" y="3789040"/>
            <a:ext cx="115212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779912" y="4293096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195736" y="3717032"/>
            <a:ext cx="10081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2195736" y="692696"/>
            <a:ext cx="4968552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Pojmenuj pohoří České republiky</a:t>
            </a:r>
            <a:endParaRPr lang="cs-CZ" sz="20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IMG.jpg"/>
          <p:cNvPicPr>
            <a:picLocks noChangeAspect="1"/>
          </p:cNvPicPr>
          <p:nvPr/>
        </p:nvPicPr>
        <p:blipFill>
          <a:blip r:embed="rId2" cstate="print"/>
          <a:srcRect l="6783" t="2499" b="45401"/>
          <a:stretch>
            <a:fillRect/>
          </a:stretch>
        </p:blipFill>
        <p:spPr>
          <a:xfrm>
            <a:off x="1233296" y="1124744"/>
            <a:ext cx="6677408" cy="511256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87624" y="1052736"/>
            <a:ext cx="583264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Povrch České republiky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491880" y="3573016"/>
            <a:ext cx="4950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http://testy.</a:t>
            </a:r>
            <a:r>
              <a:rPr lang="cs-CZ" u="sng" dirty="0" err="1">
                <a:hlinkClick r:id="rId2"/>
              </a:rPr>
              <a:t>mzs</a:t>
            </a:r>
            <a:r>
              <a:rPr lang="cs-CZ" u="sng" dirty="0">
                <a:hlinkClick r:id="rId2"/>
              </a:rPr>
              <a:t>-</a:t>
            </a:r>
            <a:r>
              <a:rPr lang="cs-CZ" u="sng" dirty="0" err="1">
                <a:hlinkClick r:id="rId2"/>
              </a:rPr>
              <a:t>vb.cz</a:t>
            </a:r>
            <a:r>
              <a:rPr lang="cs-CZ" u="sng" dirty="0">
                <a:hlinkClick r:id="rId2"/>
              </a:rPr>
              <a:t>/spustit-test.</a:t>
            </a:r>
            <a:r>
              <a:rPr lang="cs-CZ" u="sng" dirty="0" err="1">
                <a:hlinkClick r:id="rId2"/>
              </a:rPr>
              <a:t>php</a:t>
            </a:r>
            <a:r>
              <a:rPr lang="cs-CZ" u="sng" dirty="0">
                <a:hlinkClick r:id="rId2"/>
              </a:rPr>
              <a:t>?id=260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755576" y="908720"/>
            <a:ext cx="7772400" cy="1828800"/>
          </a:xfrm>
        </p:spPr>
        <p:txBody>
          <a:bodyPr/>
          <a:lstStyle/>
          <a:p>
            <a:r>
              <a:rPr lang="cs-CZ" dirty="0" smtClean="0"/>
              <a:t>Otestuj své znalosti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755576" y="3573016"/>
            <a:ext cx="7772400" cy="9144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Pohoří na Moravě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Povrch Moravy tvoří z větší částí pahorkatiny a ne příliš vysoká pohoří. </a:t>
            </a:r>
          </a:p>
          <a:p>
            <a:r>
              <a:rPr lang="cs-CZ" dirty="0" smtClean="0"/>
              <a:t>Na hranici s Čechami se rozkládá Českomoravská vrchovina. </a:t>
            </a:r>
          </a:p>
          <a:p>
            <a:r>
              <a:rPr lang="cs-CZ" dirty="0" smtClean="0"/>
              <a:t>Součástí Českomoravské vrchoviny je i masiv Žďárských vrchů. </a:t>
            </a:r>
          </a:p>
          <a:p>
            <a:r>
              <a:rPr lang="cs-CZ" dirty="0" smtClean="0"/>
              <a:t>Východně od Českomoravské vrchoviny se pak nachází </a:t>
            </a:r>
            <a:r>
              <a:rPr lang="cs-CZ" dirty="0" err="1" smtClean="0"/>
              <a:t>Dradanská</a:t>
            </a:r>
            <a:r>
              <a:rPr lang="cs-CZ" dirty="0" smtClean="0"/>
              <a:t> vrchovina s Moravským krasem. </a:t>
            </a:r>
          </a:p>
          <a:p>
            <a:r>
              <a:rPr lang="cs-CZ" dirty="0" smtClean="0"/>
              <a:t>Na severu Moravy a na jihu Slezska se pak rozkládá pohoří Jeseníky s nejvyšší moravskou horou Pradědem (1 492 m), členěné na Hrubý Jeseník a Nízký Jeseník . </a:t>
            </a:r>
          </a:p>
          <a:p>
            <a:r>
              <a:rPr lang="cs-CZ" dirty="0" smtClean="0"/>
              <a:t> Jihovýchodně od Jeseníků se zvedají Oderské vrchy. </a:t>
            </a:r>
          </a:p>
          <a:p>
            <a:r>
              <a:rPr lang="cs-CZ" dirty="0" smtClean="0"/>
              <a:t>Pohoří na východě Moravy, jsou Bílé Karpaty, Javorníky,Moravskoslezské Beskydy, Vsetínské vrchy</a:t>
            </a:r>
          </a:p>
          <a:p>
            <a:r>
              <a:rPr lang="cs-CZ" dirty="0" smtClean="0"/>
              <a:t> U Mikulova se zvedají Pavlovské vrchy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Jitka Polášková\Desktop\Pohoří ČR\800px-Relief_Map_of_Czech_Republic[1].png"/>
          <p:cNvPicPr>
            <a:picLocks noChangeAspect="1" noChangeArrowheads="1"/>
          </p:cNvPicPr>
          <p:nvPr/>
        </p:nvPicPr>
        <p:blipFill>
          <a:blip r:embed="rId2" cstate="print"/>
          <a:srcRect l="55291"/>
          <a:stretch>
            <a:fillRect/>
          </a:stretch>
        </p:blipFill>
        <p:spPr bwMode="auto">
          <a:xfrm>
            <a:off x="2627784" y="1124744"/>
            <a:ext cx="3651002" cy="496093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pic>
      <p:sp>
        <p:nvSpPr>
          <p:cNvPr id="8" name="TextovéPole 7"/>
          <p:cNvSpPr txBox="1"/>
          <p:nvPr/>
        </p:nvSpPr>
        <p:spPr>
          <a:xfrm>
            <a:off x="2555776" y="620688"/>
            <a:ext cx="4032448" cy="40011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Pohoří na Moravě</a:t>
            </a:r>
            <a:endParaRPr lang="cs-CZ" sz="20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2852936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Jeseníky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18767938">
            <a:off x="4655803" y="4063964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Beskydy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27584" y="1484784"/>
            <a:ext cx="1565920" cy="1107996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3"/>
              </a:rPr>
              <a:t>http://trampik.rajce.idnes.cz/Oderske_vrchy_-_trampsky_kraj/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4077072"/>
            <a:ext cx="13681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chemeClr val="accent1">
                    <a:lumMod val="50000"/>
                  </a:schemeClr>
                </a:solidFill>
              </a:rPr>
              <a:t>Drahanská</a:t>
            </a:r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 vrchovina</a:t>
            </a:r>
          </a:p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Moravský kras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9887768">
            <a:off x="3621928" y="4906434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Bílé Karpaty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3501008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Oderské vrchy</a:t>
            </a:r>
            <a:endParaRPr lang="cs-CZ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5366" name="Picture 6" descr="http://upload.wikimedia.org/wikipedia/commons/2/2a/PetrovyKame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700808"/>
            <a:ext cx="1920000" cy="1440000"/>
          </a:xfrm>
          <a:prstGeom prst="rect">
            <a:avLst/>
          </a:prstGeom>
          <a:noFill/>
        </p:spPr>
      </p:pic>
      <p:pic>
        <p:nvPicPr>
          <p:cNvPr id="15364" name="Picture 4" descr="Soubor:Moravian-Silesian Beskids (CZE) - from Kunčice pod Ondřejníkem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3356992"/>
            <a:ext cx="1920000" cy="1440000"/>
          </a:xfrm>
          <a:prstGeom prst="rect">
            <a:avLst/>
          </a:prstGeom>
          <a:noFill/>
        </p:spPr>
      </p:pic>
      <p:pic>
        <p:nvPicPr>
          <p:cNvPr id="15368" name="Picture 8" descr="http://upload.wikimedia.org/wikipedia/commons/2/2a/Vr%C5%A1ateck%C3%A1_bradl%C3%A1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797152"/>
            <a:ext cx="2160860" cy="1440000"/>
          </a:xfrm>
          <a:prstGeom prst="rect">
            <a:avLst/>
          </a:prstGeom>
          <a:noFill/>
        </p:spPr>
      </p:pic>
      <p:pic>
        <p:nvPicPr>
          <p:cNvPr id="15370" name="Picture 10" descr="http://upload.wikimedia.org/wikipedia/commons/9/9e/Drahansk%C3%A1_vrchovina_-_Drahany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149080"/>
            <a:ext cx="2160240" cy="1440000"/>
          </a:xfrm>
          <a:prstGeom prst="rect">
            <a:avLst/>
          </a:prstGeom>
          <a:noFill/>
        </p:spPr>
      </p:pic>
      <p:pic>
        <p:nvPicPr>
          <p:cNvPr id="1026" name="Picture 2" descr="http://upload.wikimedia.org/wikipedia/commons/thumb/9/97/NPR_V%C3%BDv%C4%9Bry_Punkvy.jpg/220px-NPR_V%C3%BDv%C4%9Bry_Punkvy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2924944"/>
            <a:ext cx="2095500" cy="14001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" dur="2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8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Nejvyššší</a:t>
            </a:r>
            <a:r>
              <a:rPr lang="cs-CZ" dirty="0" smtClean="0"/>
              <a:t> vrcholy ČR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83568" y="620688"/>
            <a:ext cx="7920880" cy="4692008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  <a:hlinkClick r:id="rId2" action="ppaction://hlinksldjump"/>
              </a:rPr>
              <a:t>Sněžka 1602 m</a:t>
            </a:r>
            <a:r>
              <a:rPr lang="cs-CZ" dirty="0" smtClean="0">
                <a:solidFill>
                  <a:schemeClr val="accent1"/>
                </a:solidFill>
              </a:rPr>
              <a:t>         </a:t>
            </a:r>
          </a:p>
          <a:p>
            <a:r>
              <a:rPr lang="cs-CZ" dirty="0" smtClean="0">
                <a:solidFill>
                  <a:schemeClr val="accent1"/>
                </a:solidFill>
                <a:hlinkClick r:id="rId3" action="ppaction://hlinksldjump"/>
              </a:rPr>
              <a:t>Praděd 1492 m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  <a:hlinkClick r:id="rId4" action="ppaction://hlinksldjump"/>
              </a:rPr>
              <a:t>Plechý 1378 m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  <a:hlinkClick r:id="rId5" action="ppaction://hlinksldjump"/>
              </a:rPr>
              <a:t>Lysá hora 1323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  <a:hlinkClick r:id="rId6" action="ppaction://hlinksldjump"/>
              </a:rPr>
              <a:t>Klínovec 1 244 m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  <a:hlinkClick r:id="rId7" action="ppaction://hlinksldjump"/>
              </a:rPr>
              <a:t>Smrk 1 124 m</a:t>
            </a:r>
            <a:endParaRPr lang="cs-CZ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31640" y="5157192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Krkonoše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5508104" y="5013176"/>
            <a:ext cx="1512168" cy="9361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482" name="Picture 2" descr="C:\Users\Jitka Polášková\Desktop\Pohoří ČR\Vrchol_Snezky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764704"/>
            <a:ext cx="7574954" cy="3996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Praded v zim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76672"/>
            <a:ext cx="5760000" cy="4320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835696" y="5013176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Hrubý Jeseník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6084168" y="4869160"/>
            <a:ext cx="1512000" cy="936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Soubor:Sumava-kalami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76672"/>
            <a:ext cx="5904656" cy="44284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91680" y="5229200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Šumava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5940152" y="5085184"/>
            <a:ext cx="1512000" cy="936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Lysá hora (Beskydy CZE) - view from Frýdlant nad Ostravic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76672"/>
            <a:ext cx="6120680" cy="459051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475656" y="5301208"/>
            <a:ext cx="25074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Beskydy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6012160" y="5157192"/>
            <a:ext cx="1512000" cy="936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yslivny bozi dar lak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76672"/>
            <a:ext cx="5833608" cy="446449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691680" y="5301208"/>
            <a:ext cx="35092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Krušné hory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9" name="Šipka doleva 8">
            <a:hlinkClick r:id="rId4" action="ppaction://hlinksldjump"/>
          </p:cNvPr>
          <p:cNvSpPr/>
          <p:nvPr/>
        </p:nvSpPr>
        <p:spPr>
          <a:xfrm>
            <a:off x="6012160" y="5157192"/>
            <a:ext cx="1512000" cy="936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accent1"/>
                </a:solidFill>
              </a:rPr>
              <a:t>Krušné hory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Primaveal forest Jize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04664"/>
            <a:ext cx="6240000" cy="4680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331640" y="5373216"/>
            <a:ext cx="29523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Jizerské hory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7" name="Šipka doleva 6">
            <a:hlinkClick r:id="rId4" action="ppaction://hlinksldjump"/>
          </p:cNvPr>
          <p:cNvSpPr/>
          <p:nvPr/>
        </p:nvSpPr>
        <p:spPr>
          <a:xfrm>
            <a:off x="6012160" y="5157192"/>
            <a:ext cx="1512000" cy="9360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accent1"/>
                </a:solidFill>
              </a:rPr>
              <a:t>Krušné hory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99592" y="980728"/>
            <a:ext cx="74168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VIKTOR, V. </a:t>
            </a:r>
            <a:r>
              <a:rPr lang="cs-CZ" sz="1200" i="1" dirty="0" smtClean="0"/>
              <a:t>Soubor : </a:t>
            </a:r>
            <a:r>
              <a:rPr lang="cs-CZ" sz="1200" i="1" dirty="0" err="1" smtClean="0"/>
              <a:t>Relief</a:t>
            </a:r>
            <a:r>
              <a:rPr lang="cs-CZ" sz="1200" i="1" dirty="0" smtClean="0"/>
              <a:t> Map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Czech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Republic.png</a:t>
            </a:r>
            <a:r>
              <a:rPr lang="cs-CZ" sz="1200" dirty="0" smtClean="0"/>
              <a:t> [online]. 28.8.2010. 2010, 28.8.2010 [cit. 2011-03-10].ČR WWW: &lt;http://cs.wikipedia.org/wiki/Soubor:Relief_Map_of_Czech_Republic.png&gt;.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ŠTIKOVÁ, Mgr. Věra; TABARKOVÁ, Mgr. Jana . Povrch ČR. In </a:t>
            </a:r>
            <a:r>
              <a:rPr lang="cs-CZ" sz="1200" i="1" dirty="0" smtClean="0"/>
              <a:t>Vlastivěda 4</a:t>
            </a:r>
            <a:r>
              <a:rPr lang="cs-CZ" sz="1200" dirty="0" smtClean="0"/>
              <a:t>. 2003. Brno : Nová škola, 2006. s. 21, 37.</a:t>
            </a:r>
          </a:p>
          <a:p>
            <a:endParaRPr lang="cs-CZ" sz="1200" dirty="0" smtClean="0"/>
          </a:p>
          <a:p>
            <a:r>
              <a:rPr lang="cs-CZ" sz="1200" dirty="0" smtClean="0"/>
              <a:t>PALOCH, Pavel. </a:t>
            </a:r>
            <a:r>
              <a:rPr lang="cs-CZ" sz="1200" i="1" dirty="0" smtClean="0"/>
              <a:t>Soubor : </a:t>
            </a:r>
            <a:r>
              <a:rPr lang="cs-CZ" sz="1200" i="1" dirty="0" err="1" smtClean="0"/>
              <a:t>Moravian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Silesian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Beskids</a:t>
            </a:r>
            <a:r>
              <a:rPr lang="cs-CZ" sz="1200" i="1" dirty="0" smtClean="0"/>
              <a:t> (CZE) - </a:t>
            </a:r>
            <a:r>
              <a:rPr lang="cs-CZ" sz="1200" i="1" dirty="0" err="1" smtClean="0"/>
              <a:t>from</a:t>
            </a:r>
            <a:r>
              <a:rPr lang="cs-CZ" sz="1200" i="1" dirty="0" smtClean="0"/>
              <a:t> Kunčice pod </a:t>
            </a:r>
            <a:r>
              <a:rPr lang="cs-CZ" sz="1200" i="1" dirty="0" err="1" smtClean="0"/>
              <a:t>Ondřejníkem.jpg</a:t>
            </a:r>
            <a:r>
              <a:rPr lang="cs-CZ" sz="1200" dirty="0" smtClean="0"/>
              <a:t> [online]. 12.6.2003. 2003, 4.2.2007 [cit. 2011-03-10]. Beskydy. Dostupné z WWW: &lt;http://cs.wikipedia.org/wiki/Soubor:Moravian-Silesian_Beskids_(CZE)_-_from_Kun%C4%8Dice_pod_Ond%C5%99ejn%C3%ADkem.jpg&gt;.</a:t>
            </a:r>
          </a:p>
          <a:p>
            <a:endParaRPr lang="cs-CZ" sz="1200" dirty="0" smtClean="0"/>
          </a:p>
          <a:p>
            <a:r>
              <a:rPr lang="cs-CZ" sz="1200" dirty="0" smtClean="0"/>
              <a:t>ZP., -. </a:t>
            </a:r>
            <a:r>
              <a:rPr lang="cs-CZ" sz="1200" i="1" dirty="0" smtClean="0"/>
              <a:t>Soubor : </a:t>
            </a:r>
            <a:r>
              <a:rPr lang="cs-CZ" sz="1200" i="1" dirty="0" err="1" smtClean="0"/>
              <a:t>Vršatecká</a:t>
            </a:r>
            <a:r>
              <a:rPr lang="cs-CZ" sz="1200" i="1" dirty="0" smtClean="0"/>
              <a:t> bradlá1.jpg</a:t>
            </a:r>
            <a:r>
              <a:rPr lang="cs-CZ" sz="1200" dirty="0" smtClean="0"/>
              <a:t> [online]. 26.6.2006. 2006, 6.8.2006 [cit. 2011-03-10]. Bílé </a:t>
            </a:r>
            <a:r>
              <a:rPr lang="cs-CZ" sz="1200" dirty="0" err="1" smtClean="0"/>
              <a:t>Karpaty.Dostupné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 smtClean="0"/>
              <a:t>WWW: &lt;http://cs.wikipedia.org/wiki/Soubor:Vr%C5%A1ateck%C3%A1_bradl%C3%A11.jpg&gt;.</a:t>
            </a:r>
          </a:p>
          <a:p>
            <a:r>
              <a:rPr lang="cs-CZ" sz="1200" dirty="0" smtClean="0"/>
              <a:t>BRIX, Rafael . </a:t>
            </a:r>
            <a:r>
              <a:rPr lang="cs-CZ" sz="1200" i="1" dirty="0" smtClean="0"/>
              <a:t>Soubor : Myslivny bozi dar </a:t>
            </a:r>
            <a:r>
              <a:rPr lang="cs-CZ" sz="1200" i="1" dirty="0" err="1" smtClean="0"/>
              <a:t>lake.jpg</a:t>
            </a:r>
            <a:r>
              <a:rPr lang="cs-CZ" sz="1200" dirty="0" smtClean="0"/>
              <a:t> [online]. 8.6.2006 [cit. 2011-03-10]. Krušné hory. Dostupné z WWW: &lt;Myslivny bozi dar </a:t>
            </a:r>
            <a:r>
              <a:rPr lang="cs-CZ" sz="1200" dirty="0" err="1" smtClean="0"/>
              <a:t>lake.jpg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[email]</a:t>
            </a:r>
            <a:r>
              <a:rPr lang="en-US" sz="1200" dirty="0" smtClean="0"/>
              <a:t> 10.3.2011 </a:t>
            </a:r>
            <a:endParaRPr lang="cs-CZ" sz="1200" dirty="0" smtClean="0"/>
          </a:p>
          <a:p>
            <a:r>
              <a:rPr lang="cs-CZ" sz="1200" u="sng" dirty="0" smtClean="0">
                <a:hlinkClick r:id="rId2"/>
              </a:rPr>
              <a:t>http://cs.wikipedia.org/wiki/Soubor:PetrovyKameny.jpg</a:t>
            </a:r>
            <a:r>
              <a:rPr lang="en-US" sz="1200" dirty="0" smtClean="0"/>
              <a:t>  </a:t>
            </a:r>
            <a:r>
              <a:rPr lang="en-US" sz="1200" u="sng" dirty="0" smtClean="0">
                <a:hlinkClick r:id="rId3"/>
              </a:rPr>
              <a:t>http://cs.wikipedia.org/wiki/Soubor:Praded_v_zime.jp</a:t>
            </a:r>
            <a:endParaRPr lang="cs-CZ" sz="1200" dirty="0" smtClean="0"/>
          </a:p>
          <a:p>
            <a:r>
              <a:rPr lang="en-US" sz="1200" dirty="0" smtClean="0"/>
              <a:t> </a:t>
            </a:r>
            <a:r>
              <a:rPr lang="en-US" sz="1200" u="sng" dirty="0" smtClean="0">
                <a:hlinkClick r:id="rId4"/>
              </a:rPr>
              <a:t>http://cs.wikipedia.org/wiki/Soubor:Sumava-kalamita.jpg</a:t>
            </a:r>
            <a:endParaRPr lang="cs-CZ" sz="1200" dirty="0" smtClean="0"/>
          </a:p>
          <a:p>
            <a:r>
              <a:rPr lang="en-US" sz="1200" dirty="0" smtClean="0"/>
              <a:t> </a:t>
            </a:r>
            <a:r>
              <a:rPr lang="en-US" sz="1200" u="sng" dirty="0" smtClean="0">
                <a:hlinkClick r:id="rId5"/>
              </a:rPr>
              <a:t>http://cs.wikipedia.org/wiki/Soubor:Lys%C3%A1_hora_(Beskydy_CZE)_-_view_from_Fr%C3%BDdlant_nad_Ostravic%C3%AD.jpg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247</TotalTime>
  <Words>253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VY_32_INOVACE_17_Pohoří ČR</vt:lpstr>
      <vt:lpstr>Pohoří ČR</vt:lpstr>
      <vt:lpstr>Snímek 3</vt:lpstr>
      <vt:lpstr>Snímek 4</vt:lpstr>
      <vt:lpstr>Otestuj své znalosti</vt:lpstr>
      <vt:lpstr>Pohoří na Moravě</vt:lpstr>
      <vt:lpstr>Snímek 7</vt:lpstr>
      <vt:lpstr>Nejvyššší vrcholy ČR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notebook</cp:lastModifiedBy>
  <cp:revision>35</cp:revision>
  <dcterms:created xsi:type="dcterms:W3CDTF">2010-10-19T08:27:42Z</dcterms:created>
  <dcterms:modified xsi:type="dcterms:W3CDTF">2011-09-30T21:52:51Z</dcterms:modified>
</cp:coreProperties>
</file>