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Override1.xml" ContentType="application/vnd.openxmlformats-officedocument.themeOverrid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Override2.xml" ContentType="application/vnd.openxmlformats-officedocument.themeOverrid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theme/themeOverride3.xml" ContentType="application/vnd.openxmlformats-officedocument.themeOverride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theme/theme5.xml" ContentType="application/vnd.openxmlformats-officedocument.theme+xml"/>
  <Override PartName="/ppt/theme/theme6.xml" ContentType="application/vnd.openxmlformats-officedocument.theme+xml"/>
  <Override PartName="/ppt/theme/theme7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2" r:id="rId3"/>
    <p:sldMasterId id="2147483684" r:id="rId4"/>
    <p:sldMasterId id="2147483696" r:id="rId5"/>
  </p:sldMasterIdLst>
  <p:notesMasterIdLst>
    <p:notesMasterId r:id="rId12"/>
  </p:notesMasterIdLst>
  <p:handoutMasterIdLst>
    <p:handoutMasterId r:id="rId13"/>
  </p:handoutMasterIdLst>
  <p:sldIdLst>
    <p:sldId id="256" r:id="rId6"/>
    <p:sldId id="261" r:id="rId7"/>
    <p:sldId id="258" r:id="rId8"/>
    <p:sldId id="259" r:id="rId9"/>
    <p:sldId id="260" r:id="rId10"/>
    <p:sldId id="262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55" autoAdjust="0"/>
    <p:restoredTop sz="94621" autoAdjust="0"/>
  </p:normalViewPr>
  <p:slideViewPr>
    <p:cSldViewPr>
      <p:cViewPr>
        <p:scale>
          <a:sx n="100" d="100"/>
          <a:sy n="100" d="100"/>
        </p:scale>
        <p:origin x="-510" y="4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55" d="100"/>
          <a:sy n="55" d="100"/>
        </p:scale>
        <p:origin x="-2286" y="-96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handoutMaster" Target="handoutMasters/handoutMaster1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2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5" Type="http://schemas.openxmlformats.org/officeDocument/2006/relationships/slideMaster" Target="slideMasters/slideMaster5.xml"/><Relationship Id="rId15" Type="http://schemas.openxmlformats.org/officeDocument/2006/relationships/viewProps" Target="viewProps.xml"/><Relationship Id="rId10" Type="http://schemas.openxmlformats.org/officeDocument/2006/relationships/slide" Target="slides/slide5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4.xml"/><Relationship Id="rId14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7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endParaRPr lang="cs-CZ"/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fld id="{7F519E24-AC6E-4ACF-AA4B-319274E2209B}" type="datetimeFigureOut">
              <a:rPr lang="cs-CZ"/>
              <a:pPr/>
              <a:t>20.6.2013</a:t>
            </a:fld>
            <a:endParaRPr lang="cs-CZ"/>
          </a:p>
        </p:txBody>
      </p:sp>
      <p:sp>
        <p:nvSpPr>
          <p:cNvPr id="21508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endParaRPr lang="cs-CZ"/>
          </a:p>
        </p:txBody>
      </p:sp>
      <p:sp>
        <p:nvSpPr>
          <p:cNvPr id="21509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fld id="{9B0D65D2-4B2D-4512-A9E0-A9631A8AB7DE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153257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6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9EFE3364-313F-4DBB-84D2-87677718DF38}" type="datetimeFigureOut">
              <a:rPr lang="cs-CZ"/>
              <a:pPr>
                <a:defRPr/>
              </a:pPr>
              <a:t>20.6.2013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D9B2F5C9-BB35-4338-A25D-B4485A70E01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5805348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99" name="Rectangle 3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99" name="Rectangle 3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2.xml"/><Relationship Id="rId1" Type="http://schemas.openxmlformats.org/officeDocument/2006/relationships/themeOverride" Target="../theme/themeOverride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3.xml"/><Relationship Id="rId1" Type="http://schemas.openxmlformats.org/officeDocument/2006/relationships/themeOverride" Target="../theme/themeOverride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4.xml"/><Relationship Id="rId1" Type="http://schemas.openxmlformats.org/officeDocument/2006/relationships/themeOverride" Target="../theme/themeOverride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r>
              <a:rPr lang="cs-CZ"/>
              <a:t>Autorem materiálu a všech jeho částí, není-li uvedeno jinak, je (jméno a příjmení autora).</a:t>
            </a:r>
            <a:br>
              <a:rPr lang="cs-CZ"/>
            </a:br>
            <a:r>
              <a:rPr lang="cs-CZ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157626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r>
              <a:rPr lang="cs-CZ"/>
              <a:t>Autorem materiálu a všech jeho částí, není-li uvedeno jinak, je (jméno a příjmení autora).</a:t>
            </a:r>
            <a:br>
              <a:rPr lang="cs-CZ"/>
            </a:br>
            <a:r>
              <a:rPr lang="cs-CZ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8717567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r>
              <a:rPr lang="cs-CZ"/>
              <a:t>Autorem materiálu a všech jeho částí, není-li uvedeno jinak, je (jméno a příjmení autora).</a:t>
            </a:r>
            <a:br>
              <a:rPr lang="cs-CZ"/>
            </a:br>
            <a:r>
              <a:rPr lang="cs-CZ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018520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r>
              <a:rPr lang="cs-CZ"/>
              <a:t>Autorem materiálu a všech jeho částí, není-li uvedeno jinak, je (jméno a příjmení autora).</a:t>
            </a:r>
            <a:br>
              <a:rPr lang="cs-CZ"/>
            </a:br>
            <a:r>
              <a:rPr lang="cs-CZ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8196237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r>
              <a:rPr lang="cs-CZ"/>
              <a:t>Autorem materiálu a všech jeho částí, není-li uvedeno jinak, je (jméno a příjmení autora).</a:t>
            </a:r>
            <a:br>
              <a:rPr lang="cs-CZ"/>
            </a:br>
            <a:r>
              <a:rPr lang="cs-CZ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1797270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r>
              <a:rPr lang="cs-CZ"/>
              <a:t>Autorem materiálu a všech jeho částí, není-li uvedeno jinak, je (jméno a příjmení autora).</a:t>
            </a:r>
            <a:br>
              <a:rPr lang="cs-CZ"/>
            </a:br>
            <a:r>
              <a:rPr lang="cs-CZ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944532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r>
              <a:rPr lang="cs-CZ"/>
              <a:t>Autorem materiálu a všech jeho částí, není-li uvedeno jinak, je (jméno a příjmení autora).</a:t>
            </a:r>
            <a:br>
              <a:rPr lang="cs-CZ"/>
            </a:br>
            <a:r>
              <a:rPr lang="cs-CZ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1110572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r>
              <a:rPr lang="cs-CZ"/>
              <a:t>Autorem materiálu a všech jeho částí, není-li uvedeno jinak, je (jméno a příjmení autora).</a:t>
            </a:r>
            <a:br>
              <a:rPr lang="cs-CZ"/>
            </a:br>
            <a:r>
              <a:rPr lang="cs-CZ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964615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cs-CZ" noProof="0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r>
              <a:rPr lang="cs-CZ"/>
              <a:t>Autorem materiálu a všech jeho částí, není-li uvedeno jinak, je (jméno a příjmení autora).</a:t>
            </a:r>
            <a:br>
              <a:rPr lang="cs-CZ"/>
            </a:br>
            <a:r>
              <a:rPr lang="cs-CZ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6352131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r>
              <a:rPr lang="cs-CZ"/>
              <a:t>Autorem materiálu a všech jeho částí, není-li uvedeno jinak, je (jméno a příjmení autora).</a:t>
            </a:r>
            <a:br>
              <a:rPr lang="cs-CZ"/>
            </a:br>
            <a:r>
              <a:rPr lang="cs-CZ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49760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r>
              <a:rPr lang="cs-CZ"/>
              <a:t>Autorem materiálu a všech jeho částí, není-li uvedeno jinak, je (jméno a příjmení autora).</a:t>
            </a:r>
            <a:br>
              <a:rPr lang="cs-CZ"/>
            </a:br>
            <a:r>
              <a:rPr lang="cs-CZ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421866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5" name="Obdélník 4"/>
          <p:cNvSpPr/>
          <p:nvPr/>
        </p:nvSpPr>
        <p:spPr bwMode="auto">
          <a:xfrm>
            <a:off x="276225" y="0"/>
            <a:ext cx="104775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Obdélník 5"/>
          <p:cNvSpPr/>
          <p:nvPr/>
        </p:nvSpPr>
        <p:spPr bwMode="auto">
          <a:xfrm>
            <a:off x="990600" y="0"/>
            <a:ext cx="182563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7" name="Obdélník 6"/>
          <p:cNvSpPr/>
          <p:nvPr/>
        </p:nvSpPr>
        <p:spPr bwMode="auto">
          <a:xfrm>
            <a:off x="1141413" y="0"/>
            <a:ext cx="230187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Přímá spojovací čára 18"/>
          <p:cNvSpPr>
            <a:spLocks noChangeShapeType="1"/>
          </p:cNvSpPr>
          <p:nvPr/>
        </p:nvSpPr>
        <p:spPr bwMode="auto">
          <a:xfrm>
            <a:off x="106363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Century Schoolbook"/>
            </a:endParaRPr>
          </a:p>
        </p:txBody>
      </p:sp>
      <p:sp>
        <p:nvSpPr>
          <p:cNvPr id="11" name="Přímá spojovací čára 19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Century Schoolbook"/>
            </a:endParaRPr>
          </a:p>
        </p:txBody>
      </p:sp>
      <p:sp>
        <p:nvSpPr>
          <p:cNvPr id="12" name="Přímá spojovací čára 20"/>
          <p:cNvSpPr>
            <a:spLocks noChangeShapeType="1"/>
          </p:cNvSpPr>
          <p:nvPr/>
        </p:nvSpPr>
        <p:spPr bwMode="auto">
          <a:xfrm>
            <a:off x="854075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Century Schoolbook"/>
            </a:endParaRPr>
          </a:p>
        </p:txBody>
      </p:sp>
      <p:sp>
        <p:nvSpPr>
          <p:cNvPr id="13" name="Přímá spojovací čára 23"/>
          <p:cNvSpPr>
            <a:spLocks noChangeShapeType="1"/>
          </p:cNvSpPr>
          <p:nvPr/>
        </p:nvSpPr>
        <p:spPr bwMode="auto">
          <a:xfrm>
            <a:off x="172720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Century Schoolbook"/>
            </a:endParaRPr>
          </a:p>
        </p:txBody>
      </p:sp>
      <p:sp>
        <p:nvSpPr>
          <p:cNvPr id="14" name="Přímá spojovací čára 2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Century Schoolbook"/>
            </a:endParaRPr>
          </a:p>
        </p:txBody>
      </p:sp>
      <p:sp>
        <p:nvSpPr>
          <p:cNvPr id="15" name="Přímá spojovací čára 25"/>
          <p:cNvSpPr>
            <a:spLocks noChangeShapeType="1"/>
          </p:cNvSpPr>
          <p:nvPr/>
        </p:nvSpPr>
        <p:spPr bwMode="auto">
          <a:xfrm>
            <a:off x="9113838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Century Schoolbook"/>
            </a:endParaRPr>
          </a:p>
        </p:txBody>
      </p:sp>
      <p:sp>
        <p:nvSpPr>
          <p:cNvPr id="16" name="Obdélník 15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7" name="Elipsa 27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8" name="Elipsa 28"/>
          <p:cNvSpPr/>
          <p:nvPr/>
        </p:nvSpPr>
        <p:spPr bwMode="auto">
          <a:xfrm>
            <a:off x="1309688" y="4867275"/>
            <a:ext cx="641350" cy="64135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9" name="Elipsa 29"/>
          <p:cNvSpPr/>
          <p:nvPr/>
        </p:nvSpPr>
        <p:spPr bwMode="auto">
          <a:xfrm>
            <a:off x="1090613" y="5500688"/>
            <a:ext cx="138112" cy="136525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0" name="Elipsa 30"/>
          <p:cNvSpPr/>
          <p:nvPr/>
        </p:nvSpPr>
        <p:spPr bwMode="auto">
          <a:xfrm>
            <a:off x="1663700" y="5788025"/>
            <a:ext cx="274638" cy="274638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1" name="Elipsa 31"/>
          <p:cNvSpPr/>
          <p:nvPr/>
        </p:nvSpPr>
        <p:spPr>
          <a:xfrm>
            <a:off x="1905000" y="4495800"/>
            <a:ext cx="365125" cy="365125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22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463" y="1174750"/>
            <a:ext cx="2286000" cy="3810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D9C45CE-50BF-4C82-9C9B-B3A279F136C2}" type="datetimeFigureOut">
              <a:rPr lang="cs-CZ">
                <a:solidFill>
                  <a:srgbClr val="575F6D"/>
                </a:solidFill>
              </a:rPr>
              <a:pPr>
                <a:defRPr/>
              </a:pPr>
              <a:t>20.6.2013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23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076" y="4181475"/>
            <a:ext cx="3657600" cy="3841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575F6D"/>
              </a:solidFill>
            </a:endParaRPr>
          </a:p>
        </p:txBody>
      </p:sp>
      <p:sp>
        <p:nvSpPr>
          <p:cNvPr id="24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63" y="4929188"/>
            <a:ext cx="609600" cy="5175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85CEC3B-2686-4EC8-8E54-922F4F1CD10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2848737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6F21028A-E8CB-4A83-856C-4D1C464DB5C1}" type="datetimeFigureOut">
              <a:rPr lang="cs-CZ">
                <a:solidFill>
                  <a:srgbClr val="575F6D"/>
                </a:solidFill>
              </a:rPr>
              <a:pPr>
                <a:defRPr/>
              </a:pPr>
              <a:t>20.6.2013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15D8173B-F361-4507-9513-CB71AABDF47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2949313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5" name="Obdélník 4"/>
          <p:cNvSpPr/>
          <p:nvPr/>
        </p:nvSpPr>
        <p:spPr bwMode="auto">
          <a:xfrm>
            <a:off x="276225" y="0"/>
            <a:ext cx="104775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Obdélník 5"/>
          <p:cNvSpPr/>
          <p:nvPr/>
        </p:nvSpPr>
        <p:spPr bwMode="auto">
          <a:xfrm>
            <a:off x="990600" y="0"/>
            <a:ext cx="182563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7" name="Obdélník 6"/>
          <p:cNvSpPr/>
          <p:nvPr/>
        </p:nvSpPr>
        <p:spPr bwMode="auto">
          <a:xfrm>
            <a:off x="1141413" y="0"/>
            <a:ext cx="230187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Přímá spojovací čára 18"/>
          <p:cNvSpPr>
            <a:spLocks noChangeShapeType="1"/>
          </p:cNvSpPr>
          <p:nvPr/>
        </p:nvSpPr>
        <p:spPr bwMode="auto">
          <a:xfrm>
            <a:off x="106363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  <a:latin typeface="Century Schoolbook"/>
            </a:endParaRPr>
          </a:p>
        </p:txBody>
      </p:sp>
      <p:sp>
        <p:nvSpPr>
          <p:cNvPr id="9" name="Přímá spojovací čára 19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  <a:latin typeface="Century Schoolbook"/>
            </a:endParaRPr>
          </a:p>
        </p:txBody>
      </p:sp>
      <p:sp>
        <p:nvSpPr>
          <p:cNvPr id="10" name="Přímá spojovací čára 20"/>
          <p:cNvSpPr>
            <a:spLocks noChangeShapeType="1"/>
          </p:cNvSpPr>
          <p:nvPr/>
        </p:nvSpPr>
        <p:spPr bwMode="auto">
          <a:xfrm>
            <a:off x="854075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  <a:latin typeface="Century Schoolbook"/>
            </a:endParaRPr>
          </a:p>
        </p:txBody>
      </p:sp>
      <p:sp>
        <p:nvSpPr>
          <p:cNvPr id="11" name="Přímá spojovací čára 23"/>
          <p:cNvSpPr>
            <a:spLocks noChangeShapeType="1"/>
          </p:cNvSpPr>
          <p:nvPr/>
        </p:nvSpPr>
        <p:spPr bwMode="auto">
          <a:xfrm>
            <a:off x="172720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  <a:latin typeface="Century Schoolbook"/>
            </a:endParaRPr>
          </a:p>
        </p:txBody>
      </p:sp>
      <p:sp>
        <p:nvSpPr>
          <p:cNvPr id="12" name="Přímá spojovací čára 2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  <a:latin typeface="Century Schoolbook"/>
            </a:endParaRPr>
          </a:p>
        </p:txBody>
      </p:sp>
      <p:sp>
        <p:nvSpPr>
          <p:cNvPr id="13" name="Obdélník 12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4" name="Elipsa 26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5" name="Elipsa 27"/>
          <p:cNvSpPr/>
          <p:nvPr/>
        </p:nvSpPr>
        <p:spPr bwMode="auto">
          <a:xfrm>
            <a:off x="1323975" y="4867275"/>
            <a:ext cx="642938" cy="64135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6" name="Elipsa 28"/>
          <p:cNvSpPr/>
          <p:nvPr/>
        </p:nvSpPr>
        <p:spPr bwMode="auto">
          <a:xfrm>
            <a:off x="1090613" y="5500688"/>
            <a:ext cx="138112" cy="136525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7" name="Elipsa 29"/>
          <p:cNvSpPr/>
          <p:nvPr/>
        </p:nvSpPr>
        <p:spPr bwMode="auto">
          <a:xfrm>
            <a:off x="1663700" y="5791200"/>
            <a:ext cx="274638" cy="274638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8" name="Elipsa 30"/>
          <p:cNvSpPr/>
          <p:nvPr/>
        </p:nvSpPr>
        <p:spPr bwMode="auto">
          <a:xfrm>
            <a:off x="1879600" y="4479925"/>
            <a:ext cx="365125" cy="365125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9" name="Přímá spojovací čára 31"/>
          <p:cNvSpPr>
            <a:spLocks noChangeShapeType="1"/>
          </p:cNvSpPr>
          <p:nvPr/>
        </p:nvSpPr>
        <p:spPr bwMode="auto">
          <a:xfrm>
            <a:off x="9097963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  <a:latin typeface="Century Schoolbook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0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2875" y="1169988"/>
            <a:ext cx="2286000" cy="3810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4EC4326-79FD-41D0-8554-83A6F97A178A}" type="datetimeFigureOut">
              <a:rPr lang="cs-CZ">
                <a:solidFill>
                  <a:srgbClr val="FFF39D"/>
                </a:solidFill>
              </a:rPr>
              <a:pPr>
                <a:defRPr/>
              </a:pPr>
              <a:t>20.6.2013</a:t>
            </a:fld>
            <a:endParaRPr lang="cs-CZ">
              <a:solidFill>
                <a:srgbClr val="FFF39D"/>
              </a:solidFill>
            </a:endParaRPr>
          </a:p>
        </p:txBody>
      </p:sp>
      <p:sp>
        <p:nvSpPr>
          <p:cNvPr id="21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076" y="4178300"/>
            <a:ext cx="3657600" cy="3841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39D"/>
              </a:solidFill>
            </a:endParaRPr>
          </a:p>
        </p:txBody>
      </p:sp>
      <p:sp>
        <p:nvSpPr>
          <p:cNvPr id="22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39850" y="4929188"/>
            <a:ext cx="609600" cy="5175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F562BBC-D182-4BE4-B655-A30BAF7F929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828091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028CE8-5002-44C6-B629-01AC2B35B0FB}" type="datetimeFigureOut">
              <a:rPr lang="cs-CZ">
                <a:solidFill>
                  <a:srgbClr val="575F6D"/>
                </a:solidFill>
              </a:rPr>
              <a:pPr>
                <a:defRPr/>
              </a:pPr>
              <a:t>20.6.2013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4119BED-AC9F-4774-B0C8-F2ED9023183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427031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7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C31CC6-0C1B-4366-A5EF-633941F195F6}" type="datetimeFigureOut">
              <a:rPr lang="cs-CZ">
                <a:solidFill>
                  <a:srgbClr val="575F6D"/>
                </a:solidFill>
              </a:rPr>
              <a:pPr>
                <a:defRPr/>
              </a:pPr>
              <a:t>20.6.2013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8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575F6D"/>
              </a:solidFill>
            </a:endParaRPr>
          </a:p>
        </p:txBody>
      </p:sp>
      <p:sp>
        <p:nvSpPr>
          <p:cNvPr id="9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2A16CB-EB4C-463C-818C-F1A34915CA8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358469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EE65AF0D-420F-47B1-9E1F-45BE9722F7FE}" type="datetimeFigureOut">
              <a:rPr lang="cs-CZ">
                <a:solidFill>
                  <a:srgbClr val="575F6D"/>
                </a:solidFill>
              </a:rPr>
              <a:pPr>
                <a:defRPr/>
              </a:pPr>
              <a:t>20.6.2013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4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08E7C640-12B1-4A3B-809E-61BB0792441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425624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4ACF6A-2052-4A09-B7EF-BC3E2CE5C2A1}" type="datetimeFigureOut">
              <a:rPr lang="cs-CZ">
                <a:solidFill>
                  <a:srgbClr val="575F6D"/>
                </a:solidFill>
              </a:rPr>
              <a:pPr>
                <a:defRPr/>
              </a:pPr>
              <a:t>20.6.2013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575F6D"/>
              </a:solidFill>
            </a:endParaRPr>
          </a:p>
        </p:txBody>
      </p:sp>
      <p:sp>
        <p:nvSpPr>
          <p:cNvPr id="4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AAC1BF-1813-45B3-AC29-C05BDD1DA1D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638462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ovací čára 12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black"/>
              </a:solidFill>
              <a:latin typeface="Century Schoolbook"/>
            </a:endParaRPr>
          </a:p>
        </p:txBody>
      </p:sp>
      <p:sp>
        <p:nvSpPr>
          <p:cNvPr id="6" name="Přímá spojovací čára 14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black"/>
              </a:solidFill>
              <a:latin typeface="Century Schoolbook"/>
            </a:endParaRPr>
          </a:p>
        </p:txBody>
      </p:sp>
      <p:sp>
        <p:nvSpPr>
          <p:cNvPr id="7" name="Přímá spojovací čára 16"/>
          <p:cNvSpPr>
            <a:spLocks noChangeShapeType="1"/>
          </p:cNvSpPr>
          <p:nvPr/>
        </p:nvSpPr>
        <p:spPr bwMode="auto">
          <a:xfrm>
            <a:off x="6192838" y="0"/>
            <a:ext cx="0" cy="6858000"/>
          </a:xfrm>
          <a:prstGeom prst="line">
            <a:avLst/>
          </a:prstGeom>
          <a:noFill/>
          <a:ln w="12700" algn="ctr">
            <a:solidFill>
              <a:schemeClr val="accent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cs-CZ" smtClean="0">
              <a:solidFill>
                <a:prstClr val="black"/>
              </a:solidFill>
            </a:endParaRPr>
          </a:p>
        </p:txBody>
      </p:sp>
      <p:sp>
        <p:nvSpPr>
          <p:cNvPr id="8" name="Přímá spojovací čára 17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algn="ctr">
            <a:solidFill>
              <a:schemeClr val="accent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cs-CZ" smtClean="0">
              <a:solidFill>
                <a:prstClr val="black"/>
              </a:solidFill>
            </a:endParaRPr>
          </a:p>
        </p:txBody>
      </p:sp>
      <p:sp>
        <p:nvSpPr>
          <p:cNvPr id="9" name="Obdélník 8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Přímá spojovací čára 19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algn="ctr">
            <a:solidFill>
              <a:schemeClr val="accent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cs-CZ" smtClean="0">
              <a:solidFill>
                <a:prstClr val="black"/>
              </a:solidFill>
            </a:endParaRPr>
          </a:p>
        </p:txBody>
      </p:sp>
      <p:sp>
        <p:nvSpPr>
          <p:cNvPr id="11" name="Elipsa 20"/>
          <p:cNvSpPr/>
          <p:nvPr/>
        </p:nvSpPr>
        <p:spPr>
          <a:xfrm>
            <a:off x="8156575" y="5715000"/>
            <a:ext cx="549275" cy="549275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/>
          <a:lstStyle>
            <a:lvl1pPr algn="l">
              <a:buNone/>
              <a:defRPr sz="2000" b="1" cap="small" baseline="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2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259165F2-CCCD-4D38-ACE0-9D98FDA5AC78}" type="datetimeFigureOut">
              <a:rPr lang="cs-CZ">
                <a:solidFill>
                  <a:srgbClr val="575F6D"/>
                </a:solidFill>
              </a:rPr>
              <a:pPr>
                <a:defRPr/>
              </a:pPr>
              <a:t>20.6.2013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13" name="Zástupný symbol pro číslo snímku 21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A1464FF3-B597-4BD3-B17E-591AB870BEE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4" name="Zástupný symbol pro zápatí 22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0112907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ovací čára 12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Century Schoolbook"/>
            </a:endParaRPr>
          </a:p>
        </p:txBody>
      </p:sp>
      <p:sp>
        <p:nvSpPr>
          <p:cNvPr id="6" name="Elipsa 14"/>
          <p:cNvSpPr/>
          <p:nvPr/>
        </p:nvSpPr>
        <p:spPr>
          <a:xfrm>
            <a:off x="8156575" y="5715000"/>
            <a:ext cx="549275" cy="549275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7" name="Přímá spojovací čára 16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algn="ctr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cs-CZ" smtClean="0">
              <a:solidFill>
                <a:prstClr val="black"/>
              </a:solidFill>
            </a:endParaRPr>
          </a:p>
        </p:txBody>
      </p:sp>
      <p:sp>
        <p:nvSpPr>
          <p:cNvPr id="8" name="Obdélník 7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Přímá spojovací čára 18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algn="ctr">
            <a:solidFill>
              <a:schemeClr val="accent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cs-CZ" smtClean="0">
              <a:solidFill>
                <a:prstClr val="black"/>
              </a:solidFill>
            </a:endParaRPr>
          </a:p>
        </p:txBody>
      </p:sp>
      <p:sp>
        <p:nvSpPr>
          <p:cNvPr id="10" name="Přímá spojovací čára 19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black"/>
              </a:solidFill>
              <a:latin typeface="Century Schoolbook"/>
            </a:endParaRPr>
          </a:p>
        </p:txBody>
      </p:sp>
      <p:sp>
        <p:nvSpPr>
          <p:cNvPr id="11" name="Přímá spojovací čára 20"/>
          <p:cNvSpPr>
            <a:spLocks noChangeShapeType="1"/>
          </p:cNvSpPr>
          <p:nvPr/>
        </p:nvSpPr>
        <p:spPr bwMode="auto">
          <a:xfrm>
            <a:off x="6192838" y="0"/>
            <a:ext cx="0" cy="6858000"/>
          </a:xfrm>
          <a:prstGeom prst="line">
            <a:avLst/>
          </a:prstGeom>
          <a:noFill/>
          <a:ln w="12700" algn="ctr">
            <a:solidFill>
              <a:schemeClr val="accent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cs-CZ" smtClean="0">
              <a:solidFill>
                <a:prstClr val="black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spcCol="274320" rtlCol="0" fromWordArt="0" forceAA="0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2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394730C0-0709-4A22-A506-BD482639E8BA}" type="datetimeFigureOut">
              <a:rPr lang="cs-CZ">
                <a:solidFill>
                  <a:srgbClr val="575F6D"/>
                </a:solidFill>
              </a:rPr>
              <a:pPr>
                <a:defRPr/>
              </a:pPr>
              <a:t>20.6.2013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13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25AC8FB9-71D8-4F33-BE96-51B67F4A7CB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4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4235811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8655232-5642-4D82-9A3B-6A8624780314}" type="datetimeFigureOut">
              <a:rPr lang="cs-CZ">
                <a:solidFill>
                  <a:srgbClr val="575F6D"/>
                </a:solidFill>
              </a:rPr>
              <a:pPr>
                <a:defRPr/>
              </a:pPr>
              <a:t>20.6.2013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AADC7D-17FC-451A-8404-AB76A4EDE0C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370023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826934-787A-4381-A966-65B235DB1BB5}" type="datetimeFigureOut">
              <a:rPr lang="cs-CZ">
                <a:solidFill>
                  <a:srgbClr val="575F6D"/>
                </a:solidFill>
              </a:rPr>
              <a:pPr>
                <a:defRPr/>
              </a:pPr>
              <a:t>20.6.2013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0A8DF0-2CD8-4B23-9B36-D54FE5F4CB1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8164362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5" name="Obdélník 4"/>
          <p:cNvSpPr/>
          <p:nvPr/>
        </p:nvSpPr>
        <p:spPr bwMode="auto">
          <a:xfrm>
            <a:off x="276225" y="0"/>
            <a:ext cx="104775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Obdélník 5"/>
          <p:cNvSpPr/>
          <p:nvPr/>
        </p:nvSpPr>
        <p:spPr bwMode="auto">
          <a:xfrm>
            <a:off x="990600" y="0"/>
            <a:ext cx="182563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7" name="Obdélník 6"/>
          <p:cNvSpPr/>
          <p:nvPr/>
        </p:nvSpPr>
        <p:spPr bwMode="auto">
          <a:xfrm>
            <a:off x="1141413" y="0"/>
            <a:ext cx="230187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Přímá spojovací čára 18"/>
          <p:cNvSpPr>
            <a:spLocks noChangeShapeType="1"/>
          </p:cNvSpPr>
          <p:nvPr/>
        </p:nvSpPr>
        <p:spPr bwMode="auto">
          <a:xfrm>
            <a:off x="106363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Century Schoolbook"/>
            </a:endParaRPr>
          </a:p>
        </p:txBody>
      </p:sp>
      <p:sp>
        <p:nvSpPr>
          <p:cNvPr id="11" name="Přímá spojovací čára 19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Century Schoolbook"/>
            </a:endParaRPr>
          </a:p>
        </p:txBody>
      </p:sp>
      <p:sp>
        <p:nvSpPr>
          <p:cNvPr id="12" name="Přímá spojovací čára 20"/>
          <p:cNvSpPr>
            <a:spLocks noChangeShapeType="1"/>
          </p:cNvSpPr>
          <p:nvPr/>
        </p:nvSpPr>
        <p:spPr bwMode="auto">
          <a:xfrm>
            <a:off x="854075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Century Schoolbook"/>
            </a:endParaRPr>
          </a:p>
        </p:txBody>
      </p:sp>
      <p:sp>
        <p:nvSpPr>
          <p:cNvPr id="13" name="Přímá spojovací čára 23"/>
          <p:cNvSpPr>
            <a:spLocks noChangeShapeType="1"/>
          </p:cNvSpPr>
          <p:nvPr/>
        </p:nvSpPr>
        <p:spPr bwMode="auto">
          <a:xfrm>
            <a:off x="172720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Century Schoolbook"/>
            </a:endParaRPr>
          </a:p>
        </p:txBody>
      </p:sp>
      <p:sp>
        <p:nvSpPr>
          <p:cNvPr id="14" name="Přímá spojovací čára 2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Century Schoolbook"/>
            </a:endParaRPr>
          </a:p>
        </p:txBody>
      </p:sp>
      <p:sp>
        <p:nvSpPr>
          <p:cNvPr id="15" name="Přímá spojovací čára 25"/>
          <p:cNvSpPr>
            <a:spLocks noChangeShapeType="1"/>
          </p:cNvSpPr>
          <p:nvPr/>
        </p:nvSpPr>
        <p:spPr bwMode="auto">
          <a:xfrm>
            <a:off x="9113838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Century Schoolbook"/>
            </a:endParaRPr>
          </a:p>
        </p:txBody>
      </p:sp>
      <p:sp>
        <p:nvSpPr>
          <p:cNvPr id="16" name="Obdélník 15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7" name="Elipsa 27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8" name="Elipsa 28"/>
          <p:cNvSpPr/>
          <p:nvPr/>
        </p:nvSpPr>
        <p:spPr bwMode="auto">
          <a:xfrm>
            <a:off x="1309688" y="4867275"/>
            <a:ext cx="641350" cy="64135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9" name="Elipsa 29"/>
          <p:cNvSpPr/>
          <p:nvPr/>
        </p:nvSpPr>
        <p:spPr bwMode="auto">
          <a:xfrm>
            <a:off x="1090613" y="5500688"/>
            <a:ext cx="138112" cy="136525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0" name="Elipsa 30"/>
          <p:cNvSpPr/>
          <p:nvPr/>
        </p:nvSpPr>
        <p:spPr bwMode="auto">
          <a:xfrm>
            <a:off x="1663700" y="5788025"/>
            <a:ext cx="274638" cy="274638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1" name="Elipsa 31"/>
          <p:cNvSpPr/>
          <p:nvPr/>
        </p:nvSpPr>
        <p:spPr>
          <a:xfrm>
            <a:off x="1905000" y="4495800"/>
            <a:ext cx="365125" cy="365125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22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463" y="1174750"/>
            <a:ext cx="2286000" cy="3810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D9C45CE-50BF-4C82-9C9B-B3A279F136C2}" type="datetimeFigureOut">
              <a:rPr lang="cs-CZ">
                <a:solidFill>
                  <a:srgbClr val="575F6D"/>
                </a:solidFill>
              </a:rPr>
              <a:pPr>
                <a:defRPr/>
              </a:pPr>
              <a:t>20.6.2013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23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076" y="4181475"/>
            <a:ext cx="3657600" cy="3841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575F6D"/>
              </a:solidFill>
            </a:endParaRPr>
          </a:p>
        </p:txBody>
      </p:sp>
      <p:sp>
        <p:nvSpPr>
          <p:cNvPr id="24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63" y="4929188"/>
            <a:ext cx="609600" cy="5175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85CEC3B-2686-4EC8-8E54-922F4F1CD10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597326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6F21028A-E8CB-4A83-856C-4D1C464DB5C1}" type="datetimeFigureOut">
              <a:rPr lang="cs-CZ">
                <a:solidFill>
                  <a:srgbClr val="575F6D"/>
                </a:solidFill>
              </a:rPr>
              <a:pPr>
                <a:defRPr/>
              </a:pPr>
              <a:t>20.6.2013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15D8173B-F361-4507-9513-CB71AABDF47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0788674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5" name="Obdélník 4"/>
          <p:cNvSpPr/>
          <p:nvPr/>
        </p:nvSpPr>
        <p:spPr bwMode="auto">
          <a:xfrm>
            <a:off x="276225" y="0"/>
            <a:ext cx="104775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Obdélník 5"/>
          <p:cNvSpPr/>
          <p:nvPr/>
        </p:nvSpPr>
        <p:spPr bwMode="auto">
          <a:xfrm>
            <a:off x="990600" y="0"/>
            <a:ext cx="182563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7" name="Obdélník 6"/>
          <p:cNvSpPr/>
          <p:nvPr/>
        </p:nvSpPr>
        <p:spPr bwMode="auto">
          <a:xfrm>
            <a:off x="1141413" y="0"/>
            <a:ext cx="230187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Přímá spojovací čára 18"/>
          <p:cNvSpPr>
            <a:spLocks noChangeShapeType="1"/>
          </p:cNvSpPr>
          <p:nvPr/>
        </p:nvSpPr>
        <p:spPr bwMode="auto">
          <a:xfrm>
            <a:off x="106363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  <a:latin typeface="Century Schoolbook"/>
            </a:endParaRPr>
          </a:p>
        </p:txBody>
      </p:sp>
      <p:sp>
        <p:nvSpPr>
          <p:cNvPr id="9" name="Přímá spojovací čára 19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  <a:latin typeface="Century Schoolbook"/>
            </a:endParaRPr>
          </a:p>
        </p:txBody>
      </p:sp>
      <p:sp>
        <p:nvSpPr>
          <p:cNvPr id="10" name="Přímá spojovací čára 20"/>
          <p:cNvSpPr>
            <a:spLocks noChangeShapeType="1"/>
          </p:cNvSpPr>
          <p:nvPr/>
        </p:nvSpPr>
        <p:spPr bwMode="auto">
          <a:xfrm>
            <a:off x="854075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  <a:latin typeface="Century Schoolbook"/>
            </a:endParaRPr>
          </a:p>
        </p:txBody>
      </p:sp>
      <p:sp>
        <p:nvSpPr>
          <p:cNvPr id="11" name="Přímá spojovací čára 23"/>
          <p:cNvSpPr>
            <a:spLocks noChangeShapeType="1"/>
          </p:cNvSpPr>
          <p:nvPr/>
        </p:nvSpPr>
        <p:spPr bwMode="auto">
          <a:xfrm>
            <a:off x="172720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  <a:latin typeface="Century Schoolbook"/>
            </a:endParaRPr>
          </a:p>
        </p:txBody>
      </p:sp>
      <p:sp>
        <p:nvSpPr>
          <p:cNvPr id="12" name="Přímá spojovací čára 2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  <a:latin typeface="Century Schoolbook"/>
            </a:endParaRPr>
          </a:p>
        </p:txBody>
      </p:sp>
      <p:sp>
        <p:nvSpPr>
          <p:cNvPr id="13" name="Obdélník 12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4" name="Elipsa 26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5" name="Elipsa 27"/>
          <p:cNvSpPr/>
          <p:nvPr/>
        </p:nvSpPr>
        <p:spPr bwMode="auto">
          <a:xfrm>
            <a:off x="1323975" y="4867275"/>
            <a:ext cx="642938" cy="64135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6" name="Elipsa 28"/>
          <p:cNvSpPr/>
          <p:nvPr/>
        </p:nvSpPr>
        <p:spPr bwMode="auto">
          <a:xfrm>
            <a:off x="1090613" y="5500688"/>
            <a:ext cx="138112" cy="136525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7" name="Elipsa 29"/>
          <p:cNvSpPr/>
          <p:nvPr/>
        </p:nvSpPr>
        <p:spPr bwMode="auto">
          <a:xfrm>
            <a:off x="1663700" y="5791200"/>
            <a:ext cx="274638" cy="274638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8" name="Elipsa 30"/>
          <p:cNvSpPr/>
          <p:nvPr/>
        </p:nvSpPr>
        <p:spPr bwMode="auto">
          <a:xfrm>
            <a:off x="1879600" y="4479925"/>
            <a:ext cx="365125" cy="365125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9" name="Přímá spojovací čára 31"/>
          <p:cNvSpPr>
            <a:spLocks noChangeShapeType="1"/>
          </p:cNvSpPr>
          <p:nvPr/>
        </p:nvSpPr>
        <p:spPr bwMode="auto">
          <a:xfrm>
            <a:off x="9097963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  <a:latin typeface="Century Schoolbook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0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2875" y="1169988"/>
            <a:ext cx="2286000" cy="3810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4EC4326-79FD-41D0-8554-83A6F97A178A}" type="datetimeFigureOut">
              <a:rPr lang="cs-CZ">
                <a:solidFill>
                  <a:srgbClr val="FFF39D"/>
                </a:solidFill>
              </a:rPr>
              <a:pPr>
                <a:defRPr/>
              </a:pPr>
              <a:t>20.6.2013</a:t>
            </a:fld>
            <a:endParaRPr lang="cs-CZ">
              <a:solidFill>
                <a:srgbClr val="FFF39D"/>
              </a:solidFill>
            </a:endParaRPr>
          </a:p>
        </p:txBody>
      </p:sp>
      <p:sp>
        <p:nvSpPr>
          <p:cNvPr id="21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076" y="4178300"/>
            <a:ext cx="3657600" cy="3841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39D"/>
              </a:solidFill>
            </a:endParaRPr>
          </a:p>
        </p:txBody>
      </p:sp>
      <p:sp>
        <p:nvSpPr>
          <p:cNvPr id="22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39850" y="4929188"/>
            <a:ext cx="609600" cy="5175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F562BBC-D182-4BE4-B655-A30BAF7F929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140557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028CE8-5002-44C6-B629-01AC2B35B0FB}" type="datetimeFigureOut">
              <a:rPr lang="cs-CZ">
                <a:solidFill>
                  <a:srgbClr val="575F6D"/>
                </a:solidFill>
              </a:rPr>
              <a:pPr>
                <a:defRPr/>
              </a:pPr>
              <a:t>20.6.2013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4119BED-AC9F-4774-B0C8-F2ED9023183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9207836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7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C31CC6-0C1B-4366-A5EF-633941F195F6}" type="datetimeFigureOut">
              <a:rPr lang="cs-CZ">
                <a:solidFill>
                  <a:srgbClr val="575F6D"/>
                </a:solidFill>
              </a:rPr>
              <a:pPr>
                <a:defRPr/>
              </a:pPr>
              <a:t>20.6.2013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8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575F6D"/>
              </a:solidFill>
            </a:endParaRPr>
          </a:p>
        </p:txBody>
      </p:sp>
      <p:sp>
        <p:nvSpPr>
          <p:cNvPr id="9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2A16CB-EB4C-463C-818C-F1A34915CA8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0078224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EE65AF0D-420F-47B1-9E1F-45BE9722F7FE}" type="datetimeFigureOut">
              <a:rPr lang="cs-CZ">
                <a:solidFill>
                  <a:srgbClr val="575F6D"/>
                </a:solidFill>
              </a:rPr>
              <a:pPr>
                <a:defRPr/>
              </a:pPr>
              <a:t>20.6.2013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4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08E7C640-12B1-4A3B-809E-61BB0792441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77106483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4ACF6A-2052-4A09-B7EF-BC3E2CE5C2A1}" type="datetimeFigureOut">
              <a:rPr lang="cs-CZ">
                <a:solidFill>
                  <a:srgbClr val="575F6D"/>
                </a:solidFill>
              </a:rPr>
              <a:pPr>
                <a:defRPr/>
              </a:pPr>
              <a:t>20.6.2013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575F6D"/>
              </a:solidFill>
            </a:endParaRPr>
          </a:p>
        </p:txBody>
      </p:sp>
      <p:sp>
        <p:nvSpPr>
          <p:cNvPr id="4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AAC1BF-1813-45B3-AC29-C05BDD1DA1D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20644912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ovací čára 12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black"/>
              </a:solidFill>
              <a:latin typeface="Century Schoolbook"/>
            </a:endParaRPr>
          </a:p>
        </p:txBody>
      </p:sp>
      <p:sp>
        <p:nvSpPr>
          <p:cNvPr id="6" name="Přímá spojovací čára 14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black"/>
              </a:solidFill>
              <a:latin typeface="Century Schoolbook"/>
            </a:endParaRPr>
          </a:p>
        </p:txBody>
      </p:sp>
      <p:sp>
        <p:nvSpPr>
          <p:cNvPr id="7" name="Přímá spojovací čára 16"/>
          <p:cNvSpPr>
            <a:spLocks noChangeShapeType="1"/>
          </p:cNvSpPr>
          <p:nvPr/>
        </p:nvSpPr>
        <p:spPr bwMode="auto">
          <a:xfrm>
            <a:off x="6192838" y="0"/>
            <a:ext cx="0" cy="6858000"/>
          </a:xfrm>
          <a:prstGeom prst="line">
            <a:avLst/>
          </a:prstGeom>
          <a:noFill/>
          <a:ln w="12700" algn="ctr">
            <a:solidFill>
              <a:schemeClr val="accent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cs-CZ" smtClean="0">
              <a:solidFill>
                <a:prstClr val="black"/>
              </a:solidFill>
            </a:endParaRPr>
          </a:p>
        </p:txBody>
      </p:sp>
      <p:sp>
        <p:nvSpPr>
          <p:cNvPr id="8" name="Přímá spojovací čára 17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algn="ctr">
            <a:solidFill>
              <a:schemeClr val="accent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cs-CZ" smtClean="0">
              <a:solidFill>
                <a:prstClr val="black"/>
              </a:solidFill>
            </a:endParaRPr>
          </a:p>
        </p:txBody>
      </p:sp>
      <p:sp>
        <p:nvSpPr>
          <p:cNvPr id="9" name="Obdélník 8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Přímá spojovací čára 19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algn="ctr">
            <a:solidFill>
              <a:schemeClr val="accent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cs-CZ" smtClean="0">
              <a:solidFill>
                <a:prstClr val="black"/>
              </a:solidFill>
            </a:endParaRPr>
          </a:p>
        </p:txBody>
      </p:sp>
      <p:sp>
        <p:nvSpPr>
          <p:cNvPr id="11" name="Elipsa 20"/>
          <p:cNvSpPr/>
          <p:nvPr/>
        </p:nvSpPr>
        <p:spPr>
          <a:xfrm>
            <a:off x="8156575" y="5715000"/>
            <a:ext cx="549275" cy="549275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/>
          <a:lstStyle>
            <a:lvl1pPr algn="l">
              <a:buNone/>
              <a:defRPr sz="2000" b="1" cap="small" baseline="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2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259165F2-CCCD-4D38-ACE0-9D98FDA5AC78}" type="datetimeFigureOut">
              <a:rPr lang="cs-CZ">
                <a:solidFill>
                  <a:srgbClr val="575F6D"/>
                </a:solidFill>
              </a:rPr>
              <a:pPr>
                <a:defRPr/>
              </a:pPr>
              <a:t>20.6.2013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13" name="Zástupný symbol pro číslo snímku 21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A1464FF3-B597-4BD3-B17E-591AB870BEE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4" name="Zástupný symbol pro zápatí 22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1116350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ovací čára 12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Century Schoolbook"/>
            </a:endParaRPr>
          </a:p>
        </p:txBody>
      </p:sp>
      <p:sp>
        <p:nvSpPr>
          <p:cNvPr id="6" name="Elipsa 14"/>
          <p:cNvSpPr/>
          <p:nvPr/>
        </p:nvSpPr>
        <p:spPr>
          <a:xfrm>
            <a:off x="8156575" y="5715000"/>
            <a:ext cx="549275" cy="549275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7" name="Přímá spojovací čára 16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algn="ctr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cs-CZ" smtClean="0">
              <a:solidFill>
                <a:prstClr val="black"/>
              </a:solidFill>
            </a:endParaRPr>
          </a:p>
        </p:txBody>
      </p:sp>
      <p:sp>
        <p:nvSpPr>
          <p:cNvPr id="8" name="Obdélník 7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Přímá spojovací čára 18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algn="ctr">
            <a:solidFill>
              <a:schemeClr val="accent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cs-CZ" smtClean="0">
              <a:solidFill>
                <a:prstClr val="black"/>
              </a:solidFill>
            </a:endParaRPr>
          </a:p>
        </p:txBody>
      </p:sp>
      <p:sp>
        <p:nvSpPr>
          <p:cNvPr id="10" name="Přímá spojovací čára 19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black"/>
              </a:solidFill>
              <a:latin typeface="Century Schoolbook"/>
            </a:endParaRPr>
          </a:p>
        </p:txBody>
      </p:sp>
      <p:sp>
        <p:nvSpPr>
          <p:cNvPr id="11" name="Přímá spojovací čára 20"/>
          <p:cNvSpPr>
            <a:spLocks noChangeShapeType="1"/>
          </p:cNvSpPr>
          <p:nvPr/>
        </p:nvSpPr>
        <p:spPr bwMode="auto">
          <a:xfrm>
            <a:off x="6192838" y="0"/>
            <a:ext cx="0" cy="6858000"/>
          </a:xfrm>
          <a:prstGeom prst="line">
            <a:avLst/>
          </a:prstGeom>
          <a:noFill/>
          <a:ln w="12700" algn="ctr">
            <a:solidFill>
              <a:schemeClr val="accent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cs-CZ" smtClean="0">
              <a:solidFill>
                <a:prstClr val="black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spcCol="274320" rtlCol="0" fromWordArt="0" forceAA="0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2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394730C0-0709-4A22-A506-BD482639E8BA}" type="datetimeFigureOut">
              <a:rPr lang="cs-CZ">
                <a:solidFill>
                  <a:srgbClr val="575F6D"/>
                </a:solidFill>
              </a:rPr>
              <a:pPr>
                <a:defRPr/>
              </a:pPr>
              <a:t>20.6.2013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13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25AC8FB9-71D8-4F33-BE96-51B67F4A7CB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4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68917637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8655232-5642-4D82-9A3B-6A8624780314}" type="datetimeFigureOut">
              <a:rPr lang="cs-CZ">
                <a:solidFill>
                  <a:srgbClr val="575F6D"/>
                </a:solidFill>
              </a:rPr>
              <a:pPr>
                <a:defRPr/>
              </a:pPr>
              <a:t>20.6.2013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AADC7D-17FC-451A-8404-AB76A4EDE0C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4257347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826934-787A-4381-A966-65B235DB1BB5}" type="datetimeFigureOut">
              <a:rPr lang="cs-CZ">
                <a:solidFill>
                  <a:srgbClr val="575F6D"/>
                </a:solidFill>
              </a:rPr>
              <a:pPr>
                <a:defRPr/>
              </a:pPr>
              <a:t>20.6.2013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0A8DF0-2CD8-4B23-9B36-D54FE5F4CB1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9336221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5" name="Obdélník 4"/>
          <p:cNvSpPr/>
          <p:nvPr/>
        </p:nvSpPr>
        <p:spPr bwMode="auto">
          <a:xfrm>
            <a:off x="276225" y="0"/>
            <a:ext cx="104775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Obdélník 5"/>
          <p:cNvSpPr/>
          <p:nvPr/>
        </p:nvSpPr>
        <p:spPr bwMode="auto">
          <a:xfrm>
            <a:off x="990600" y="0"/>
            <a:ext cx="182563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7" name="Obdélník 6"/>
          <p:cNvSpPr/>
          <p:nvPr/>
        </p:nvSpPr>
        <p:spPr bwMode="auto">
          <a:xfrm>
            <a:off x="1141413" y="0"/>
            <a:ext cx="230187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Přímá spojovací čára 18"/>
          <p:cNvSpPr>
            <a:spLocks noChangeShapeType="1"/>
          </p:cNvSpPr>
          <p:nvPr/>
        </p:nvSpPr>
        <p:spPr bwMode="auto">
          <a:xfrm>
            <a:off x="106363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Century Schoolbook"/>
            </a:endParaRPr>
          </a:p>
        </p:txBody>
      </p:sp>
      <p:sp>
        <p:nvSpPr>
          <p:cNvPr id="11" name="Přímá spojovací čára 19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Century Schoolbook"/>
            </a:endParaRPr>
          </a:p>
        </p:txBody>
      </p:sp>
      <p:sp>
        <p:nvSpPr>
          <p:cNvPr id="12" name="Přímá spojovací čára 20"/>
          <p:cNvSpPr>
            <a:spLocks noChangeShapeType="1"/>
          </p:cNvSpPr>
          <p:nvPr/>
        </p:nvSpPr>
        <p:spPr bwMode="auto">
          <a:xfrm>
            <a:off x="854075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Century Schoolbook"/>
            </a:endParaRPr>
          </a:p>
        </p:txBody>
      </p:sp>
      <p:sp>
        <p:nvSpPr>
          <p:cNvPr id="13" name="Přímá spojovací čára 23"/>
          <p:cNvSpPr>
            <a:spLocks noChangeShapeType="1"/>
          </p:cNvSpPr>
          <p:nvPr/>
        </p:nvSpPr>
        <p:spPr bwMode="auto">
          <a:xfrm>
            <a:off x="172720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Century Schoolbook"/>
            </a:endParaRPr>
          </a:p>
        </p:txBody>
      </p:sp>
      <p:sp>
        <p:nvSpPr>
          <p:cNvPr id="14" name="Přímá spojovací čára 2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Century Schoolbook"/>
            </a:endParaRPr>
          </a:p>
        </p:txBody>
      </p:sp>
      <p:sp>
        <p:nvSpPr>
          <p:cNvPr id="15" name="Přímá spojovací čára 25"/>
          <p:cNvSpPr>
            <a:spLocks noChangeShapeType="1"/>
          </p:cNvSpPr>
          <p:nvPr/>
        </p:nvSpPr>
        <p:spPr bwMode="auto">
          <a:xfrm>
            <a:off x="9113838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Century Schoolbook"/>
            </a:endParaRPr>
          </a:p>
        </p:txBody>
      </p:sp>
      <p:sp>
        <p:nvSpPr>
          <p:cNvPr id="16" name="Obdélník 15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7" name="Elipsa 27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8" name="Elipsa 28"/>
          <p:cNvSpPr/>
          <p:nvPr/>
        </p:nvSpPr>
        <p:spPr bwMode="auto">
          <a:xfrm>
            <a:off x="1309688" y="4867275"/>
            <a:ext cx="641350" cy="64135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9" name="Elipsa 29"/>
          <p:cNvSpPr/>
          <p:nvPr/>
        </p:nvSpPr>
        <p:spPr bwMode="auto">
          <a:xfrm>
            <a:off x="1090613" y="5500688"/>
            <a:ext cx="138112" cy="136525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0" name="Elipsa 30"/>
          <p:cNvSpPr/>
          <p:nvPr/>
        </p:nvSpPr>
        <p:spPr bwMode="auto">
          <a:xfrm>
            <a:off x="1663700" y="5788025"/>
            <a:ext cx="274638" cy="274638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1" name="Elipsa 31"/>
          <p:cNvSpPr/>
          <p:nvPr/>
        </p:nvSpPr>
        <p:spPr>
          <a:xfrm>
            <a:off x="1905000" y="4495800"/>
            <a:ext cx="365125" cy="365125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22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463" y="1174750"/>
            <a:ext cx="2286000" cy="3810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D9C45CE-50BF-4C82-9C9B-B3A279F136C2}" type="datetimeFigureOut">
              <a:rPr lang="cs-CZ">
                <a:solidFill>
                  <a:srgbClr val="575F6D"/>
                </a:solidFill>
              </a:rPr>
              <a:pPr>
                <a:defRPr/>
              </a:pPr>
              <a:t>20.6.2013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23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076" y="4181475"/>
            <a:ext cx="3657600" cy="3841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575F6D"/>
              </a:solidFill>
            </a:endParaRPr>
          </a:p>
        </p:txBody>
      </p:sp>
      <p:sp>
        <p:nvSpPr>
          <p:cNvPr id="24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63" y="4929188"/>
            <a:ext cx="609600" cy="5175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85CEC3B-2686-4EC8-8E54-922F4F1CD10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80431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6F21028A-E8CB-4A83-856C-4D1C464DB5C1}" type="datetimeFigureOut">
              <a:rPr lang="cs-CZ">
                <a:solidFill>
                  <a:srgbClr val="575F6D"/>
                </a:solidFill>
              </a:rPr>
              <a:pPr>
                <a:defRPr/>
              </a:pPr>
              <a:t>20.6.2013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15D8173B-F361-4507-9513-CB71AABDF47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93938887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5" name="Obdélník 4"/>
          <p:cNvSpPr/>
          <p:nvPr/>
        </p:nvSpPr>
        <p:spPr bwMode="auto">
          <a:xfrm>
            <a:off x="276225" y="0"/>
            <a:ext cx="104775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Obdélník 5"/>
          <p:cNvSpPr/>
          <p:nvPr/>
        </p:nvSpPr>
        <p:spPr bwMode="auto">
          <a:xfrm>
            <a:off x="990600" y="0"/>
            <a:ext cx="182563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7" name="Obdélník 6"/>
          <p:cNvSpPr/>
          <p:nvPr/>
        </p:nvSpPr>
        <p:spPr bwMode="auto">
          <a:xfrm>
            <a:off x="1141413" y="0"/>
            <a:ext cx="230187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Přímá spojovací čára 18"/>
          <p:cNvSpPr>
            <a:spLocks noChangeShapeType="1"/>
          </p:cNvSpPr>
          <p:nvPr/>
        </p:nvSpPr>
        <p:spPr bwMode="auto">
          <a:xfrm>
            <a:off x="106363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  <a:latin typeface="Century Schoolbook"/>
            </a:endParaRPr>
          </a:p>
        </p:txBody>
      </p:sp>
      <p:sp>
        <p:nvSpPr>
          <p:cNvPr id="9" name="Přímá spojovací čára 19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  <a:latin typeface="Century Schoolbook"/>
            </a:endParaRPr>
          </a:p>
        </p:txBody>
      </p:sp>
      <p:sp>
        <p:nvSpPr>
          <p:cNvPr id="10" name="Přímá spojovací čára 20"/>
          <p:cNvSpPr>
            <a:spLocks noChangeShapeType="1"/>
          </p:cNvSpPr>
          <p:nvPr/>
        </p:nvSpPr>
        <p:spPr bwMode="auto">
          <a:xfrm>
            <a:off x="854075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  <a:latin typeface="Century Schoolbook"/>
            </a:endParaRPr>
          </a:p>
        </p:txBody>
      </p:sp>
      <p:sp>
        <p:nvSpPr>
          <p:cNvPr id="11" name="Přímá spojovací čára 23"/>
          <p:cNvSpPr>
            <a:spLocks noChangeShapeType="1"/>
          </p:cNvSpPr>
          <p:nvPr/>
        </p:nvSpPr>
        <p:spPr bwMode="auto">
          <a:xfrm>
            <a:off x="172720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  <a:latin typeface="Century Schoolbook"/>
            </a:endParaRPr>
          </a:p>
        </p:txBody>
      </p:sp>
      <p:sp>
        <p:nvSpPr>
          <p:cNvPr id="12" name="Přímá spojovací čára 2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  <a:latin typeface="Century Schoolbook"/>
            </a:endParaRPr>
          </a:p>
        </p:txBody>
      </p:sp>
      <p:sp>
        <p:nvSpPr>
          <p:cNvPr id="13" name="Obdélník 12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4" name="Elipsa 26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5" name="Elipsa 27"/>
          <p:cNvSpPr/>
          <p:nvPr/>
        </p:nvSpPr>
        <p:spPr bwMode="auto">
          <a:xfrm>
            <a:off x="1323975" y="4867275"/>
            <a:ext cx="642938" cy="64135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6" name="Elipsa 28"/>
          <p:cNvSpPr/>
          <p:nvPr/>
        </p:nvSpPr>
        <p:spPr bwMode="auto">
          <a:xfrm>
            <a:off x="1090613" y="5500688"/>
            <a:ext cx="138112" cy="136525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7" name="Elipsa 29"/>
          <p:cNvSpPr/>
          <p:nvPr/>
        </p:nvSpPr>
        <p:spPr bwMode="auto">
          <a:xfrm>
            <a:off x="1663700" y="5791200"/>
            <a:ext cx="274638" cy="274638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8" name="Elipsa 30"/>
          <p:cNvSpPr/>
          <p:nvPr/>
        </p:nvSpPr>
        <p:spPr bwMode="auto">
          <a:xfrm>
            <a:off x="1879600" y="4479925"/>
            <a:ext cx="365125" cy="365125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9" name="Přímá spojovací čára 31"/>
          <p:cNvSpPr>
            <a:spLocks noChangeShapeType="1"/>
          </p:cNvSpPr>
          <p:nvPr/>
        </p:nvSpPr>
        <p:spPr bwMode="auto">
          <a:xfrm>
            <a:off x="9097963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  <a:latin typeface="Century Schoolbook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0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2875" y="1169988"/>
            <a:ext cx="2286000" cy="3810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4EC4326-79FD-41D0-8554-83A6F97A178A}" type="datetimeFigureOut">
              <a:rPr lang="cs-CZ">
                <a:solidFill>
                  <a:srgbClr val="FFF39D"/>
                </a:solidFill>
              </a:rPr>
              <a:pPr>
                <a:defRPr/>
              </a:pPr>
              <a:t>20.6.2013</a:t>
            </a:fld>
            <a:endParaRPr lang="cs-CZ">
              <a:solidFill>
                <a:srgbClr val="FFF39D"/>
              </a:solidFill>
            </a:endParaRPr>
          </a:p>
        </p:txBody>
      </p:sp>
      <p:sp>
        <p:nvSpPr>
          <p:cNvPr id="21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076" y="4178300"/>
            <a:ext cx="3657600" cy="3841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39D"/>
              </a:solidFill>
            </a:endParaRPr>
          </a:p>
        </p:txBody>
      </p:sp>
      <p:sp>
        <p:nvSpPr>
          <p:cNvPr id="22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39850" y="4929188"/>
            <a:ext cx="609600" cy="5175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F562BBC-D182-4BE4-B655-A30BAF7F929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569866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028CE8-5002-44C6-B629-01AC2B35B0FB}" type="datetimeFigureOut">
              <a:rPr lang="cs-CZ">
                <a:solidFill>
                  <a:srgbClr val="575F6D"/>
                </a:solidFill>
              </a:rPr>
              <a:pPr>
                <a:defRPr/>
              </a:pPr>
              <a:t>20.6.2013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4119BED-AC9F-4774-B0C8-F2ED9023183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7435336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7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C31CC6-0C1B-4366-A5EF-633941F195F6}" type="datetimeFigureOut">
              <a:rPr lang="cs-CZ">
                <a:solidFill>
                  <a:srgbClr val="575F6D"/>
                </a:solidFill>
              </a:rPr>
              <a:pPr>
                <a:defRPr/>
              </a:pPr>
              <a:t>20.6.2013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8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575F6D"/>
              </a:solidFill>
            </a:endParaRPr>
          </a:p>
        </p:txBody>
      </p:sp>
      <p:sp>
        <p:nvSpPr>
          <p:cNvPr id="9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2A16CB-EB4C-463C-818C-F1A34915CA8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2659585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EE65AF0D-420F-47B1-9E1F-45BE9722F7FE}" type="datetimeFigureOut">
              <a:rPr lang="cs-CZ">
                <a:solidFill>
                  <a:srgbClr val="575F6D"/>
                </a:solidFill>
              </a:rPr>
              <a:pPr>
                <a:defRPr/>
              </a:pPr>
              <a:t>20.6.2013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4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08E7C640-12B1-4A3B-809E-61BB0792441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5484937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4ACF6A-2052-4A09-B7EF-BC3E2CE5C2A1}" type="datetimeFigureOut">
              <a:rPr lang="cs-CZ">
                <a:solidFill>
                  <a:srgbClr val="575F6D"/>
                </a:solidFill>
              </a:rPr>
              <a:pPr>
                <a:defRPr/>
              </a:pPr>
              <a:t>20.6.2013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575F6D"/>
              </a:solidFill>
            </a:endParaRPr>
          </a:p>
        </p:txBody>
      </p:sp>
      <p:sp>
        <p:nvSpPr>
          <p:cNvPr id="4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AAC1BF-1813-45B3-AC29-C05BDD1DA1D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1713614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ovací čára 12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black"/>
              </a:solidFill>
              <a:latin typeface="Century Schoolbook"/>
            </a:endParaRPr>
          </a:p>
        </p:txBody>
      </p:sp>
      <p:sp>
        <p:nvSpPr>
          <p:cNvPr id="6" name="Přímá spojovací čára 14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black"/>
              </a:solidFill>
              <a:latin typeface="Century Schoolbook"/>
            </a:endParaRPr>
          </a:p>
        </p:txBody>
      </p:sp>
      <p:sp>
        <p:nvSpPr>
          <p:cNvPr id="7" name="Přímá spojovací čára 16"/>
          <p:cNvSpPr>
            <a:spLocks noChangeShapeType="1"/>
          </p:cNvSpPr>
          <p:nvPr/>
        </p:nvSpPr>
        <p:spPr bwMode="auto">
          <a:xfrm>
            <a:off x="6192838" y="0"/>
            <a:ext cx="0" cy="6858000"/>
          </a:xfrm>
          <a:prstGeom prst="line">
            <a:avLst/>
          </a:prstGeom>
          <a:noFill/>
          <a:ln w="12700" algn="ctr">
            <a:solidFill>
              <a:schemeClr val="accent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cs-CZ" smtClean="0">
              <a:solidFill>
                <a:prstClr val="black"/>
              </a:solidFill>
            </a:endParaRPr>
          </a:p>
        </p:txBody>
      </p:sp>
      <p:sp>
        <p:nvSpPr>
          <p:cNvPr id="8" name="Přímá spojovací čára 17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algn="ctr">
            <a:solidFill>
              <a:schemeClr val="accent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cs-CZ" smtClean="0">
              <a:solidFill>
                <a:prstClr val="black"/>
              </a:solidFill>
            </a:endParaRPr>
          </a:p>
        </p:txBody>
      </p:sp>
      <p:sp>
        <p:nvSpPr>
          <p:cNvPr id="9" name="Obdélník 8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Přímá spojovací čára 19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algn="ctr">
            <a:solidFill>
              <a:schemeClr val="accent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cs-CZ" smtClean="0">
              <a:solidFill>
                <a:prstClr val="black"/>
              </a:solidFill>
            </a:endParaRPr>
          </a:p>
        </p:txBody>
      </p:sp>
      <p:sp>
        <p:nvSpPr>
          <p:cNvPr id="11" name="Elipsa 20"/>
          <p:cNvSpPr/>
          <p:nvPr/>
        </p:nvSpPr>
        <p:spPr>
          <a:xfrm>
            <a:off x="8156575" y="5715000"/>
            <a:ext cx="549275" cy="549275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/>
          <a:lstStyle>
            <a:lvl1pPr algn="l">
              <a:buNone/>
              <a:defRPr sz="2000" b="1" cap="small" baseline="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2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259165F2-CCCD-4D38-ACE0-9D98FDA5AC78}" type="datetimeFigureOut">
              <a:rPr lang="cs-CZ">
                <a:solidFill>
                  <a:srgbClr val="575F6D"/>
                </a:solidFill>
              </a:rPr>
              <a:pPr>
                <a:defRPr/>
              </a:pPr>
              <a:t>20.6.2013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13" name="Zástupný symbol pro číslo snímku 21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A1464FF3-B597-4BD3-B17E-591AB870BEE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4" name="Zástupný symbol pro zápatí 22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6000278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ovací čára 12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Century Schoolbook"/>
            </a:endParaRPr>
          </a:p>
        </p:txBody>
      </p:sp>
      <p:sp>
        <p:nvSpPr>
          <p:cNvPr id="6" name="Elipsa 14"/>
          <p:cNvSpPr/>
          <p:nvPr/>
        </p:nvSpPr>
        <p:spPr>
          <a:xfrm>
            <a:off x="8156575" y="5715000"/>
            <a:ext cx="549275" cy="549275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7" name="Přímá spojovací čára 16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algn="ctr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cs-CZ" smtClean="0">
              <a:solidFill>
                <a:prstClr val="black"/>
              </a:solidFill>
            </a:endParaRPr>
          </a:p>
        </p:txBody>
      </p:sp>
      <p:sp>
        <p:nvSpPr>
          <p:cNvPr id="8" name="Obdélník 7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Přímá spojovací čára 18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algn="ctr">
            <a:solidFill>
              <a:schemeClr val="accent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cs-CZ" smtClean="0">
              <a:solidFill>
                <a:prstClr val="black"/>
              </a:solidFill>
            </a:endParaRPr>
          </a:p>
        </p:txBody>
      </p:sp>
      <p:sp>
        <p:nvSpPr>
          <p:cNvPr id="10" name="Přímá spojovací čára 19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black"/>
              </a:solidFill>
              <a:latin typeface="Century Schoolbook"/>
            </a:endParaRPr>
          </a:p>
        </p:txBody>
      </p:sp>
      <p:sp>
        <p:nvSpPr>
          <p:cNvPr id="11" name="Přímá spojovací čára 20"/>
          <p:cNvSpPr>
            <a:spLocks noChangeShapeType="1"/>
          </p:cNvSpPr>
          <p:nvPr/>
        </p:nvSpPr>
        <p:spPr bwMode="auto">
          <a:xfrm>
            <a:off x="6192838" y="0"/>
            <a:ext cx="0" cy="6858000"/>
          </a:xfrm>
          <a:prstGeom prst="line">
            <a:avLst/>
          </a:prstGeom>
          <a:noFill/>
          <a:ln w="12700" algn="ctr">
            <a:solidFill>
              <a:schemeClr val="accent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cs-CZ" smtClean="0">
              <a:solidFill>
                <a:prstClr val="black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spcCol="274320" rtlCol="0" fromWordArt="0" forceAA="0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2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394730C0-0709-4A22-A506-BD482639E8BA}" type="datetimeFigureOut">
              <a:rPr lang="cs-CZ">
                <a:solidFill>
                  <a:srgbClr val="575F6D"/>
                </a:solidFill>
              </a:rPr>
              <a:pPr>
                <a:defRPr/>
              </a:pPr>
              <a:t>20.6.2013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13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25AC8FB9-71D8-4F33-BE96-51B67F4A7CB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4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46033964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8655232-5642-4D82-9A3B-6A8624780314}" type="datetimeFigureOut">
              <a:rPr lang="cs-CZ">
                <a:solidFill>
                  <a:srgbClr val="575F6D"/>
                </a:solidFill>
              </a:rPr>
              <a:pPr>
                <a:defRPr/>
              </a:pPr>
              <a:t>20.6.2013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AADC7D-17FC-451A-8404-AB76A4EDE0C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8896263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826934-787A-4381-A966-65B235DB1BB5}" type="datetimeFigureOut">
              <a:rPr lang="cs-CZ">
                <a:solidFill>
                  <a:srgbClr val="575F6D"/>
                </a:solidFill>
              </a:rPr>
              <a:pPr>
                <a:defRPr/>
              </a:pPr>
              <a:t>20.6.2013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0A8DF0-2CD8-4B23-9B36-D54FE5F4CB1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9699574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564CF2E0-CCC4-4E1E-9902-C3C36AB3FDA4}" type="datetimeFigureOut">
              <a:rPr lang="en-US" smtClean="0">
                <a:solidFill>
                  <a:srgbClr val="575F6D"/>
                </a:solidFill>
              </a:rPr>
              <a:pPr/>
              <a:t>6/20/2013</a:t>
            </a:fld>
            <a:endParaRPr lang="en-US">
              <a:solidFill>
                <a:srgbClr val="575F6D"/>
              </a:solidFill>
            </a:endParaRPr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r>
              <a:rPr lang="cs-CZ" smtClean="0">
                <a:solidFill>
                  <a:srgbClr val="575F6D"/>
                </a:solidFill>
              </a:rPr>
              <a:t>Autorem materiálu a všech jeho částí, není-li uvedeno jinak, je (jméno a příjmení autora).</a:t>
            </a:r>
            <a:br>
              <a:rPr lang="cs-CZ" smtClean="0">
                <a:solidFill>
                  <a:srgbClr val="575F6D"/>
                </a:solidFill>
              </a:rPr>
            </a:br>
            <a:r>
              <a:rPr lang="cs-CZ" smtClean="0">
                <a:solidFill>
                  <a:srgbClr val="575F6D"/>
                </a:solidFill>
              </a:rPr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solidFill>
                <a:srgbClr val="575F6D"/>
              </a:solidFill>
              <a:latin typeface="Calibri" pitchFamily="34" charset="0"/>
            </a:endParaRPr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6F42FDE4-A7DD-41A7-A0A6-9B649FB4333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3735352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564CF2E0-CCC4-4E1E-9902-C3C36AB3FDA4}" type="datetimeFigureOut">
              <a:rPr lang="en-US" smtClean="0">
                <a:solidFill>
                  <a:srgbClr val="575F6D"/>
                </a:solidFill>
              </a:rPr>
              <a:pPr/>
              <a:t>6/20/2013</a:t>
            </a:fld>
            <a:endParaRPr lang="en-US">
              <a:solidFill>
                <a:srgbClr val="575F6D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6F42FDE4-A7DD-41A7-A0A6-9B649FB43336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r>
              <a:rPr lang="cs-CZ" smtClean="0">
                <a:solidFill>
                  <a:srgbClr val="575F6D"/>
                </a:solidFill>
              </a:rPr>
              <a:t>Autorem materiálu a všech jeho částí, není-li uvedeno jinak, je (jméno a příjmení autora).</a:t>
            </a:r>
            <a:br>
              <a:rPr lang="cs-CZ" smtClean="0">
                <a:solidFill>
                  <a:srgbClr val="575F6D"/>
                </a:solidFill>
              </a:rPr>
            </a:br>
            <a:r>
              <a:rPr lang="cs-CZ" smtClean="0">
                <a:solidFill>
                  <a:srgbClr val="575F6D"/>
                </a:solidFill>
              </a:rPr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solidFill>
                <a:srgbClr val="575F6D"/>
              </a:solidFill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54005740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564CF2E0-CCC4-4E1E-9902-C3C36AB3FDA4}" type="datetimeFigureOut">
              <a:rPr lang="en-US" smtClean="0">
                <a:solidFill>
                  <a:srgbClr val="FFF39D"/>
                </a:solidFill>
              </a:rPr>
              <a:pPr/>
              <a:t>6/20/2013</a:t>
            </a:fld>
            <a:endParaRPr lang="en-US">
              <a:solidFill>
                <a:srgbClr val="FFF39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r>
              <a:rPr lang="cs-CZ" smtClean="0">
                <a:solidFill>
                  <a:srgbClr val="FFF39D"/>
                </a:solidFill>
              </a:rPr>
              <a:t>Autorem materiálu a všech jeho částí, není-li uvedeno jinak, je (jméno a příjmení autora).</a:t>
            </a:r>
            <a:br>
              <a:rPr lang="cs-CZ" smtClean="0">
                <a:solidFill>
                  <a:srgbClr val="FFF39D"/>
                </a:solidFill>
              </a:rPr>
            </a:br>
            <a:r>
              <a:rPr lang="cs-CZ" smtClean="0">
                <a:solidFill>
                  <a:srgbClr val="FFF39D"/>
                </a:solidFill>
              </a:rPr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solidFill>
                <a:srgbClr val="FFF39D"/>
              </a:solidFill>
              <a:latin typeface="Calibri" pitchFamily="34" charset="0"/>
            </a:endParaRPr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6F42FDE4-A7DD-41A7-A0A6-9B649FB4333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8116466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CF2E0-CCC4-4E1E-9902-C3C36AB3FDA4}" type="datetimeFigureOut">
              <a:rPr lang="en-US" smtClean="0">
                <a:solidFill>
                  <a:srgbClr val="575F6D"/>
                </a:solidFill>
              </a:rPr>
              <a:pPr/>
              <a:t>6/20/2013</a:t>
            </a:fld>
            <a:endParaRPr lang="en-US">
              <a:solidFill>
                <a:srgbClr val="575F6D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srgbClr val="575F6D"/>
                </a:solidFill>
              </a:rPr>
              <a:t>Autorem materiálu a všech jeho částí, není-li uvedeno jinak, je (jméno a příjmení autora).</a:t>
            </a:r>
            <a:br>
              <a:rPr lang="cs-CZ" smtClean="0">
                <a:solidFill>
                  <a:srgbClr val="575F6D"/>
                </a:solidFill>
              </a:rPr>
            </a:br>
            <a:r>
              <a:rPr lang="cs-CZ" smtClean="0">
                <a:solidFill>
                  <a:srgbClr val="575F6D"/>
                </a:solidFill>
              </a:rPr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solidFill>
                <a:srgbClr val="575F6D"/>
              </a:solidFill>
              <a:latin typeface="Calibri" pitchFamily="34" charset="0"/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42FDE4-A7DD-41A7-A0A6-9B649FB43336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100170561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CF2E0-CCC4-4E1E-9902-C3C36AB3FDA4}" type="datetimeFigureOut">
              <a:rPr lang="en-US" smtClean="0">
                <a:solidFill>
                  <a:srgbClr val="575F6D"/>
                </a:solidFill>
              </a:rPr>
              <a:pPr/>
              <a:t>6/20/2013</a:t>
            </a:fld>
            <a:endParaRPr lang="en-US">
              <a:solidFill>
                <a:srgbClr val="575F6D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srgbClr val="575F6D"/>
                </a:solidFill>
              </a:rPr>
              <a:t>Autorem materiálu a všech jeho částí, není-li uvedeno jinak, je (jméno a příjmení autora).</a:t>
            </a:r>
            <a:br>
              <a:rPr lang="cs-CZ" smtClean="0">
                <a:solidFill>
                  <a:srgbClr val="575F6D"/>
                </a:solidFill>
              </a:rPr>
            </a:br>
            <a:r>
              <a:rPr lang="cs-CZ" smtClean="0">
                <a:solidFill>
                  <a:srgbClr val="575F6D"/>
                </a:solidFill>
              </a:rPr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solidFill>
                <a:srgbClr val="575F6D"/>
              </a:solidFill>
              <a:latin typeface="Calibri" pitchFamily="34" charset="0"/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42FDE4-A7DD-41A7-A0A6-9B649FB43336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val="964093305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564CF2E0-CCC4-4E1E-9902-C3C36AB3FDA4}" type="datetimeFigureOut">
              <a:rPr lang="en-US" smtClean="0">
                <a:solidFill>
                  <a:srgbClr val="575F6D"/>
                </a:solidFill>
              </a:rPr>
              <a:pPr/>
              <a:t>6/20/2013</a:t>
            </a:fld>
            <a:endParaRPr lang="en-US">
              <a:solidFill>
                <a:srgbClr val="575F6D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6F42FDE4-A7DD-41A7-A0A6-9B649FB43336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r>
              <a:rPr lang="cs-CZ" smtClean="0">
                <a:solidFill>
                  <a:srgbClr val="575F6D"/>
                </a:solidFill>
              </a:rPr>
              <a:t>Autorem materiálu a všech jeho částí, není-li uvedeno jinak, je (jméno a příjmení autora).</a:t>
            </a:r>
            <a:br>
              <a:rPr lang="cs-CZ" smtClean="0">
                <a:solidFill>
                  <a:srgbClr val="575F6D"/>
                </a:solidFill>
              </a:rPr>
            </a:br>
            <a:r>
              <a:rPr lang="cs-CZ" smtClean="0">
                <a:solidFill>
                  <a:srgbClr val="575F6D"/>
                </a:solidFill>
              </a:rPr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solidFill>
                <a:srgbClr val="575F6D"/>
              </a:solidFill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88867965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CF2E0-CCC4-4E1E-9902-C3C36AB3FDA4}" type="datetimeFigureOut">
              <a:rPr lang="en-US" smtClean="0">
                <a:solidFill>
                  <a:srgbClr val="575F6D"/>
                </a:solidFill>
              </a:rPr>
              <a:pPr/>
              <a:t>6/20/2013</a:t>
            </a:fld>
            <a:endParaRPr lang="en-US">
              <a:solidFill>
                <a:srgbClr val="575F6D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srgbClr val="575F6D"/>
                </a:solidFill>
              </a:rPr>
              <a:t>Autorem materiálu a všech jeho částí, není-li uvedeno jinak, je (jméno a příjmení autora).</a:t>
            </a:r>
            <a:br>
              <a:rPr lang="cs-CZ" smtClean="0">
                <a:solidFill>
                  <a:srgbClr val="575F6D"/>
                </a:solidFill>
              </a:rPr>
            </a:br>
            <a:r>
              <a:rPr lang="cs-CZ" smtClean="0">
                <a:solidFill>
                  <a:srgbClr val="575F6D"/>
                </a:solidFill>
              </a:rPr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solidFill>
                <a:srgbClr val="575F6D"/>
              </a:solidFill>
              <a:latin typeface="Calibri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42FDE4-A7DD-41A7-A0A6-9B649FB4333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2974653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564CF2E0-CCC4-4E1E-9902-C3C36AB3FDA4}" type="datetimeFigureOut">
              <a:rPr lang="en-US" smtClean="0">
                <a:solidFill>
                  <a:srgbClr val="575F6D"/>
                </a:solidFill>
              </a:rPr>
              <a:pPr/>
              <a:t>6/20/2013</a:t>
            </a:fld>
            <a:endParaRPr lang="en-US">
              <a:solidFill>
                <a:srgbClr val="575F6D"/>
              </a:solidFill>
            </a:endParaRPr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6F42FDE4-A7DD-41A7-A0A6-9B649FB43336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r>
              <a:rPr lang="cs-CZ" smtClean="0">
                <a:solidFill>
                  <a:srgbClr val="575F6D"/>
                </a:solidFill>
              </a:rPr>
              <a:t>Autorem materiálu a všech jeho částí, není-li uvedeno jinak, je (jméno a příjmení autora).</a:t>
            </a:r>
            <a:br>
              <a:rPr lang="cs-CZ" smtClean="0">
                <a:solidFill>
                  <a:srgbClr val="575F6D"/>
                </a:solidFill>
              </a:rPr>
            </a:br>
            <a:r>
              <a:rPr lang="cs-CZ" smtClean="0">
                <a:solidFill>
                  <a:srgbClr val="575F6D"/>
                </a:solidFill>
              </a:rPr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solidFill>
                <a:srgbClr val="575F6D"/>
              </a:solidFill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1589100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564CF2E0-CCC4-4E1E-9902-C3C36AB3FDA4}" type="datetimeFigureOut">
              <a:rPr lang="en-US" smtClean="0">
                <a:solidFill>
                  <a:srgbClr val="575F6D"/>
                </a:solidFill>
              </a:rPr>
              <a:pPr/>
              <a:t>6/20/2013</a:t>
            </a:fld>
            <a:endParaRPr lang="en-US">
              <a:solidFill>
                <a:srgbClr val="575F6D"/>
              </a:solidFill>
            </a:endParaRPr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6F42FDE4-A7DD-41A7-A0A6-9B649FB43336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r>
              <a:rPr lang="cs-CZ" smtClean="0">
                <a:solidFill>
                  <a:srgbClr val="575F6D"/>
                </a:solidFill>
              </a:rPr>
              <a:t>Autorem materiálu a všech jeho částí, není-li uvedeno jinak, je (jméno a příjmení autora).</a:t>
            </a:r>
            <a:br>
              <a:rPr lang="cs-CZ" smtClean="0">
                <a:solidFill>
                  <a:srgbClr val="575F6D"/>
                </a:solidFill>
              </a:rPr>
            </a:br>
            <a:r>
              <a:rPr lang="cs-CZ" smtClean="0">
                <a:solidFill>
                  <a:srgbClr val="575F6D"/>
                </a:solidFill>
              </a:rPr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solidFill>
                <a:srgbClr val="575F6D"/>
              </a:solidFill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90876692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CF2E0-CCC4-4E1E-9902-C3C36AB3FDA4}" type="datetimeFigureOut">
              <a:rPr lang="en-US" smtClean="0">
                <a:solidFill>
                  <a:srgbClr val="575F6D"/>
                </a:solidFill>
              </a:rPr>
              <a:pPr/>
              <a:t>6/20/2013</a:t>
            </a:fld>
            <a:endParaRPr lang="en-US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srgbClr val="575F6D"/>
                </a:solidFill>
              </a:rPr>
              <a:t>Autorem materiálu a všech jeho částí, není-li uvedeno jinak, je (jméno a příjmení autora).</a:t>
            </a:r>
            <a:br>
              <a:rPr lang="cs-CZ" smtClean="0">
                <a:solidFill>
                  <a:srgbClr val="575F6D"/>
                </a:solidFill>
              </a:rPr>
            </a:br>
            <a:r>
              <a:rPr lang="cs-CZ" smtClean="0">
                <a:solidFill>
                  <a:srgbClr val="575F6D"/>
                </a:solidFill>
              </a:rPr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solidFill>
                <a:srgbClr val="575F6D"/>
              </a:solidFill>
              <a:latin typeface="Calibri" pitchFamily="34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42FDE4-A7DD-41A7-A0A6-9B649FB4333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4036614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CF2E0-CCC4-4E1E-9902-C3C36AB3FDA4}" type="datetimeFigureOut">
              <a:rPr lang="en-US" smtClean="0">
                <a:solidFill>
                  <a:srgbClr val="575F6D"/>
                </a:solidFill>
              </a:rPr>
              <a:pPr/>
              <a:t>6/20/2013</a:t>
            </a:fld>
            <a:endParaRPr lang="en-US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srgbClr val="575F6D"/>
                </a:solidFill>
              </a:rPr>
              <a:t>Autorem materiálu a všech jeho částí, není-li uvedeno jinak, je (jméno a příjmení autora).</a:t>
            </a:r>
            <a:br>
              <a:rPr lang="cs-CZ" smtClean="0">
                <a:solidFill>
                  <a:srgbClr val="575F6D"/>
                </a:solidFill>
              </a:rPr>
            </a:br>
            <a:r>
              <a:rPr lang="cs-CZ" smtClean="0">
                <a:solidFill>
                  <a:srgbClr val="575F6D"/>
                </a:solidFill>
              </a:rPr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solidFill>
                <a:srgbClr val="575F6D"/>
              </a:solidFill>
              <a:latin typeface="Calibri" pitchFamily="34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42FDE4-A7DD-41A7-A0A6-9B649FB4333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35179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2.xml"/><Relationship Id="rId3" Type="http://schemas.openxmlformats.org/officeDocument/2006/relationships/slideLayout" Target="../slideLayouts/slideLayout47.xml"/><Relationship Id="rId7" Type="http://schemas.openxmlformats.org/officeDocument/2006/relationships/slideLayout" Target="../slideLayouts/slideLayout51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46.xml"/><Relationship Id="rId1" Type="http://schemas.openxmlformats.org/officeDocument/2006/relationships/slideLayout" Target="../slideLayouts/slideLayout45.xml"/><Relationship Id="rId6" Type="http://schemas.openxmlformats.org/officeDocument/2006/relationships/slideLayout" Target="../slideLayouts/slideLayout50.xml"/><Relationship Id="rId11" Type="http://schemas.openxmlformats.org/officeDocument/2006/relationships/slideLayout" Target="../slideLayouts/slideLayout55.xml"/><Relationship Id="rId5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54.xml"/><Relationship Id="rId4" Type="http://schemas.openxmlformats.org/officeDocument/2006/relationships/slideLayout" Target="../slideLayouts/slideLayout48.xml"/><Relationship Id="rId9" Type="http://schemas.openxmlformats.org/officeDocument/2006/relationships/slideLayout" Target="../slideLayouts/slideLayout5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68313" y="1628775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900113" y="6381750"/>
            <a:ext cx="7488237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>
              <a:defRPr sz="1200">
                <a:solidFill>
                  <a:srgbClr val="898989"/>
                </a:solidFill>
                <a:latin typeface="Calibri" pitchFamily="34" charset="0"/>
              </a:defRPr>
            </a:lvl1pPr>
          </a:lstStyle>
          <a:p>
            <a:r>
              <a:rPr lang="cs-CZ">
                <a:latin typeface="Arial" charset="0"/>
              </a:rPr>
              <a:t>Autorem materiálu a všech jeho částí, není-li uvedeno jinak, je (jméno a příjmení autora).</a:t>
            </a:r>
            <a:br>
              <a:rPr lang="cs-CZ">
                <a:latin typeface="Arial" charset="0"/>
              </a:rPr>
            </a:br>
            <a:r>
              <a:rPr lang="cs-CZ">
                <a:latin typeface="Arial" charset="0"/>
              </a:rPr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dt="0"/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black"/>
              </a:solidFill>
              <a:latin typeface="Century Schoolbook"/>
            </a:endParaRPr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028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7467600" cy="4873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045" y="1081881"/>
            <a:ext cx="2011362" cy="384175"/>
          </a:xfrm>
          <a:prstGeom prst="rect">
            <a:avLst/>
          </a:prstGeom>
        </p:spPr>
        <p:txBody>
          <a:bodyPr vert="horz" anchor="ctr" anchorCtr="0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2657838-3397-48C8-9C45-EF94B65AE833}" type="datetimeFigureOut">
              <a:rPr lang="cs-CZ">
                <a:solidFill>
                  <a:srgbClr val="575F6D"/>
                </a:solidFill>
              </a:rPr>
              <a:pPr>
                <a:defRPr/>
              </a:pPr>
              <a:t>20.6.2013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89763" y="3736975"/>
            <a:ext cx="32004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Century Schoolbook"/>
            </a:endParaRPr>
          </a:p>
        </p:txBody>
      </p:sp>
      <p:sp>
        <p:nvSpPr>
          <p:cNvPr id="1032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algn="ctr">
            <a:solidFill>
              <a:schemeClr val="accent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cs-CZ" smtClean="0">
              <a:solidFill>
                <a:prstClr val="black"/>
              </a:solidFill>
            </a:endParaRPr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1034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algn="ctr">
            <a:solidFill>
              <a:schemeClr val="accent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cs-CZ" smtClean="0">
              <a:solidFill>
                <a:prstClr val="black"/>
              </a:solidFill>
            </a:endParaRPr>
          </a:p>
        </p:txBody>
      </p:sp>
      <p:sp>
        <p:nvSpPr>
          <p:cNvPr id="12" name="Elipsa 11"/>
          <p:cNvSpPr/>
          <p:nvPr/>
        </p:nvSpPr>
        <p:spPr>
          <a:xfrm>
            <a:off x="8156575" y="5715000"/>
            <a:ext cx="549275" cy="549275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588" y="5734050"/>
            <a:ext cx="609600" cy="520700"/>
          </a:xfrm>
          <a:prstGeom prst="rect">
            <a:avLst/>
          </a:prstGeom>
        </p:spPr>
        <p:txBody>
          <a:bodyPr vert="horz" anchor="ctr"/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400" b="1">
                <a:solidFill>
                  <a:srgbClr val="FFFFFF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CEC5E819-77D7-4859-85A0-384D4D8B0DD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911895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3000" kern="1200" cap="small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9pPr>
    </p:titleStyle>
    <p:bodyStyle>
      <a:lvl1pPr marL="273050" indent="-273050" algn="l" rtl="0" eaLnBrk="0" fontAlgn="base" hangingPunct="0">
        <a:spcBef>
          <a:spcPts val="600"/>
        </a:spcBef>
        <a:spcAft>
          <a:spcPct val="0"/>
        </a:spcAft>
        <a:buClr>
          <a:schemeClr val="accent1"/>
        </a:buClr>
        <a:buSzPct val="70000"/>
        <a:buFont typeface="Wingdings" pitchFamily="2" charset="2"/>
        <a:buChar char="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"/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563" algn="l" rtl="0" eaLnBrk="0" fontAlgn="base" hangingPunct="0">
        <a:spcBef>
          <a:spcPct val="20000"/>
        </a:spcBef>
        <a:spcAft>
          <a:spcPct val="0"/>
        </a:spcAft>
        <a:buClr>
          <a:srgbClr val="E0752F"/>
        </a:buClr>
        <a:buSzPct val="60000"/>
        <a:buFont typeface="Wingdings" pitchFamily="2" charset="2"/>
        <a:buChar char=""/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187450" indent="-182563" algn="l" rtl="0" eaLnBrk="0" fontAlgn="base" hangingPunct="0">
        <a:spcBef>
          <a:spcPct val="20000"/>
        </a:spcBef>
        <a:spcAft>
          <a:spcPct val="0"/>
        </a:spcAft>
        <a:buClr>
          <a:srgbClr val="FEC3AE"/>
        </a:buClr>
        <a:buSzPct val="60000"/>
        <a:buFont typeface="Wingdings" pitchFamily="2" charset="2"/>
        <a:buChar char="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462088" indent="-182563" algn="l" rtl="0" eaLnBrk="0" fontAlgn="base" hangingPunct="0">
        <a:spcBef>
          <a:spcPct val="20000"/>
        </a:spcBef>
        <a:spcAft>
          <a:spcPct val="0"/>
        </a:spcAft>
        <a:buClr>
          <a:srgbClr val="BDCAE9"/>
        </a:buClr>
        <a:buSzPct val="68000"/>
        <a:buFont typeface="Wingdings 2" pitchFamily="18" charset="2"/>
        <a:buChar char="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black"/>
              </a:solidFill>
              <a:latin typeface="Century Schoolbook"/>
            </a:endParaRPr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028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7467600" cy="4873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045" y="1081881"/>
            <a:ext cx="2011362" cy="384175"/>
          </a:xfrm>
          <a:prstGeom prst="rect">
            <a:avLst/>
          </a:prstGeom>
        </p:spPr>
        <p:txBody>
          <a:bodyPr vert="horz" anchor="ctr" anchorCtr="0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2657838-3397-48C8-9C45-EF94B65AE833}" type="datetimeFigureOut">
              <a:rPr lang="cs-CZ">
                <a:solidFill>
                  <a:srgbClr val="575F6D"/>
                </a:solidFill>
              </a:rPr>
              <a:pPr>
                <a:defRPr/>
              </a:pPr>
              <a:t>20.6.2013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89763" y="3736975"/>
            <a:ext cx="32004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Century Schoolbook"/>
            </a:endParaRPr>
          </a:p>
        </p:txBody>
      </p:sp>
      <p:sp>
        <p:nvSpPr>
          <p:cNvPr id="1032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algn="ctr">
            <a:solidFill>
              <a:schemeClr val="accent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cs-CZ" smtClean="0">
              <a:solidFill>
                <a:prstClr val="black"/>
              </a:solidFill>
            </a:endParaRPr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1034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algn="ctr">
            <a:solidFill>
              <a:schemeClr val="accent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cs-CZ" smtClean="0">
              <a:solidFill>
                <a:prstClr val="black"/>
              </a:solidFill>
            </a:endParaRPr>
          </a:p>
        </p:txBody>
      </p:sp>
      <p:sp>
        <p:nvSpPr>
          <p:cNvPr id="12" name="Elipsa 11"/>
          <p:cNvSpPr/>
          <p:nvPr/>
        </p:nvSpPr>
        <p:spPr>
          <a:xfrm>
            <a:off x="8156575" y="5715000"/>
            <a:ext cx="549275" cy="549275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588" y="5734050"/>
            <a:ext cx="609600" cy="520700"/>
          </a:xfrm>
          <a:prstGeom prst="rect">
            <a:avLst/>
          </a:prstGeom>
        </p:spPr>
        <p:txBody>
          <a:bodyPr vert="horz" anchor="ctr"/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400" b="1">
                <a:solidFill>
                  <a:srgbClr val="FFFFFF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CEC5E819-77D7-4859-85A0-384D4D8B0DD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556579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3000" kern="1200" cap="small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9pPr>
    </p:titleStyle>
    <p:bodyStyle>
      <a:lvl1pPr marL="273050" indent="-273050" algn="l" rtl="0" eaLnBrk="0" fontAlgn="base" hangingPunct="0">
        <a:spcBef>
          <a:spcPts val="600"/>
        </a:spcBef>
        <a:spcAft>
          <a:spcPct val="0"/>
        </a:spcAft>
        <a:buClr>
          <a:schemeClr val="accent1"/>
        </a:buClr>
        <a:buSzPct val="70000"/>
        <a:buFont typeface="Wingdings" pitchFamily="2" charset="2"/>
        <a:buChar char="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"/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563" algn="l" rtl="0" eaLnBrk="0" fontAlgn="base" hangingPunct="0">
        <a:spcBef>
          <a:spcPct val="20000"/>
        </a:spcBef>
        <a:spcAft>
          <a:spcPct val="0"/>
        </a:spcAft>
        <a:buClr>
          <a:srgbClr val="E0752F"/>
        </a:buClr>
        <a:buSzPct val="60000"/>
        <a:buFont typeface="Wingdings" pitchFamily="2" charset="2"/>
        <a:buChar char=""/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187450" indent="-182563" algn="l" rtl="0" eaLnBrk="0" fontAlgn="base" hangingPunct="0">
        <a:spcBef>
          <a:spcPct val="20000"/>
        </a:spcBef>
        <a:spcAft>
          <a:spcPct val="0"/>
        </a:spcAft>
        <a:buClr>
          <a:srgbClr val="FEC3AE"/>
        </a:buClr>
        <a:buSzPct val="60000"/>
        <a:buFont typeface="Wingdings" pitchFamily="2" charset="2"/>
        <a:buChar char="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462088" indent="-182563" algn="l" rtl="0" eaLnBrk="0" fontAlgn="base" hangingPunct="0">
        <a:spcBef>
          <a:spcPct val="20000"/>
        </a:spcBef>
        <a:spcAft>
          <a:spcPct val="0"/>
        </a:spcAft>
        <a:buClr>
          <a:srgbClr val="BDCAE9"/>
        </a:buClr>
        <a:buSzPct val="68000"/>
        <a:buFont typeface="Wingdings 2" pitchFamily="18" charset="2"/>
        <a:buChar char="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black"/>
              </a:solidFill>
              <a:latin typeface="Century Schoolbook"/>
            </a:endParaRPr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028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7467600" cy="4873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045" y="1081881"/>
            <a:ext cx="2011362" cy="384175"/>
          </a:xfrm>
          <a:prstGeom prst="rect">
            <a:avLst/>
          </a:prstGeom>
        </p:spPr>
        <p:txBody>
          <a:bodyPr vert="horz" anchor="ctr" anchorCtr="0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2657838-3397-48C8-9C45-EF94B65AE833}" type="datetimeFigureOut">
              <a:rPr lang="cs-CZ">
                <a:solidFill>
                  <a:srgbClr val="575F6D"/>
                </a:solidFill>
              </a:rPr>
              <a:pPr>
                <a:defRPr/>
              </a:pPr>
              <a:t>20.6.2013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89763" y="3736975"/>
            <a:ext cx="32004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Century Schoolbook"/>
            </a:endParaRPr>
          </a:p>
        </p:txBody>
      </p:sp>
      <p:sp>
        <p:nvSpPr>
          <p:cNvPr id="1032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algn="ctr">
            <a:solidFill>
              <a:schemeClr val="accent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cs-CZ" smtClean="0">
              <a:solidFill>
                <a:prstClr val="black"/>
              </a:solidFill>
            </a:endParaRPr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1034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algn="ctr">
            <a:solidFill>
              <a:schemeClr val="accent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cs-CZ" smtClean="0">
              <a:solidFill>
                <a:prstClr val="black"/>
              </a:solidFill>
            </a:endParaRPr>
          </a:p>
        </p:txBody>
      </p:sp>
      <p:sp>
        <p:nvSpPr>
          <p:cNvPr id="12" name="Elipsa 11"/>
          <p:cNvSpPr/>
          <p:nvPr/>
        </p:nvSpPr>
        <p:spPr>
          <a:xfrm>
            <a:off x="8156575" y="5715000"/>
            <a:ext cx="549275" cy="549275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588" y="5734050"/>
            <a:ext cx="609600" cy="520700"/>
          </a:xfrm>
          <a:prstGeom prst="rect">
            <a:avLst/>
          </a:prstGeom>
        </p:spPr>
        <p:txBody>
          <a:bodyPr vert="horz" anchor="ctr"/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400" b="1">
                <a:solidFill>
                  <a:srgbClr val="FFFFFF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CEC5E819-77D7-4859-85A0-384D4D8B0DD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45527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3000" kern="1200" cap="small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9pPr>
    </p:titleStyle>
    <p:bodyStyle>
      <a:lvl1pPr marL="273050" indent="-273050" algn="l" rtl="0" eaLnBrk="0" fontAlgn="base" hangingPunct="0">
        <a:spcBef>
          <a:spcPts val="600"/>
        </a:spcBef>
        <a:spcAft>
          <a:spcPct val="0"/>
        </a:spcAft>
        <a:buClr>
          <a:schemeClr val="accent1"/>
        </a:buClr>
        <a:buSzPct val="70000"/>
        <a:buFont typeface="Wingdings" pitchFamily="2" charset="2"/>
        <a:buChar char="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"/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563" algn="l" rtl="0" eaLnBrk="0" fontAlgn="base" hangingPunct="0">
        <a:spcBef>
          <a:spcPct val="20000"/>
        </a:spcBef>
        <a:spcAft>
          <a:spcPct val="0"/>
        </a:spcAft>
        <a:buClr>
          <a:srgbClr val="E0752F"/>
        </a:buClr>
        <a:buSzPct val="60000"/>
        <a:buFont typeface="Wingdings" pitchFamily="2" charset="2"/>
        <a:buChar char=""/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187450" indent="-182563" algn="l" rtl="0" eaLnBrk="0" fontAlgn="base" hangingPunct="0">
        <a:spcBef>
          <a:spcPct val="20000"/>
        </a:spcBef>
        <a:spcAft>
          <a:spcPct val="0"/>
        </a:spcAft>
        <a:buClr>
          <a:srgbClr val="FEC3AE"/>
        </a:buClr>
        <a:buSzPct val="60000"/>
        <a:buFont typeface="Wingdings" pitchFamily="2" charset="2"/>
        <a:buChar char="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462088" indent="-182563" algn="l" rtl="0" eaLnBrk="0" fontAlgn="base" hangingPunct="0">
        <a:spcBef>
          <a:spcPct val="20000"/>
        </a:spcBef>
        <a:spcAft>
          <a:spcPct val="0"/>
        </a:spcAft>
        <a:buClr>
          <a:srgbClr val="BDCAE9"/>
        </a:buClr>
        <a:buSzPct val="68000"/>
        <a:buFont typeface="Wingdings 2" pitchFamily="18" charset="2"/>
        <a:buChar char="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564CF2E0-CCC4-4E1E-9902-C3C36AB3FDA4}" type="datetimeFigureOut">
              <a:rPr lang="en-US" smtClean="0">
                <a:solidFill>
                  <a:srgbClr val="575F6D"/>
                </a:solidFill>
              </a:rPr>
              <a:pPr/>
              <a:t>6/20/2013</a:t>
            </a:fld>
            <a:endParaRPr lang="en-US" sz="1400" dirty="0">
              <a:solidFill>
                <a:srgbClr val="575F6D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r>
              <a:rPr lang="cs-CZ" smtClean="0">
                <a:solidFill>
                  <a:srgbClr val="575F6D"/>
                </a:solidFill>
              </a:rPr>
              <a:t>Autorem materiálu a všech jeho částí, není-li uvedeno jinak, je (jméno a příjmení autora).</a:t>
            </a:r>
            <a:br>
              <a:rPr lang="cs-CZ" smtClean="0">
                <a:solidFill>
                  <a:srgbClr val="575F6D"/>
                </a:solidFill>
              </a:rPr>
            </a:br>
            <a:r>
              <a:rPr lang="cs-CZ" smtClean="0">
                <a:solidFill>
                  <a:srgbClr val="575F6D"/>
                </a:solidFill>
              </a:rPr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6F42FDE4-A7DD-41A7-A0A6-9B649FB43336}" type="slidenum">
              <a:rPr lang="en-US" smtClean="0"/>
              <a:pPr/>
              <a:t>‹#›</a:t>
            </a:fld>
            <a:endParaRPr lang="en-US" dirty="0">
              <a:latin typeface="Century Schoolbook"/>
            </a:endParaRPr>
          </a:p>
        </p:txBody>
      </p:sp>
    </p:spTree>
    <p:extLst>
      <p:ext uri="{BB962C8B-B14F-4D97-AF65-F5344CB8AC3E}">
        <p14:creationId xmlns:p14="http://schemas.microsoft.com/office/powerpoint/2010/main" val="3818475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hf sldNum="0" hdr="0" dt="0"/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5.xm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 dirty="0">
              <a:latin typeface="Calibri" pitchFamily="34" charset="0"/>
            </a:endParaRPr>
          </a:p>
        </p:txBody>
      </p:sp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684213" y="2133600"/>
            <a:ext cx="7772400" cy="1470025"/>
          </a:xfrm>
        </p:spPr>
        <p:txBody>
          <a:bodyPr/>
          <a:lstStyle/>
          <a:p>
            <a:pPr eaLnBrk="1" hangingPunct="1"/>
            <a:r>
              <a:rPr lang="cs-CZ" b="1" dirty="0" smtClean="0"/>
              <a:t>Závislí jako cílová skupina sociálních služeb</a:t>
            </a:r>
            <a:endParaRPr lang="cs-CZ" dirty="0" smtClean="0"/>
          </a:p>
        </p:txBody>
      </p:sp>
      <p:grpSp>
        <p:nvGrpSpPr>
          <p:cNvPr id="2" name="Skupina 1"/>
          <p:cNvGrpSpPr/>
          <p:nvPr/>
        </p:nvGrpSpPr>
        <p:grpSpPr>
          <a:xfrm>
            <a:off x="1259632" y="348726"/>
            <a:ext cx="6521450" cy="762000"/>
            <a:chOff x="1187624" y="348726"/>
            <a:chExt cx="6521450" cy="762000"/>
          </a:xfrm>
        </p:grpSpPr>
        <p:pic>
          <p:nvPicPr>
            <p:cNvPr id="4" name="Picture 0" descr="MSMT_logolink_bez_vl_a_sloganu.ai"/>
            <p:cNvPicPr>
              <a:picLocks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87624" y="348726"/>
              <a:ext cx="5191125" cy="762000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5" name="obrázek 2"/>
            <p:cNvPicPr/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556946" y="501845"/>
              <a:ext cx="1152128" cy="406875"/>
            </a:xfrm>
            <a:prstGeom prst="rect">
              <a:avLst/>
            </a:prstGeom>
            <a:noFill/>
            <a:ln>
              <a:noFill/>
            </a:ln>
          </p:spPr>
        </p:pic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575F6D"/>
              </a:solidFill>
              <a:latin typeface="Calibri" pitchFamily="34" charset="0"/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94882519"/>
              </p:ext>
            </p:extLst>
          </p:nvPr>
        </p:nvGraphicFramePr>
        <p:xfrm>
          <a:off x="683568" y="1268760"/>
          <a:ext cx="7848872" cy="629412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1080120"/>
                <a:gridCol w="2664296"/>
                <a:gridCol w="1473744"/>
                <a:gridCol w="2630712"/>
              </a:tblGrid>
              <a:tr h="393562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b="1" kern="50" dirty="0">
                          <a:effectLst/>
                        </a:rPr>
                        <a:t>Název školy: </a:t>
                      </a:r>
                      <a:endParaRPr lang="cs-CZ" sz="1400" b="1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Střední škola sociální PERSPEKTIVA a Vyšší odborná škola, s.r.o.</a:t>
                      </a:r>
                      <a:endParaRPr lang="cs-CZ" sz="14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effectLst/>
                        </a:rPr>
                        <a:t>Adresa:  </a:t>
                      </a:r>
                      <a:endParaRPr lang="cs-CZ" sz="1400" b="1" kern="50" dirty="0" smtClean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endParaRPr lang="cs-CZ" sz="14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50" dirty="0" smtClean="0">
                          <a:effectLst/>
                        </a:rPr>
                        <a:t>Mírová 218/6</a:t>
                      </a: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50" dirty="0" smtClean="0">
                          <a:effectLst/>
                        </a:rPr>
                        <a:t>Dubí III - </a:t>
                      </a:r>
                      <a:r>
                        <a:rPr lang="cs-CZ" sz="1400" kern="50" dirty="0" err="1" smtClean="0">
                          <a:effectLst/>
                        </a:rPr>
                        <a:t>Pozorka</a:t>
                      </a:r>
                      <a:endParaRPr lang="cs-CZ" sz="1400" kern="5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</a:tr>
              <a:tr h="196781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b="1" kern="50" dirty="0">
                          <a:effectLst/>
                        </a:rPr>
                        <a:t>Název projektu</a:t>
                      </a:r>
                      <a:endParaRPr lang="cs-CZ" sz="1400" b="1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KLÍČE K POZNÁVÁNÍ</a:t>
                      </a:r>
                      <a:endParaRPr lang="cs-CZ" sz="14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effectLst/>
                        </a:rPr>
                        <a:t>Registrační číslo projektu: </a:t>
                      </a:r>
                      <a:endParaRPr lang="cs-CZ" sz="1400" b="1" kern="5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50" dirty="0" smtClean="0">
                          <a:effectLst/>
                        </a:rPr>
                        <a:t>CZ.1.07/1.5.00/34.0928</a:t>
                      </a:r>
                      <a:endParaRPr lang="cs-CZ" sz="1400" kern="50" dirty="0" smtClean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endParaRPr lang="cs-CZ" sz="14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</a:tr>
              <a:tr h="805408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Šablona:  </a:t>
                      </a:r>
                    </a:p>
                    <a:p>
                      <a:endParaRPr lang="cs-CZ" dirty="0"/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0" i="0" u="none" strike="noStrike" kern="50" cap="none" spc="0" normalizeH="0" baseline="0" noProof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uLnTx/>
                          <a:uFillTx/>
                          <a:latin typeface="Calibri"/>
                          <a:ea typeface="Times New Roman"/>
                          <a:cs typeface="Times New Roman"/>
                        </a:rPr>
                        <a:t>V/2 Inovace a zkvalitnění výuky směřující k rozvoji odborných kompetencí žáků středních škol</a:t>
                      </a:r>
                      <a:endParaRPr kumimoji="0" lang="cs-CZ" sz="14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Trebuchet MS"/>
                        <a:ea typeface="+mn-ea"/>
                        <a:cs typeface="+mn-cs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solidFill>
                            <a:srgbClr val="FF0000"/>
                          </a:solidFill>
                          <a:effectLst/>
                        </a:rPr>
                        <a:t>Název a číslo materiálu: </a:t>
                      </a:r>
                      <a:endParaRPr lang="cs-CZ" sz="1400" b="1" kern="50" dirty="0" smtClean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0" i="0" u="none" strike="noStrike" kern="50" cap="none" spc="0" normalizeH="0" baseline="0" noProof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uLnTx/>
                          <a:uFillTx/>
                          <a:latin typeface="Calibri"/>
                          <a:ea typeface="Times New Roman"/>
                          <a:cs typeface="+mn-cs"/>
                        </a:rPr>
                        <a:t>VY_52_INOVACE_4.A_2/19</a:t>
                      </a:r>
                      <a:endParaRPr kumimoji="0" lang="cs-CZ" sz="1200" b="0" i="0" u="none" strike="noStrike" kern="5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Times New Roman"/>
                        <a:ea typeface="Times New Roman"/>
                        <a:cs typeface="+mn-cs"/>
                      </a:endParaRPr>
                    </a:p>
                    <a:p>
                      <a:pPr marL="0" marR="0" lvl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0" i="0" u="none" strike="noStrike" kern="50" cap="none" spc="0" normalizeH="0" baseline="0" noProof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uLnTx/>
                          <a:uFillTx/>
                          <a:latin typeface="Calibri"/>
                          <a:ea typeface="Times New Roman"/>
                          <a:cs typeface="+mn-cs"/>
                        </a:rPr>
                        <a:t>Téma sady: </a:t>
                      </a:r>
                      <a:r>
                        <a:rPr kumimoji="0" lang="cs-CZ" sz="1400" b="0" i="0" u="none" strike="noStrike" kern="0" cap="none" spc="0" normalizeH="0" baseline="0" noProof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uLnTx/>
                          <a:uFillTx/>
                          <a:latin typeface="Calibri"/>
                          <a:ea typeface="Calibri"/>
                          <a:cs typeface="Times New Roman"/>
                        </a:rPr>
                        <a:t>Specifické potřeby jednotlivých klientů v sociálních službách</a:t>
                      </a:r>
                      <a:endParaRPr kumimoji="0" lang="cs-CZ" sz="1200" b="0" i="0" u="none" strike="noStrike" kern="5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Times New Roman"/>
                        <a:ea typeface="Times New Roman"/>
                        <a:cs typeface="+mn-cs"/>
                      </a:endParaRPr>
                    </a:p>
                    <a:p>
                      <a:pPr marL="0" marR="0" lvl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0" i="0" u="none" strike="noStrike" kern="50" cap="none" spc="0" normalizeH="0" baseline="0" noProof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uLnTx/>
                          <a:uFillTx/>
                          <a:latin typeface="Calibri"/>
                          <a:ea typeface="Times New Roman"/>
                          <a:cs typeface="+mn-cs"/>
                        </a:rPr>
                        <a:t>Název: Závislí jako cílová skupina sociálních služeb</a:t>
                      </a:r>
                      <a:endParaRPr kumimoji="0" lang="cs-CZ" sz="1200" b="0" i="0" u="none" strike="noStrike" kern="5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Times New Roman"/>
                        <a:ea typeface="Times New Roman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400" kern="50" dirty="0" smtClean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</a:tr>
              <a:tr h="31506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solidFill>
                            <a:srgbClr val="FF0000"/>
                          </a:solidFill>
                          <a:effectLst/>
                        </a:rPr>
                        <a:t>Vytvořeno: </a:t>
                      </a:r>
                      <a:endParaRPr lang="cs-CZ" sz="1400" b="1" kern="50" dirty="0" smtClean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50" dirty="0" smtClean="0">
                          <a:solidFill>
                            <a:srgbClr val="FF0000"/>
                          </a:solidFill>
                          <a:effectLst/>
                          <a:latin typeface="+mn-lt"/>
                          <a:ea typeface="+mn-ea"/>
                        </a:rPr>
                        <a:t>7.3.</a:t>
                      </a:r>
                      <a:r>
                        <a:rPr lang="cs-CZ" sz="1400" kern="50" baseline="0" dirty="0" smtClean="0">
                          <a:solidFill>
                            <a:srgbClr val="FF0000"/>
                          </a:solidFill>
                          <a:effectLst/>
                          <a:latin typeface="+mn-lt"/>
                          <a:ea typeface="+mn-ea"/>
                        </a:rPr>
                        <a:t> </a:t>
                      </a:r>
                      <a:r>
                        <a:rPr lang="cs-CZ" sz="1400" kern="50" dirty="0" smtClean="0">
                          <a:solidFill>
                            <a:srgbClr val="FF0000"/>
                          </a:solidFill>
                          <a:effectLst/>
                          <a:latin typeface="+mn-lt"/>
                          <a:ea typeface="+mn-ea"/>
                        </a:rPr>
                        <a:t>2013</a:t>
                      </a:r>
                      <a:endParaRPr lang="cs-CZ" sz="1400" kern="50" dirty="0" smtClean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b="1" kern="50" dirty="0">
                          <a:solidFill>
                            <a:srgbClr val="FF0000"/>
                          </a:solidFill>
                          <a:effectLst/>
                        </a:rPr>
                        <a:t>Autor:</a:t>
                      </a:r>
                      <a:endParaRPr lang="cs-CZ" sz="1400" b="1" kern="50" dirty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solidFill>
                            <a:srgbClr val="FF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Mgr.</a:t>
                      </a:r>
                      <a:r>
                        <a:rPr lang="cs-CZ" sz="1400" kern="50" baseline="0" dirty="0" smtClean="0">
                          <a:solidFill>
                            <a:srgbClr val="FF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Kateřina Svobodová</a:t>
                      </a:r>
                      <a:endParaRPr lang="cs-CZ" sz="1400" kern="50" dirty="0">
                        <a:solidFill>
                          <a:srgbClr val="FF0000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3251" marR="63251" marT="0" marB="0"/>
                </a:tc>
              </a:tr>
              <a:tr h="393562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solidFill>
                            <a:srgbClr val="FF0000"/>
                          </a:solidFill>
                          <a:effectLst/>
                        </a:rPr>
                        <a:t>Vyučovací předmět:</a:t>
                      </a:r>
                      <a:endParaRPr lang="cs-CZ" sz="1400" b="1" kern="50" dirty="0" smtClean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solidFill>
                            <a:srgbClr val="FF0000"/>
                          </a:solidFill>
                          <a:effectLst/>
                        </a:rPr>
                        <a:t>Sociální</a:t>
                      </a:r>
                      <a:r>
                        <a:rPr lang="cs-CZ" sz="1400" kern="50" baseline="0" dirty="0" smtClean="0">
                          <a:solidFill>
                            <a:srgbClr val="FF0000"/>
                          </a:solidFill>
                          <a:effectLst/>
                        </a:rPr>
                        <a:t> péče</a:t>
                      </a:r>
                      <a:endParaRPr lang="cs-CZ" sz="1400" kern="50" dirty="0">
                        <a:solidFill>
                          <a:srgbClr val="FF0000"/>
                        </a:solidFill>
                        <a:effectLst/>
                      </a:endParaRP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solidFill>
                            <a:srgbClr val="FF0000"/>
                          </a:solidFill>
                          <a:effectLst/>
                        </a:rPr>
                        <a:t> </a:t>
                      </a:r>
                      <a:endParaRPr lang="cs-CZ" sz="1400" kern="50" dirty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solidFill>
                            <a:srgbClr val="FF0000"/>
                          </a:solidFill>
                          <a:effectLst/>
                        </a:rPr>
                        <a:t>Ročník:</a:t>
                      </a:r>
                      <a:endParaRPr lang="cs-CZ" sz="1400" b="1" kern="50" dirty="0" smtClean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endParaRPr lang="cs-CZ" sz="1400" kern="50" dirty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solidFill>
                            <a:srgbClr val="FF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IV.</a:t>
                      </a:r>
                      <a:endParaRPr lang="cs-CZ" sz="1400" kern="50" dirty="0">
                        <a:solidFill>
                          <a:srgbClr val="FF0000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3251" marR="63251" marT="0" marB="0"/>
                </a:tc>
              </a:tr>
              <a:tr h="393562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solidFill>
                            <a:srgbClr val="FF0000"/>
                          </a:solidFill>
                          <a:effectLst/>
                        </a:rPr>
                        <a:t>Výsledky vzdělávání dle RVP:</a:t>
                      </a:r>
                      <a:endParaRPr lang="cs-CZ" sz="1400" b="1" kern="50" dirty="0" smtClean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TimesNewRoman"/>
                          <a:ea typeface="Calibri"/>
                          <a:cs typeface="TimesNewRoman"/>
                        </a:rPr>
                        <a:t>charakterizuje formy sociálních </a:t>
                      </a:r>
                      <a:r>
                        <a:rPr lang="cs-CZ" sz="1100" smtClean="0">
                          <a:effectLst/>
                          <a:latin typeface="TimesNewRoman"/>
                          <a:ea typeface="Calibri"/>
                          <a:cs typeface="TimesNewRoman"/>
                        </a:rPr>
                        <a:t>služeb ve</a:t>
                      </a:r>
                      <a:r>
                        <a:rPr lang="cs-CZ" sz="11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100" smtClean="0">
                          <a:effectLst/>
                          <a:latin typeface="TimesNewRoman"/>
                          <a:ea typeface="Calibri"/>
                          <a:cs typeface="TimesNewRoman"/>
                        </a:rPr>
                        <a:t>vztahu </a:t>
                      </a:r>
                      <a:r>
                        <a:rPr lang="cs-CZ" sz="1100" dirty="0" smtClean="0">
                          <a:effectLst/>
                          <a:latin typeface="TimesNewRoman"/>
                          <a:ea typeface="Calibri"/>
                          <a:cs typeface="TimesNewRoman"/>
                        </a:rPr>
                        <a:t>k sociální situaci a specifickým</a:t>
                      </a:r>
                      <a:endParaRPr lang="cs-CZ" sz="1100" dirty="0" smtClean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r>
                        <a:rPr lang="cs-CZ" sz="1100" dirty="0" smtClean="0">
                          <a:effectLst/>
                          <a:latin typeface="TimesNewRoman"/>
                          <a:ea typeface="Calibri"/>
                          <a:cs typeface="TimesNewRoman"/>
                        </a:rPr>
                        <a:t>potřebám jednotlivých skupin klientů</a:t>
                      </a:r>
                      <a:endParaRPr lang="cs-CZ" sz="1100" kern="5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solidFill>
                            <a:srgbClr val="FF0000"/>
                          </a:solidFill>
                          <a:effectLst/>
                        </a:rPr>
                        <a:t>Typ interakce:</a:t>
                      </a:r>
                      <a:endParaRPr lang="cs-CZ" sz="1400" b="1" kern="50" dirty="0" smtClean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400" b="1" kern="50" dirty="0" smtClean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solidFill>
                            <a:schemeClr val="tx1"/>
                          </a:solidFill>
                          <a:effectLst/>
                          <a:latin typeface="Times New Roman"/>
                          <a:ea typeface="Times New Roman"/>
                          <a:cs typeface="+mn-cs"/>
                        </a:rPr>
                        <a:t>Výklad</a:t>
                      </a:r>
                      <a:endParaRPr lang="cs-CZ" sz="1400" kern="5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  <a:cs typeface="+mn-cs"/>
                      </a:endParaRPr>
                    </a:p>
                  </a:txBody>
                  <a:tcPr marL="63251" marR="63251" marT="0" marB="0"/>
                </a:tc>
              </a:tr>
              <a:tr h="48266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solidFill>
                            <a:srgbClr val="FF0000"/>
                          </a:solidFill>
                          <a:effectLst/>
                        </a:rPr>
                        <a:t>Druh výukového zdroje:</a:t>
                      </a:r>
                      <a:endParaRPr lang="cs-CZ" sz="1400" b="1" kern="50" dirty="0" smtClean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 </a:t>
                      </a: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 </a:t>
                      </a: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solidFill>
                            <a:srgbClr val="FF0000"/>
                          </a:solidFill>
                          <a:effectLst/>
                        </a:rPr>
                        <a:t>Klíčová slova:</a:t>
                      </a: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endParaRPr lang="cs-CZ" sz="1400" kern="50" dirty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 rowSpan="2"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solidFill>
                            <a:schemeClr val="tx1"/>
                          </a:solidFill>
                          <a:effectLst/>
                          <a:latin typeface="Times New Roman"/>
                          <a:ea typeface="Times New Roman"/>
                          <a:cs typeface="+mn-cs"/>
                        </a:rPr>
                        <a:t>Závislost, syndrom závislosti, cílové skupiny</a:t>
                      </a:r>
                      <a:r>
                        <a:rPr lang="cs-CZ" sz="1400" kern="50" baseline="0" dirty="0" smtClean="0">
                          <a:solidFill>
                            <a:schemeClr val="tx1"/>
                          </a:solidFill>
                          <a:effectLst/>
                          <a:latin typeface="Times New Roman"/>
                          <a:ea typeface="Times New Roman"/>
                          <a:cs typeface="+mn-cs"/>
                        </a:rPr>
                        <a:t> uživatelů drog</a:t>
                      </a:r>
                      <a:endParaRPr lang="cs-CZ" sz="1400" kern="5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  <a:cs typeface="+mn-cs"/>
                      </a:endParaRPr>
                    </a:p>
                  </a:txBody>
                  <a:tcPr marL="63251" marR="63251" marT="0" marB="0"/>
                </a:tc>
              </a:tr>
              <a:tr h="59034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solidFill>
                            <a:srgbClr val="FF0000"/>
                          </a:solidFill>
                          <a:effectLst/>
                        </a:rPr>
                        <a:t>Anotace:</a:t>
                      </a:r>
                      <a:endParaRPr lang="cs-CZ" sz="1400" b="1" kern="50" dirty="0" smtClean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 </a:t>
                      </a:r>
                      <a:r>
                        <a:rPr lang="cs-CZ" sz="1100" kern="5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Prezentace obsahuje základní informace o</a:t>
                      </a:r>
                      <a:r>
                        <a:rPr lang="cs-CZ" sz="1100" kern="5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závislosti, o charakteristice syndromu závislosti dle WHO a o jednotlivých </a:t>
                      </a:r>
                      <a:r>
                        <a:rPr lang="cs-CZ" sz="1100" kern="50" baseline="0" dirty="0" err="1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pontecionálních</a:t>
                      </a:r>
                      <a:r>
                        <a:rPr lang="cs-CZ" sz="1100" kern="5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cílových skupinách uživatelů drog.. Obsažené informace žáci využijí k nasměrování klienta na odpovídající druh služby.</a:t>
                      </a:r>
                      <a:endParaRPr lang="cs-CZ" sz="1100" kern="5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 </a:t>
                      </a: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endParaRPr lang="cs-CZ" sz="1400" b="1" kern="50" dirty="0" smtClean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endParaRPr lang="cs-CZ" sz="1400" b="1" kern="50" dirty="0" smtClean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endParaRPr lang="cs-CZ" sz="1400" b="1" kern="50" dirty="0" smtClean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endParaRPr lang="cs-CZ" sz="1400" kern="50" dirty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 vMerge="1"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endParaRPr lang="cs-CZ" sz="14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</a:tr>
            </a:tbl>
          </a:graphicData>
        </a:graphic>
      </p:graphicFrame>
      <p:grpSp>
        <p:nvGrpSpPr>
          <p:cNvPr id="7" name="Skupina 6"/>
          <p:cNvGrpSpPr/>
          <p:nvPr/>
        </p:nvGrpSpPr>
        <p:grpSpPr>
          <a:xfrm>
            <a:off x="1259632" y="167333"/>
            <a:ext cx="6521450" cy="762000"/>
            <a:chOff x="1187624" y="348726"/>
            <a:chExt cx="6521450" cy="762000"/>
          </a:xfrm>
        </p:grpSpPr>
        <p:pic>
          <p:nvPicPr>
            <p:cNvPr id="8" name="Picture 0" descr="MSMT_logolink_bez_vl_a_sloganu.ai"/>
            <p:cNvPicPr>
              <a:picLocks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87624" y="348726"/>
              <a:ext cx="5191125" cy="762000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9" name="obrázek 2"/>
            <p:cNvPicPr/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556946" y="501845"/>
              <a:ext cx="1152128" cy="406875"/>
            </a:xfrm>
            <a:prstGeom prst="rect">
              <a:avLst/>
            </a:prstGeom>
            <a:noFill/>
            <a:ln>
              <a:noFill/>
            </a:ln>
          </p:spPr>
        </p:pic>
      </p:grpSp>
    </p:spTree>
    <p:extLst>
      <p:ext uri="{BB962C8B-B14F-4D97-AF65-F5344CB8AC3E}">
        <p14:creationId xmlns:p14="http://schemas.microsoft.com/office/powerpoint/2010/main" val="6597997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dirty="0" smtClean="0"/>
              <a:t>závislí</a:t>
            </a:r>
            <a:endParaRPr lang="cs-CZ" dirty="0"/>
          </a:p>
        </p:txBody>
      </p:sp>
      <p:sp>
        <p:nvSpPr>
          <p:cNvPr id="34819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/>
          <a:lstStyle/>
          <a:p>
            <a:r>
              <a:rPr lang="cs-CZ" b="1" dirty="0" smtClean="0"/>
              <a:t>Závislost</a:t>
            </a:r>
            <a:r>
              <a:rPr lang="cs-CZ" dirty="0" smtClean="0"/>
              <a:t> = nezvladatelná touha po opakovaném braní drogy</a:t>
            </a:r>
          </a:p>
          <a:p>
            <a:endParaRPr lang="cs-CZ" dirty="0" smtClean="0"/>
          </a:p>
          <a:p>
            <a:r>
              <a:rPr lang="cs-CZ" b="1" dirty="0" smtClean="0"/>
              <a:t>Syndrom závislosti - alespoň 3 charakteristiky:</a:t>
            </a:r>
          </a:p>
          <a:p>
            <a:r>
              <a:rPr lang="cs-CZ" dirty="0" smtClean="0"/>
              <a:t>Silná touha nebo puzení opatřit si PAL</a:t>
            </a:r>
          </a:p>
          <a:p>
            <a:r>
              <a:rPr lang="cs-CZ" dirty="0" smtClean="0"/>
              <a:t>Problémy se sebekontrolou a sebeovládáním v souvislosti s užíváním</a:t>
            </a:r>
          </a:p>
          <a:p>
            <a:r>
              <a:rPr lang="cs-CZ" dirty="0" smtClean="0"/>
              <a:t>Výskyt fyziologických symptomů při omezení látky, tj. výskyt odvykacího syndromu</a:t>
            </a:r>
          </a:p>
          <a:p>
            <a:r>
              <a:rPr lang="cs-CZ" dirty="0" smtClean="0"/>
              <a:t>Průkazná tolerance – k navození stejných účinků je zapotřebí zvyšující se množství</a:t>
            </a:r>
          </a:p>
        </p:txBody>
      </p:sp>
    </p:spTree>
    <p:extLst>
      <p:ext uri="{BB962C8B-B14F-4D97-AF65-F5344CB8AC3E}">
        <p14:creationId xmlns:p14="http://schemas.microsoft.com/office/powerpoint/2010/main" val="319093681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dirty="0" smtClean="0"/>
              <a:t>Syndrom závislosti</a:t>
            </a:r>
            <a:endParaRPr lang="cs-CZ" dirty="0"/>
          </a:p>
        </p:txBody>
      </p:sp>
      <p:sp>
        <p:nvSpPr>
          <p:cNvPr id="3584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/>
          <a:lstStyle/>
          <a:p>
            <a:r>
              <a:rPr lang="cs-CZ" smtClean="0"/>
              <a:t>Progresivní zanedbávání zájmů, které nesouvisejí s užíváním látky, vzrůstá množství času nezbytné k získání, abúzu a zotavení se z jejích účinků – látka zajímá přední místo v hierarchii hodnot jedince</a:t>
            </a:r>
          </a:p>
          <a:p>
            <a:r>
              <a:rPr lang="cs-CZ" smtClean="0"/>
              <a:t>Přetrvává užívání látky navzdory jasným důkazům o její škodlivosti a důsledkům v oblasti zdraví (játra), psychiky (deprese) a sociální (rodina)</a:t>
            </a:r>
          </a:p>
        </p:txBody>
      </p:sp>
    </p:spTree>
    <p:extLst>
      <p:ext uri="{BB962C8B-B14F-4D97-AF65-F5344CB8AC3E}">
        <p14:creationId xmlns:p14="http://schemas.microsoft.com/office/powerpoint/2010/main" val="400822032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dirty="0" smtClean="0"/>
              <a:t>Cílové skupiny</a:t>
            </a:r>
            <a:endParaRPr lang="cs-CZ" dirty="0"/>
          </a:p>
        </p:txBody>
      </p:sp>
      <p:sp>
        <p:nvSpPr>
          <p:cNvPr id="38915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/>
          <a:lstStyle/>
          <a:p>
            <a:r>
              <a:rPr lang="cs-CZ" sz="2000" b="1" smtClean="0"/>
              <a:t>Experimentální užívání drogy </a:t>
            </a:r>
            <a:r>
              <a:rPr lang="cs-CZ" sz="2000" smtClean="0"/>
              <a:t>– občasné, nepravidelné, bez následků</a:t>
            </a:r>
          </a:p>
          <a:p>
            <a:r>
              <a:rPr lang="cs-CZ" sz="2000" b="1" smtClean="0"/>
              <a:t>Příležitostné užívání drogy </a:t>
            </a:r>
            <a:r>
              <a:rPr lang="cs-CZ" sz="2000" smtClean="0"/>
              <a:t>– pravidelné, ne častěji než jednou týdně, ve volném čase, následky jen po aplikaci, uživatelé nemají větší problémy</a:t>
            </a:r>
          </a:p>
          <a:p>
            <a:r>
              <a:rPr lang="cs-CZ" sz="2000" b="1" smtClean="0"/>
              <a:t>Pravidelné užívání drogy </a:t>
            </a:r>
            <a:r>
              <a:rPr lang="cs-CZ" sz="2000" smtClean="0"/>
              <a:t>(škodlivé) -  více než 1 týdně, jisté škodlivé účinky jako následky užívání</a:t>
            </a:r>
          </a:p>
          <a:p>
            <a:r>
              <a:rPr lang="cs-CZ" sz="2000" b="1" smtClean="0"/>
              <a:t>Problémové užívání drogy </a:t>
            </a:r>
            <a:r>
              <a:rPr lang="cs-CZ" sz="2000" smtClean="0"/>
              <a:t>– pravidelné užívání, ovlivňuje pracovní i soukromý život čl., zdravotní problémy, rizikový způsob užívání drogy</a:t>
            </a:r>
          </a:p>
          <a:p>
            <a:r>
              <a:rPr lang="cs-CZ" sz="2000" b="1" smtClean="0"/>
              <a:t>Závislost na droze </a:t>
            </a:r>
            <a:r>
              <a:rPr lang="cs-CZ" sz="2000" smtClean="0"/>
              <a:t>– vyšší tolerance, podřízení celého života, touha…</a:t>
            </a:r>
          </a:p>
        </p:txBody>
      </p:sp>
    </p:spTree>
    <p:extLst>
      <p:ext uri="{BB962C8B-B14F-4D97-AF65-F5344CB8AC3E}">
        <p14:creationId xmlns:p14="http://schemas.microsoft.com/office/powerpoint/2010/main" val="356148775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algn="just">
              <a:spcAft>
                <a:spcPts val="0"/>
              </a:spcAft>
            </a:pPr>
            <a:r>
              <a:rPr lang="cs-CZ" sz="1600" dirty="0">
                <a:latin typeface="Arial"/>
                <a:ea typeface="Times New Roman"/>
              </a:rPr>
              <a:t>MATOUŠEK, O., et al. </a:t>
            </a:r>
            <a:r>
              <a:rPr lang="cs-CZ" sz="1600" i="1" dirty="0">
                <a:latin typeface="Arial"/>
                <a:ea typeface="Times New Roman"/>
              </a:rPr>
              <a:t>Sociální práce v praxi : Specifika různých cílových skupin a práce s nimi</a:t>
            </a:r>
            <a:r>
              <a:rPr lang="cs-CZ" sz="1600" dirty="0">
                <a:latin typeface="Arial"/>
                <a:ea typeface="Times New Roman"/>
              </a:rPr>
              <a:t>. Praha : Portál, 2005. 352 s. ISBN 80-7367-002-X.</a:t>
            </a:r>
            <a:endParaRPr lang="cs-CZ" sz="1600" dirty="0">
              <a:latin typeface="Times New Roman"/>
              <a:ea typeface="Times New Roman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98555445"/>
      </p:ext>
    </p:extLst>
  </p:cSld>
  <p:clrMapOvr>
    <a:masterClrMapping/>
  </p:clrMapOvr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DUM-PPT-sablona-perspektiva (3)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2_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3_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6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7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Arkýř">
    <a:dk1>
      <a:sysClr val="windowText" lastClr="000000"/>
    </a:dk1>
    <a:lt1>
      <a:sysClr val="window" lastClr="FFFFFF"/>
    </a:lt1>
    <a:dk2>
      <a:srgbClr val="575F6D"/>
    </a:dk2>
    <a:lt2>
      <a:srgbClr val="FFF39D"/>
    </a:lt2>
    <a:accent1>
      <a:srgbClr val="FE8637"/>
    </a:accent1>
    <a:accent2>
      <a:srgbClr val="7598D9"/>
    </a:accent2>
    <a:accent3>
      <a:srgbClr val="B32C16"/>
    </a:accent3>
    <a:accent4>
      <a:srgbClr val="F5CD2D"/>
    </a:accent4>
    <a:accent5>
      <a:srgbClr val="AEBAD5"/>
    </a:accent5>
    <a:accent6>
      <a:srgbClr val="777C84"/>
    </a:accent6>
    <a:hlink>
      <a:srgbClr val="D2611C"/>
    </a:hlink>
    <a:folHlink>
      <a:srgbClr val="3B435B"/>
    </a:folHlink>
  </a:clrScheme>
</a:themeOverride>
</file>

<file path=ppt/theme/themeOverride2.xml><?xml version="1.0" encoding="utf-8"?>
<a:themeOverride xmlns:a="http://schemas.openxmlformats.org/drawingml/2006/main">
  <a:clrScheme name="Arkýř">
    <a:dk1>
      <a:sysClr val="windowText" lastClr="000000"/>
    </a:dk1>
    <a:lt1>
      <a:sysClr val="window" lastClr="FFFFFF"/>
    </a:lt1>
    <a:dk2>
      <a:srgbClr val="575F6D"/>
    </a:dk2>
    <a:lt2>
      <a:srgbClr val="FFF39D"/>
    </a:lt2>
    <a:accent1>
      <a:srgbClr val="FE8637"/>
    </a:accent1>
    <a:accent2>
      <a:srgbClr val="7598D9"/>
    </a:accent2>
    <a:accent3>
      <a:srgbClr val="B32C16"/>
    </a:accent3>
    <a:accent4>
      <a:srgbClr val="F5CD2D"/>
    </a:accent4>
    <a:accent5>
      <a:srgbClr val="AEBAD5"/>
    </a:accent5>
    <a:accent6>
      <a:srgbClr val="777C84"/>
    </a:accent6>
    <a:hlink>
      <a:srgbClr val="D2611C"/>
    </a:hlink>
    <a:folHlink>
      <a:srgbClr val="3B435B"/>
    </a:folHlink>
  </a:clrScheme>
</a:themeOverride>
</file>

<file path=ppt/theme/themeOverride3.xml><?xml version="1.0" encoding="utf-8"?>
<a:themeOverride xmlns:a="http://schemas.openxmlformats.org/drawingml/2006/main">
  <a:clrScheme name="Arkýř">
    <a:dk1>
      <a:sysClr val="windowText" lastClr="000000"/>
    </a:dk1>
    <a:lt1>
      <a:sysClr val="window" lastClr="FFFFFF"/>
    </a:lt1>
    <a:dk2>
      <a:srgbClr val="575F6D"/>
    </a:dk2>
    <a:lt2>
      <a:srgbClr val="FFF39D"/>
    </a:lt2>
    <a:accent1>
      <a:srgbClr val="FE8637"/>
    </a:accent1>
    <a:accent2>
      <a:srgbClr val="7598D9"/>
    </a:accent2>
    <a:accent3>
      <a:srgbClr val="B32C16"/>
    </a:accent3>
    <a:accent4>
      <a:srgbClr val="F5CD2D"/>
    </a:accent4>
    <a:accent5>
      <a:srgbClr val="AEBAD5"/>
    </a:accent5>
    <a:accent6>
      <a:srgbClr val="777C84"/>
    </a:accent6>
    <a:hlink>
      <a:srgbClr val="D2611C"/>
    </a:hlink>
    <a:folHlink>
      <a:srgbClr val="3B435B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DUM-PPT-sablona-perspektiva (3)</Template>
  <TotalTime>12</TotalTime>
  <Words>352</Words>
  <Application>Microsoft Office PowerPoint</Application>
  <PresentationFormat>Předvádění na obrazovce (4:3)</PresentationFormat>
  <Paragraphs>59</Paragraphs>
  <Slides>6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5</vt:i4>
      </vt:variant>
      <vt:variant>
        <vt:lpstr>Nadpisy snímků</vt:lpstr>
      </vt:variant>
      <vt:variant>
        <vt:i4>6</vt:i4>
      </vt:variant>
    </vt:vector>
  </HeadingPairs>
  <TitlesOfParts>
    <vt:vector size="11" baseType="lpstr">
      <vt:lpstr>DUM-PPT-sablona-perspektiva (3)</vt:lpstr>
      <vt:lpstr>Arkýř</vt:lpstr>
      <vt:lpstr>1_Arkýř</vt:lpstr>
      <vt:lpstr>2_Arkýř</vt:lpstr>
      <vt:lpstr>3_Arkýř</vt:lpstr>
      <vt:lpstr>Závislí jako cílová skupina sociálních služeb</vt:lpstr>
      <vt:lpstr>Prezentace aplikace PowerPoint</vt:lpstr>
      <vt:lpstr>závislí</vt:lpstr>
      <vt:lpstr>Syndrom závislosti</vt:lpstr>
      <vt:lpstr>Cílové skupiny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učebního materiálu</dc:title>
  <dc:creator>svobodova</dc:creator>
  <dc:description>Dostupné z Metodického portálu www.rvp.cz, ISSN: 1802-4785, financovaného z ESF a státního rozpočtu ČR. Provozováno Výzkumným ústavem pedagogickým v Praze.</dc:description>
  <cp:lastModifiedBy>svobodova</cp:lastModifiedBy>
  <cp:revision>5</cp:revision>
  <dcterms:created xsi:type="dcterms:W3CDTF">2013-03-31T20:41:58Z</dcterms:created>
  <dcterms:modified xsi:type="dcterms:W3CDTF">2013-06-20T11:19:06Z</dcterms:modified>
</cp:coreProperties>
</file>