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handoutMasterIdLst>
    <p:handoutMasterId r:id="rId12"/>
  </p:handoutMasterIdLst>
  <p:sldIdLst>
    <p:sldId id="256" r:id="rId2"/>
    <p:sldId id="264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100" d="100"/>
          <a:sy n="100" d="100"/>
        </p:scale>
        <p:origin x="-51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6.2.2014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2/6/2014</a:t>
            </a:fld>
            <a:endParaRPr lang="en-US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2/6/2014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2/6/2014</a:t>
            </a:fld>
            <a:endParaRPr lang="en-US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2/6/2014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2/6/2014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2/6/2014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2/6/2014</a:t>
            </a:fld>
            <a:endParaRPr lang="en-US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2/6/2014</a:t>
            </a:fld>
            <a:endParaRPr lang="en-US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2/6/2014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2/6/2014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2/6/2014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8E80666-FB37-4B36-9149-507F3B0178E3}" type="datetimeFigureOut">
              <a:rPr lang="en-US" smtClean="0"/>
              <a:pPr/>
              <a:t>2/6/2014</a:t>
            </a:fld>
            <a:endParaRPr lang="en-US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r>
              <a:rPr lang="cs-CZ" smtClean="0">
                <a:latin typeface="Arial" charset="0"/>
              </a:rPr>
              <a:t>Autorem materiálu a všech jeho částí, není-li uvedeno jinak, je (jméno a příjmení autora).</a:t>
            </a:r>
            <a:br>
              <a:rPr lang="cs-CZ" smtClean="0">
                <a:latin typeface="Arial" charset="0"/>
              </a:rPr>
            </a:br>
            <a:r>
              <a:rPr lang="cs-CZ" smtClean="0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7E63A33-8271-4DD0-9C48-789913D7C11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b="1" dirty="0" smtClean="0"/>
              <a:t>Sociálně vyloučení jako cílová skupina terénních sociálních služeb</a:t>
            </a:r>
            <a:endParaRPr lang="cs-CZ" dirty="0" smtClean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575F6D"/>
              </a:solidFill>
              <a:latin typeface="Calibri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0757604"/>
              </p:ext>
            </p:extLst>
          </p:nvPr>
        </p:nvGraphicFramePr>
        <p:xfrm>
          <a:off x="683568" y="1268760"/>
          <a:ext cx="7848872" cy="607578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80120"/>
                <a:gridCol w="2664296"/>
                <a:gridCol w="1473744"/>
                <a:gridCol w="2630712"/>
              </a:tblGrid>
              <a:tr h="39356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effectLst/>
                        </a:rPr>
                        <a:t>Název školy: </a:t>
                      </a:r>
                      <a:endParaRPr lang="cs-CZ" sz="14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Střední škola sociální PERSPEKTIVA a Vyšší odborná škola, s.r.o.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effectLst/>
                        </a:rPr>
                        <a:t>Adresa:  </a:t>
                      </a:r>
                      <a:endParaRPr lang="cs-CZ" sz="1400" b="1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Mírová 218/6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Dubí III - </a:t>
                      </a:r>
                      <a:r>
                        <a:rPr lang="cs-CZ" sz="1400" kern="50" dirty="0" err="1" smtClean="0">
                          <a:effectLst/>
                        </a:rPr>
                        <a:t>Pozorka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effectLst/>
                        </a:rPr>
                        <a:t>Název projektu</a:t>
                      </a:r>
                      <a:endParaRPr lang="cs-CZ" sz="14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KLÍČE K POZNÁVÁNÍ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effectLst/>
                        </a:rPr>
                        <a:t>Registrační číslo projektu: </a:t>
                      </a:r>
                      <a:endParaRPr lang="cs-CZ" sz="1400" b="1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CZ.1.07/1.5.00/34.0928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80540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Šablona:  </a:t>
                      </a:r>
                    </a:p>
                    <a:p>
                      <a:endParaRPr lang="cs-CZ" dirty="0"/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5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/>
                          <a:ea typeface="Times New Roman"/>
                          <a:cs typeface="Times New Roman"/>
                        </a:rPr>
                        <a:t>V/2 Inovace a zkvalitnění výuky směřující k rozvoji odborných kompetencí žáků středních škol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Trebuchet MS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Název a číslo materiálu: 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5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/>
                          <a:ea typeface="Times New Roman"/>
                          <a:cs typeface="+mn-cs"/>
                        </a:rPr>
                        <a:t>VY_52_INOVACE_4.A_2/23</a:t>
                      </a:r>
                      <a:endParaRPr kumimoji="0" lang="cs-CZ" sz="1200" b="0" i="0" u="none" strike="noStrike" kern="5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Times New Roman"/>
                        <a:ea typeface="Times New Roman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5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/>
                          <a:ea typeface="Times New Roman"/>
                          <a:cs typeface="+mn-cs"/>
                        </a:rPr>
                        <a:t>Téma sady: </a:t>
                      </a:r>
                      <a:r>
                        <a:rPr kumimoji="0" lang="cs-CZ" sz="1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/>
                          <a:ea typeface="Calibri"/>
                          <a:cs typeface="Times New Roman"/>
                        </a:rPr>
                        <a:t>Specifické potřeby jednotlivých klientů v sociálních službách</a:t>
                      </a:r>
                      <a:endParaRPr kumimoji="0" lang="cs-CZ" sz="1200" b="0" i="0" u="none" strike="noStrike" kern="5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Times New Roman"/>
                        <a:ea typeface="Times New Roman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5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/>
                          <a:ea typeface="Times New Roman"/>
                          <a:cs typeface="+mn-cs"/>
                        </a:rPr>
                        <a:t>Název: Sociálně vyloučení jako cílová skupina terénních sociálních služeb</a:t>
                      </a:r>
                      <a:endParaRPr lang="cs-CZ" sz="1400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3150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Vytvořeno: 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</a:rPr>
                        <a:t>22.2.</a:t>
                      </a:r>
                      <a:r>
                        <a:rPr lang="cs-CZ" sz="1400" kern="50" baseline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</a:rPr>
                        <a:t> </a:t>
                      </a: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</a:rPr>
                        <a:t>2013</a:t>
                      </a:r>
                      <a:endParaRPr lang="cs-CZ" sz="1400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rgbClr val="FF0000"/>
                          </a:solidFill>
                          <a:effectLst/>
                        </a:rPr>
                        <a:t>Autor:</a:t>
                      </a:r>
                      <a:endParaRPr lang="cs-CZ" sz="1400" b="1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400" kern="50" baseline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Kateřina Svobodová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Vyučovací předmět: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</a:rPr>
                        <a:t>Sociální</a:t>
                      </a:r>
                      <a:r>
                        <a:rPr lang="cs-CZ" sz="1400" kern="50" baseline="0" dirty="0" smtClean="0">
                          <a:solidFill>
                            <a:srgbClr val="FF0000"/>
                          </a:solidFill>
                          <a:effectLst/>
                        </a:rPr>
                        <a:t> péče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Ročník: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IV.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Výsledky vzdělávání dle RVP: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TimesNewRoman"/>
                          <a:ea typeface="Calibri"/>
                          <a:cs typeface="TimesNewRoman"/>
                        </a:rPr>
                        <a:t>charakterizuje formy sociálních služeb ve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dirty="0" smtClean="0">
                          <a:effectLst/>
                          <a:latin typeface="TimesNewRoman"/>
                          <a:ea typeface="Calibri"/>
                          <a:cs typeface="TimesNewRoman"/>
                        </a:rPr>
                        <a:t>vztahu k sociální situaci a specifickým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r>
                        <a:rPr lang="cs-CZ" sz="1100" dirty="0" smtClean="0">
                          <a:effectLst/>
                          <a:latin typeface="TimesNewRoman"/>
                          <a:ea typeface="Calibri"/>
                          <a:cs typeface="TimesNewRoman"/>
                        </a:rPr>
                        <a:t>potřebám jednotlivých skupin klientů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Typ interakce: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Výklad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4826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Druh výukového zdroje: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Klíčová slova: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rowSpan="2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Sociálně vyloučený, sociálně vyloučená lokalita, </a:t>
                      </a:r>
                      <a:r>
                        <a:rPr lang="cs-CZ" sz="1400" kern="5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terénní práce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5903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Anotace: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 představuje sociálně vyloučené lokality a jednotlivé</a:t>
                      </a:r>
                      <a:r>
                        <a:rPr lang="cs-CZ" sz="14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oblasti problémů jejich obyvatel. Zároveň jsou zde připojeny informace o tom, jakým činnostem by se zde měl věnovat terénní pracovník.</a:t>
                      </a: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v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1259632" y="167333"/>
            <a:ext cx="6521450" cy="762000"/>
            <a:chOff x="1187624" y="348726"/>
            <a:chExt cx="6521450" cy="762000"/>
          </a:xfrm>
        </p:grpSpPr>
        <p:pic>
          <p:nvPicPr>
            <p:cNvPr id="8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1128413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Sociálně vyloučené lokality</a:t>
            </a:r>
            <a:endParaRPr lang="cs-CZ" dirty="0"/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873625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cs-CZ" sz="2400" dirty="0" smtClean="0"/>
              <a:t>Charakteristika obyvatel:</a:t>
            </a:r>
          </a:p>
          <a:p>
            <a:pPr eaLnBrk="1" hangingPunct="1"/>
            <a:r>
              <a:rPr lang="cs-CZ" sz="2400" dirty="0" smtClean="0"/>
              <a:t>dlouhodobě nezaměstnaní, pobírají dlouhodobě soc. dávky</a:t>
            </a:r>
          </a:p>
          <a:p>
            <a:pPr eaLnBrk="1" hangingPunct="1"/>
            <a:r>
              <a:rPr lang="cs-CZ" sz="2400" dirty="0" smtClean="0"/>
              <a:t>mají horší přístup k institucionální pomoci, jsou odříznuti od společnosti a společenského života. Jde o místa, kam jsou vystěhováváni nájemníci, kteří měli problémy s placením nájemného nebo jiných služeb (elektřina apod.),</a:t>
            </a:r>
          </a:p>
        </p:txBody>
      </p:sp>
    </p:spTree>
    <p:extLst>
      <p:ext uri="{BB962C8B-B14F-4D97-AF65-F5344CB8AC3E}">
        <p14:creationId xmlns:p14="http://schemas.microsoft.com/office/powerpoint/2010/main" val="13623943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Sociálně vyloučené lokality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873625"/>
          </a:xfrm>
          <a:prstGeom prst="rect">
            <a:avLst/>
          </a:prstGeom>
        </p:spPr>
        <p:txBody>
          <a:bodyPr>
            <a:normAutofit fontScale="550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b="1" dirty="0" smtClean="0"/>
              <a:t>Činnosti </a:t>
            </a:r>
            <a:r>
              <a:rPr lang="cs-CZ" b="1" dirty="0" err="1" smtClean="0"/>
              <a:t>tsp</a:t>
            </a:r>
            <a:r>
              <a:rPr lang="cs-CZ" b="1" dirty="0" smtClean="0"/>
              <a:t> v oblasti problematiky bydlení: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cs-CZ" b="1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Udržet stávající bydlení (vyjednávání splátkových kalendářů, vyjednávání s majiteli domů, vyjednat odpuštění penále z prodlení </a:t>
            </a:r>
            <a:r>
              <a:rPr lang="cs-CZ" dirty="0" err="1" smtClean="0"/>
              <a:t>apod</a:t>
            </a:r>
            <a:r>
              <a:rPr lang="cs-CZ" dirty="0" smtClean="0"/>
              <a:t>).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Pomoc s vyřizováním nárokových dávek, které klient nepobírá a přitom na ně má nárok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Pomoc s hledáním náhradního bydlení (azylové domy, ubytovny)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Poskytování rad při podpisu nájemní či podnájemní smlouvy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Vyjednávání s místní správou a samosprávou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Medializace problematiky (se souhlasem klienta a zaměstnavatele)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b="1" dirty="0" smtClean="0"/>
              <a:t> 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2524261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Sociálně vyloučené lokality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873625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b="1" dirty="0" smtClean="0"/>
              <a:t>Činnosti </a:t>
            </a:r>
            <a:r>
              <a:rPr lang="cs-CZ" b="1" dirty="0" err="1" smtClean="0"/>
              <a:t>tsp</a:t>
            </a:r>
            <a:r>
              <a:rPr lang="cs-CZ" b="1" dirty="0" smtClean="0"/>
              <a:t> v oblasti financí: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cs-CZ" b="1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Pracovník udržuje přehled o službách lichvářů, informuje klienty o důsledcích využití takových půjček, v případě potřeby spolupracuje s Policií ČR.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Radí klientům ohledně hospodaření s příjmy tak, aby si půjčovat nemuseli (plán hospodaření)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 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Pracovník vede klienta k odpovědnosti za placení závazků – nájemného, stravného ve škole atp.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 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Jedná se samosprávami a vlastníky bytů o nejvhodnějších přístupech k </a:t>
            </a:r>
            <a:r>
              <a:rPr lang="cs-CZ" dirty="0" err="1" smtClean="0"/>
              <a:t>dlužníkůmJedná</a:t>
            </a:r>
            <a:r>
              <a:rPr lang="cs-CZ" dirty="0" smtClean="0"/>
              <a:t> s věřiteli, ať už společně s klientem nebo sám na základě pověření od klienta (žádost o odklad splácení, žádost o prodloužení doby splácení…atp.)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9766423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Sociálně vyloučené lokality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 fontScale="475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b="1" dirty="0" smtClean="0"/>
              <a:t>Činnosti </a:t>
            </a:r>
            <a:r>
              <a:rPr lang="cs-CZ" b="1" dirty="0" err="1" smtClean="0"/>
              <a:t>tsp</a:t>
            </a:r>
            <a:r>
              <a:rPr lang="cs-CZ" b="1" dirty="0" smtClean="0"/>
              <a:t> v oblasti zaměstnanosti: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cs-CZ" b="1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Podpora při vyhledávání zaměstnání (psaní žádostí o práci, životopis)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Podpora při vyhledávání různých kurzů, motivačních programů, rekvalifikací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Doprovod při jednání na úřad práce, se zaměstnavateli apod.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Poskytování informací o dopadu a rizicích nezaměstnanosti, riziku práce „načerno“.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 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Pracovník motivuje klienty k získání a udržení zaměstnání, 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Pracovník vyhledává s klientem možnosti podporovaného zaměstnání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Pracovník napojuje klienta na další organizace, které mu mohou pomoci získat zaměstnání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114765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>
                <a:solidFill>
                  <a:srgbClr val="575F6D"/>
                </a:solidFill>
              </a:rPr>
              <a:t>Sociálně vyloučené lokality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 fontScale="475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sz="2900" b="1" dirty="0" smtClean="0"/>
              <a:t>Oblast vzdělání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cs-CZ" b="1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b="1" dirty="0" smtClean="0"/>
              <a:t>příčiny vzniku problémů se vzděláváním dětí: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 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Nízká míra motivace ke vzdělávání a následnému uplatnění na trhu práce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 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Minimální podpora vzdělávání v rámci rodiny a absence pozitivního vzoru v rodině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 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Časté zanedbávání povinné školní docházky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 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Nedostatečná znalost českého jazyka – používání romského </a:t>
            </a:r>
            <a:r>
              <a:rPr lang="cs-CZ" dirty="0" err="1" smtClean="0"/>
              <a:t>etnolektu</a:t>
            </a:r>
            <a:r>
              <a:rPr lang="cs-CZ" dirty="0" smtClean="0"/>
              <a:t> češtiny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 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Neúspěch romských žáků při zvládání základní školy a jejich následné přeřazení do speciálních škol – to může mít mnoho příčin – např. diskriminující chování pedagoga, zařazení dítěte do tzv. „horší školy“.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 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71037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Sociálně vyloučené lokality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 fontScale="625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b="1" dirty="0" smtClean="0"/>
              <a:t>Činnosti </a:t>
            </a:r>
            <a:r>
              <a:rPr lang="cs-CZ" b="1" dirty="0" err="1" smtClean="0"/>
              <a:t>tsp</a:t>
            </a:r>
            <a:r>
              <a:rPr lang="cs-CZ" b="1" dirty="0" smtClean="0"/>
              <a:t> v oblasti vzdělávání: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cs-CZ" b="1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Pracovník vytváří prostor pro spolupráci školy a klienty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 charset="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Pracovník se snaží vyjednávat s klienty možnosti dalšího rozvoje jejich dětí, případně motivuje ke studiu samotné děti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 charset="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Pracovník pomáhá rodinám, ve kterých nejsou podmínky pro domácí přípravu dětí do školy – např. pomáhá dětem s přípravou na vyučování, zajišťuje dobrovolníky pro doučování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 charset="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Pracovník zprostředkovává klientovi kontakt s dalšími organizacemi, které realizují vzdělávání dětí, organizují pro ně volnočasové aktivity apod.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59514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spcAft>
                <a:spcPts val="0"/>
              </a:spcAft>
            </a:pPr>
            <a:r>
              <a:rPr lang="cs-CZ" sz="2000" dirty="0">
                <a:latin typeface="Arial"/>
                <a:ea typeface="Times New Roman"/>
              </a:rPr>
              <a:t>JANOUŠKOVÁ, Klára, et al. </a:t>
            </a:r>
            <a:r>
              <a:rPr lang="cs-CZ" sz="2000" i="1" dirty="0">
                <a:latin typeface="Arial"/>
                <a:ea typeface="Times New Roman"/>
              </a:rPr>
              <a:t>Metodické a koordinační dovednosti v sociálních službách : Sborník studijních textů pro metodiky sociální prevence a sociální kurátory pověřené koordinační činností</a:t>
            </a:r>
            <a:r>
              <a:rPr lang="cs-CZ" sz="2000" dirty="0">
                <a:latin typeface="Arial"/>
                <a:ea typeface="Times New Roman"/>
              </a:rPr>
              <a:t>. Ostrava, ZSF OU : PISTOPMETIA, 2007. 349 s. ISBN 978-80-7368-229-3.</a:t>
            </a:r>
            <a:endParaRPr lang="cs-CZ" sz="2000" dirty="0">
              <a:latin typeface="Times New Roman"/>
              <a:ea typeface="Times New Roman"/>
            </a:endParaRP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76296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</TotalTime>
  <Words>311</Words>
  <Application>Microsoft Office PowerPoint</Application>
  <PresentationFormat>Předvádění na obrazovce (4:3)</PresentationFormat>
  <Paragraphs>112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Sociálně vyloučení jako cílová skupina terénních sociálních služeb</vt:lpstr>
      <vt:lpstr>Prezentace aplikace PowerPoint</vt:lpstr>
      <vt:lpstr>Sociálně vyloučené lokality</vt:lpstr>
      <vt:lpstr>Sociálně vyloučené lokality</vt:lpstr>
      <vt:lpstr>Sociálně vyloučené lokality</vt:lpstr>
      <vt:lpstr>Sociálně vyloučené lokality</vt:lpstr>
      <vt:lpstr>Sociálně vyloučené lokality</vt:lpstr>
      <vt:lpstr>Sociálně vyloučené lokality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svobodova</dc:creator>
  <dc:description>Dostupné z Metodického portálu www.rvp.cz, ISSN: 1802-4785, financovaného z ESF a státního rozpočtu ČR. Provozováno Výzkumným ústavem pedagogickým v Praze.</dc:description>
  <cp:lastModifiedBy>pc</cp:lastModifiedBy>
  <cp:revision>6</cp:revision>
  <dcterms:created xsi:type="dcterms:W3CDTF">2013-03-31T20:41:58Z</dcterms:created>
  <dcterms:modified xsi:type="dcterms:W3CDTF">2014-02-06T14:33:41Z</dcterms:modified>
</cp:coreProperties>
</file>