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Override2.xml" ContentType="application/vnd.openxmlformats-officedocument.themeOverrid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theme/themeOverride3.xml" ContentType="application/vnd.openxmlformats-officedocument.themeOverrid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theme/themeOverride4.xml" ContentType="application/vnd.openxmlformats-officedocument.themeOverrid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6.xml" ContentType="application/vnd.openxmlformats-officedocument.theme+xml"/>
  <Override PartName="/ppt/theme/themeOverride5.xml" ContentType="application/vnd.openxmlformats-officedocument.themeOverrid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7.xml" ContentType="application/vnd.openxmlformats-officedocument.theme+xml"/>
  <Override PartName="/ppt/theme/themeOverride6.xml" ContentType="application/vnd.openxmlformats-officedocument.themeOverride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theme/theme8.xml" ContentType="application/vnd.openxmlformats-officedocument.theme+xml"/>
  <Override PartName="/ppt/theme/theme9.xml" ContentType="application/vnd.openxmlformats-officedocument.theme+xml"/>
  <Override PartName="/ppt/theme/theme10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96" r:id="rId2"/>
    <p:sldMasterId id="2147483708" r:id="rId3"/>
    <p:sldMasterId id="2147483720" r:id="rId4"/>
    <p:sldMasterId id="2147483732" r:id="rId5"/>
    <p:sldMasterId id="2147483744" r:id="rId6"/>
    <p:sldMasterId id="2147483756" r:id="rId7"/>
    <p:sldMasterId id="2147483768" r:id="rId8"/>
  </p:sldMasterIdLst>
  <p:notesMasterIdLst>
    <p:notesMasterId r:id="rId19"/>
  </p:notesMasterIdLst>
  <p:handoutMasterIdLst>
    <p:handoutMasterId r:id="rId20"/>
  </p:handoutMasterIdLst>
  <p:sldIdLst>
    <p:sldId id="256" r:id="rId9"/>
    <p:sldId id="265" r:id="rId10"/>
    <p:sldId id="259" r:id="rId11"/>
    <p:sldId id="258" r:id="rId12"/>
    <p:sldId id="261" r:id="rId13"/>
    <p:sldId id="260" r:id="rId14"/>
    <p:sldId id="262" r:id="rId15"/>
    <p:sldId id="263" r:id="rId16"/>
    <p:sldId id="264" r:id="rId17"/>
    <p:sldId id="266" r:id="rId1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21" autoAdjust="0"/>
  </p:normalViewPr>
  <p:slideViewPr>
    <p:cSldViewPr>
      <p:cViewPr>
        <p:scale>
          <a:sx n="100" d="100"/>
          <a:sy n="100" d="100"/>
        </p:scale>
        <p:origin x="-510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5" d="100"/>
          <a:sy n="55" d="100"/>
        </p:scale>
        <p:origin x="-2286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8.xml"/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3" Type="http://schemas.openxmlformats.org/officeDocument/2006/relationships/slideMaster" Target="slideMasters/slideMaster3.xml"/><Relationship Id="rId21" Type="http://schemas.openxmlformats.org/officeDocument/2006/relationships/presProps" Target="presProps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8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3.xml"/><Relationship Id="rId24" Type="http://schemas.openxmlformats.org/officeDocument/2006/relationships/tableStyles" Target="tableStyle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7.xml"/><Relationship Id="rId23" Type="http://schemas.openxmlformats.org/officeDocument/2006/relationships/theme" Target="theme/theme1.xml"/><Relationship Id="rId10" Type="http://schemas.openxmlformats.org/officeDocument/2006/relationships/slide" Target="slides/slide2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1.xml"/><Relationship Id="rId14" Type="http://schemas.openxmlformats.org/officeDocument/2006/relationships/slide" Target="slides/slide6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0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endParaRPr lang="cs-CZ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fld id="{7F519E24-AC6E-4ACF-AA4B-319274E2209B}" type="datetimeFigureOut">
              <a:rPr lang="cs-CZ"/>
              <a:pPr/>
              <a:t>21.6.2013</a:t>
            </a:fld>
            <a:endParaRPr lang="cs-CZ"/>
          </a:p>
        </p:txBody>
      </p:sp>
      <p:sp>
        <p:nvSpPr>
          <p:cNvPr id="2150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endParaRPr lang="cs-CZ"/>
          </a:p>
        </p:txBody>
      </p:sp>
      <p:sp>
        <p:nvSpPr>
          <p:cNvPr id="2150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fld id="{9B0D65D2-4B2D-4512-A9E0-A9631A8AB7D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153257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9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9EFE3364-313F-4DBB-84D2-87677718DF38}" type="datetimeFigureOut">
              <a:rPr lang="cs-CZ"/>
              <a:pPr>
                <a:defRPr/>
              </a:pPr>
              <a:t>21.6.2013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D9B2F5C9-BB35-4338-A25D-B4485A70E0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805348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themeOverride" Target="../theme/themeOverride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themeOverride" Target="../theme/themeOverride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4.xml"/><Relationship Id="rId1" Type="http://schemas.openxmlformats.org/officeDocument/2006/relationships/themeOverride" Target="../theme/themeOverride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5.xml"/><Relationship Id="rId1" Type="http://schemas.openxmlformats.org/officeDocument/2006/relationships/themeOverride" Target="../theme/themeOverride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6.xml"/><Relationship Id="rId1" Type="http://schemas.openxmlformats.org/officeDocument/2006/relationships/themeOverride" Target="../theme/themeOverride5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7.xml"/><Relationship Id="rId1" Type="http://schemas.openxmlformats.org/officeDocument/2006/relationships/themeOverride" Target="../theme/themeOverride6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80666-FB37-4B36-9149-507F3B0178E3}" type="datetimeFigureOut">
              <a:rPr lang="en-US" smtClean="0"/>
              <a:pPr/>
              <a:t>6/21/2013</a:t>
            </a:fld>
            <a:endParaRPr lang="en-US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7E63A33-8271-4DD0-9C48-789913D7C11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80666-FB37-4B36-9149-507F3B0178E3}" type="datetimeFigureOut">
              <a:rPr lang="en-US" smtClean="0"/>
              <a:pPr/>
              <a:t>6/21/2013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D7E63A33-8271-4DD0-9C48-789913D7C11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80666-FB37-4B36-9149-507F3B0178E3}" type="datetimeFigureOut">
              <a:rPr lang="en-US" smtClean="0"/>
              <a:pPr/>
              <a:t>6/21/2013</a:t>
            </a:fld>
            <a:endParaRPr lang="en-US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7E63A33-8271-4DD0-9C48-789913D7C11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28E80666-FB37-4B36-9149-507F3B0178E3}" type="datetimeFigureOut">
              <a:rPr lang="en-US" smtClean="0"/>
              <a:pPr/>
              <a:t>6/21/2013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63A33-8271-4DD0-9C48-789913D7C11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80666-FB37-4B36-9149-507F3B0178E3}" type="datetimeFigureOut">
              <a:rPr lang="en-US" smtClean="0"/>
              <a:pPr/>
              <a:t>6/21/2013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D7E63A33-8271-4DD0-9C48-789913D7C11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80666-FB37-4B36-9149-507F3B0178E3}" type="datetimeFigureOut">
              <a:rPr lang="en-US" smtClean="0"/>
              <a:pPr/>
              <a:t>6/21/2013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D7E63A33-8271-4DD0-9C48-789913D7C11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80666-FB37-4B36-9149-507F3B0178E3}" type="datetimeFigureOut">
              <a:rPr lang="en-US" smtClean="0"/>
              <a:pPr/>
              <a:t>6/21/2013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D7E63A33-8271-4DD0-9C48-789913D7C11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7E63A33-8271-4DD0-9C48-789913D7C11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80666-FB37-4B36-9149-507F3B0178E3}" type="datetimeFigureOut">
              <a:rPr lang="en-US" smtClean="0"/>
              <a:pPr/>
              <a:t>6/21/2013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D7E63A33-8271-4DD0-9C48-789913D7C11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28E80666-FB37-4B36-9149-507F3B0178E3}" type="datetimeFigureOut">
              <a:rPr lang="en-US" smtClean="0"/>
              <a:pPr/>
              <a:t>6/21/2013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80666-FB37-4B36-9149-507F3B0178E3}" type="datetimeFigureOut">
              <a:rPr lang="en-US" smtClean="0"/>
              <a:pPr/>
              <a:t>6/21/2013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63A33-8271-4DD0-9C48-789913D7C11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D7E63A33-8271-4DD0-9C48-789913D7C11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80666-FB37-4B36-9149-507F3B0178E3}" type="datetimeFigureOut">
              <a:rPr lang="en-US" smtClean="0"/>
              <a:pPr/>
              <a:t>6/21/2013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Obdélník 4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Obdélník 5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Obdélník 6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Přímá spojovací čára 19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  <a:cs typeface="+mn-cs"/>
            </a:endParaRPr>
          </a:p>
        </p:txBody>
      </p:sp>
      <p:sp>
        <p:nvSpPr>
          <p:cNvPr id="11" name="Přímá spojovací čára 20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  <a:cs typeface="+mn-cs"/>
            </a:endParaRPr>
          </a:p>
        </p:txBody>
      </p:sp>
      <p:sp>
        <p:nvSpPr>
          <p:cNvPr id="12" name="Přímá spojovací čára 23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  <a:cs typeface="+mn-cs"/>
            </a:endParaRPr>
          </a:p>
        </p:txBody>
      </p:sp>
      <p:sp>
        <p:nvSpPr>
          <p:cNvPr id="13" name="Přímá spojovací čára 24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  <a:cs typeface="+mn-cs"/>
            </a:endParaRPr>
          </a:p>
        </p:txBody>
      </p:sp>
      <p:sp>
        <p:nvSpPr>
          <p:cNvPr id="14" name="Přímá spojovací čára 25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  <a:cs typeface="+mn-cs"/>
            </a:endParaRPr>
          </a:p>
        </p:txBody>
      </p:sp>
      <p:sp>
        <p:nvSpPr>
          <p:cNvPr id="15" name="Přímá spojovací čára 26"/>
          <p:cNvSpPr>
            <a:spLocks noChangeShapeType="1"/>
          </p:cNvSpPr>
          <p:nvPr/>
        </p:nvSpPr>
        <p:spPr bwMode="auto">
          <a:xfrm>
            <a:off x="9113838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  <a:cs typeface="+mn-cs"/>
            </a:endParaRPr>
          </a:p>
        </p:txBody>
      </p:sp>
      <p:sp>
        <p:nvSpPr>
          <p:cNvPr id="16" name="Obdélník 15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7" name="Elipsa 2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8" name="Elipsa 29"/>
          <p:cNvSpPr/>
          <p:nvPr/>
        </p:nvSpPr>
        <p:spPr bwMode="auto">
          <a:xfrm>
            <a:off x="1309688" y="4867275"/>
            <a:ext cx="641350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9" name="Elipsa 30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0" name="Elipsa 31"/>
          <p:cNvSpPr/>
          <p:nvPr/>
        </p:nvSpPr>
        <p:spPr bwMode="auto">
          <a:xfrm>
            <a:off x="1663700" y="5788025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Elipsa 32"/>
          <p:cNvSpPr/>
          <p:nvPr/>
        </p:nvSpPr>
        <p:spPr>
          <a:xfrm>
            <a:off x="1905000" y="4495800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22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463" y="1174750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9FB823-E359-459E-94A7-FE169BBDFF1B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21.6.2013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3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81475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24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63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F4D072-E945-4932-AC16-EDA225A913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227782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29B99D72-4B8A-4E20-8509-F3E1D3058FCE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21.6.2013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85643CDD-8252-4D23-A2B6-4B724B58CB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63405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Obdélník 4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Obdélník 5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Obdélník 6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Přímá spojovací čára 19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  <a:latin typeface="Century Schoolbook"/>
              <a:cs typeface="+mn-cs"/>
            </a:endParaRPr>
          </a:p>
        </p:txBody>
      </p:sp>
      <p:sp>
        <p:nvSpPr>
          <p:cNvPr id="9" name="Přímá spojovací čára 20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  <a:latin typeface="Century Schoolbook"/>
              <a:cs typeface="+mn-cs"/>
            </a:endParaRPr>
          </a:p>
        </p:txBody>
      </p:sp>
      <p:sp>
        <p:nvSpPr>
          <p:cNvPr id="10" name="Přímá spojovací čára 23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  <a:latin typeface="Century Schoolbook"/>
              <a:cs typeface="+mn-cs"/>
            </a:endParaRPr>
          </a:p>
        </p:txBody>
      </p:sp>
      <p:sp>
        <p:nvSpPr>
          <p:cNvPr id="11" name="Přímá spojovací čára 24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  <a:latin typeface="Century Schoolbook"/>
              <a:cs typeface="+mn-cs"/>
            </a:endParaRPr>
          </a:p>
        </p:txBody>
      </p:sp>
      <p:sp>
        <p:nvSpPr>
          <p:cNvPr id="12" name="Přímá spojovací čára 25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  <a:latin typeface="Century Schoolbook"/>
              <a:cs typeface="+mn-cs"/>
            </a:endParaRPr>
          </a:p>
        </p:txBody>
      </p:sp>
      <p:sp>
        <p:nvSpPr>
          <p:cNvPr id="13" name="Obdélník 12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4" name="Elipsa 27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5" name="Elipsa 28"/>
          <p:cNvSpPr/>
          <p:nvPr/>
        </p:nvSpPr>
        <p:spPr bwMode="auto">
          <a:xfrm>
            <a:off x="1323975" y="4867275"/>
            <a:ext cx="642938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6" name="Elipsa 29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7" name="Elipsa 30"/>
          <p:cNvSpPr/>
          <p:nvPr/>
        </p:nvSpPr>
        <p:spPr bwMode="auto">
          <a:xfrm>
            <a:off x="1663700" y="5791200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8" name="Elipsa 31"/>
          <p:cNvSpPr/>
          <p:nvPr/>
        </p:nvSpPr>
        <p:spPr bwMode="auto">
          <a:xfrm>
            <a:off x="1879600" y="4479925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9" name="Přímá spojovací čára 32"/>
          <p:cNvSpPr>
            <a:spLocks noChangeShapeType="1"/>
          </p:cNvSpPr>
          <p:nvPr/>
        </p:nvSpPr>
        <p:spPr bwMode="auto">
          <a:xfrm>
            <a:off x="9097963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  <a:latin typeface="Century Schoolbook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0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2875" y="1169988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9AD9CF-F37C-4DFB-9264-DFAC44B41564}" type="datetimeFigureOut">
              <a:rPr lang="cs-CZ">
                <a:solidFill>
                  <a:srgbClr val="FFF39D"/>
                </a:solidFill>
              </a:rPr>
              <a:pPr>
                <a:defRPr/>
              </a:pPr>
              <a:t>21.6.2013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21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78300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39D"/>
              </a:solidFill>
            </a:endParaRPr>
          </a:p>
        </p:txBody>
      </p:sp>
      <p:sp>
        <p:nvSpPr>
          <p:cNvPr id="22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39850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366D3B1-1151-4063-AF57-954E03FA0A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289876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515315-7267-4DCB-AE9F-F9346705429E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21.6.2013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EA7C3C-FCC4-4348-9AA2-8AC7F0EE34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455205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14E184-1B77-4F31-A4EC-D046FAEBFBAC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21.6.2013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795D20-B8D2-43DD-B1AE-EE4963DEAD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301503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8C74E954-D46D-47A9-9879-7F7AD87E5514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21.6.2013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DF52796B-E494-48CA-A0FF-945CCDB904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94934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89E087-BC66-4BE1-B5F5-9972BB24D95E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21.6.2013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B2F53B-7BEE-45A3-81CC-57093C287E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17561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14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black"/>
              </a:solidFill>
              <a:latin typeface="Century Schoolbook"/>
              <a:cs typeface="+mn-cs"/>
            </a:endParaRPr>
          </a:p>
        </p:txBody>
      </p:sp>
      <p:sp>
        <p:nvSpPr>
          <p:cNvPr id="6" name="Přímá spojovací čára 16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black"/>
              </a:solidFill>
              <a:latin typeface="Century Schoolbook"/>
              <a:cs typeface="+mn-cs"/>
            </a:endParaRPr>
          </a:p>
        </p:txBody>
      </p:sp>
      <p:sp>
        <p:nvSpPr>
          <p:cNvPr id="7" name="Přímá spojovací čára 17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 smtClean="0">
              <a:solidFill>
                <a:prstClr val="black"/>
              </a:solidFill>
              <a:cs typeface="+mn-cs"/>
            </a:endParaRPr>
          </a:p>
        </p:txBody>
      </p:sp>
      <p:sp>
        <p:nvSpPr>
          <p:cNvPr id="8" name="Přímá spojovací čára 1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 smtClean="0">
              <a:solidFill>
                <a:prstClr val="black"/>
              </a:solidFill>
              <a:cs typeface="+mn-cs"/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Přímá spojovací čára 2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 smtClean="0">
              <a:solidFill>
                <a:prstClr val="black"/>
              </a:solidFill>
              <a:cs typeface="+mn-cs"/>
            </a:endParaRPr>
          </a:p>
        </p:txBody>
      </p:sp>
      <p:sp>
        <p:nvSpPr>
          <p:cNvPr id="11" name="Elipsa 23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/>
          <a:lstStyle>
            <a:lvl1pPr algn="l">
              <a:buNone/>
              <a:defRPr sz="2000" b="1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DCB5118A-70AD-4242-9851-282AC3BE0491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21.6.2013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3" name="Zástupný symbol pro číslo snímku 21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8899B6D1-308D-45F0-B627-222A6B1674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2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230019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14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  <a:cs typeface="+mn-cs"/>
            </a:endParaRPr>
          </a:p>
        </p:txBody>
      </p:sp>
      <p:sp>
        <p:nvSpPr>
          <p:cNvPr id="6" name="Elipsa 16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7" name="Přímá spojovací čára 17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algn="ctr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 smtClean="0">
              <a:solidFill>
                <a:prstClr val="black"/>
              </a:solidFill>
              <a:cs typeface="+mn-cs"/>
            </a:endParaRPr>
          </a:p>
        </p:txBody>
      </p:sp>
      <p:sp>
        <p:nvSpPr>
          <p:cNvPr id="8" name="Obdélník 7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Přímá spojovací čára 19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 smtClean="0">
              <a:solidFill>
                <a:prstClr val="black"/>
              </a:solidFill>
              <a:cs typeface="+mn-cs"/>
            </a:endParaRPr>
          </a:p>
        </p:txBody>
      </p:sp>
      <p:sp>
        <p:nvSpPr>
          <p:cNvPr id="10" name="Přímá spojovací čára 20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black"/>
              </a:solidFill>
              <a:latin typeface="Century Schoolbook"/>
              <a:cs typeface="+mn-cs"/>
            </a:endParaRPr>
          </a:p>
        </p:txBody>
      </p:sp>
      <p:sp>
        <p:nvSpPr>
          <p:cNvPr id="11" name="Přímá spojovací čára 23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 smtClean="0">
              <a:solidFill>
                <a:prstClr val="black"/>
              </a:solidFill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spcCol="274320" rtlCol="0" fromWordArt="0" forceAA="0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2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7E5F970A-89F4-4E3B-93BD-76CA5C2E6FB7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21.6.2013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3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9A94F2F8-0D3E-4554-8332-9FA5C80CDF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767291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BEF9E9-4F93-4B4A-9137-DAF8135D2F9D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21.6.2013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36150B-5D0F-46D4-A4B2-9BB0D12218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565219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26A447-6076-4794-A419-BC5D302CA1FB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21.6.2013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7A9C5D-82E8-4A84-BAB1-14A5C95463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888658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Obdélník 4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Obdélník 5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Obdélník 6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Přímá spojovací čára 19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  <a:cs typeface="+mn-cs"/>
            </a:endParaRPr>
          </a:p>
        </p:txBody>
      </p:sp>
      <p:sp>
        <p:nvSpPr>
          <p:cNvPr id="11" name="Přímá spojovací čára 20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  <a:cs typeface="+mn-cs"/>
            </a:endParaRPr>
          </a:p>
        </p:txBody>
      </p:sp>
      <p:sp>
        <p:nvSpPr>
          <p:cNvPr id="12" name="Přímá spojovací čára 23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  <a:cs typeface="+mn-cs"/>
            </a:endParaRPr>
          </a:p>
        </p:txBody>
      </p:sp>
      <p:sp>
        <p:nvSpPr>
          <p:cNvPr id="13" name="Přímá spojovací čára 24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  <a:cs typeface="+mn-cs"/>
            </a:endParaRPr>
          </a:p>
        </p:txBody>
      </p:sp>
      <p:sp>
        <p:nvSpPr>
          <p:cNvPr id="14" name="Přímá spojovací čára 25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  <a:cs typeface="+mn-cs"/>
            </a:endParaRPr>
          </a:p>
        </p:txBody>
      </p:sp>
      <p:sp>
        <p:nvSpPr>
          <p:cNvPr id="15" name="Přímá spojovací čára 26"/>
          <p:cNvSpPr>
            <a:spLocks noChangeShapeType="1"/>
          </p:cNvSpPr>
          <p:nvPr/>
        </p:nvSpPr>
        <p:spPr bwMode="auto">
          <a:xfrm>
            <a:off x="9113838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  <a:cs typeface="+mn-cs"/>
            </a:endParaRPr>
          </a:p>
        </p:txBody>
      </p:sp>
      <p:sp>
        <p:nvSpPr>
          <p:cNvPr id="16" name="Obdélník 15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7" name="Elipsa 2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8" name="Elipsa 29"/>
          <p:cNvSpPr/>
          <p:nvPr/>
        </p:nvSpPr>
        <p:spPr bwMode="auto">
          <a:xfrm>
            <a:off x="1309688" y="4867275"/>
            <a:ext cx="641350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9" name="Elipsa 30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0" name="Elipsa 31"/>
          <p:cNvSpPr/>
          <p:nvPr/>
        </p:nvSpPr>
        <p:spPr bwMode="auto">
          <a:xfrm>
            <a:off x="1663700" y="5788025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Elipsa 32"/>
          <p:cNvSpPr/>
          <p:nvPr/>
        </p:nvSpPr>
        <p:spPr>
          <a:xfrm>
            <a:off x="1905000" y="4495800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22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463" y="1174750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9FB823-E359-459E-94A7-FE169BBDFF1B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21.6.2013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3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81475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24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63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F4D072-E945-4932-AC16-EDA225A913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612254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29B99D72-4B8A-4E20-8509-F3E1D3058FCE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21.6.2013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85643CDD-8252-4D23-A2B6-4B724B58CB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046438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Obdélník 4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Obdélník 5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Obdélník 6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Přímá spojovací čára 19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  <a:latin typeface="Century Schoolbook"/>
              <a:cs typeface="+mn-cs"/>
            </a:endParaRPr>
          </a:p>
        </p:txBody>
      </p:sp>
      <p:sp>
        <p:nvSpPr>
          <p:cNvPr id="9" name="Přímá spojovací čára 20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  <a:latin typeface="Century Schoolbook"/>
              <a:cs typeface="+mn-cs"/>
            </a:endParaRPr>
          </a:p>
        </p:txBody>
      </p:sp>
      <p:sp>
        <p:nvSpPr>
          <p:cNvPr id="10" name="Přímá spojovací čára 23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  <a:latin typeface="Century Schoolbook"/>
              <a:cs typeface="+mn-cs"/>
            </a:endParaRPr>
          </a:p>
        </p:txBody>
      </p:sp>
      <p:sp>
        <p:nvSpPr>
          <p:cNvPr id="11" name="Přímá spojovací čára 24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  <a:latin typeface="Century Schoolbook"/>
              <a:cs typeface="+mn-cs"/>
            </a:endParaRPr>
          </a:p>
        </p:txBody>
      </p:sp>
      <p:sp>
        <p:nvSpPr>
          <p:cNvPr id="12" name="Přímá spojovací čára 25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  <a:latin typeface="Century Schoolbook"/>
              <a:cs typeface="+mn-cs"/>
            </a:endParaRPr>
          </a:p>
        </p:txBody>
      </p:sp>
      <p:sp>
        <p:nvSpPr>
          <p:cNvPr id="13" name="Obdélník 12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4" name="Elipsa 27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5" name="Elipsa 28"/>
          <p:cNvSpPr/>
          <p:nvPr/>
        </p:nvSpPr>
        <p:spPr bwMode="auto">
          <a:xfrm>
            <a:off x="1323975" y="4867275"/>
            <a:ext cx="642938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6" name="Elipsa 29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7" name="Elipsa 30"/>
          <p:cNvSpPr/>
          <p:nvPr/>
        </p:nvSpPr>
        <p:spPr bwMode="auto">
          <a:xfrm>
            <a:off x="1663700" y="5791200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8" name="Elipsa 31"/>
          <p:cNvSpPr/>
          <p:nvPr/>
        </p:nvSpPr>
        <p:spPr bwMode="auto">
          <a:xfrm>
            <a:off x="1879600" y="4479925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9" name="Přímá spojovací čára 32"/>
          <p:cNvSpPr>
            <a:spLocks noChangeShapeType="1"/>
          </p:cNvSpPr>
          <p:nvPr/>
        </p:nvSpPr>
        <p:spPr bwMode="auto">
          <a:xfrm>
            <a:off x="9097963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  <a:latin typeface="Century Schoolbook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0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2875" y="1169988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9AD9CF-F37C-4DFB-9264-DFAC44B41564}" type="datetimeFigureOut">
              <a:rPr lang="cs-CZ">
                <a:solidFill>
                  <a:srgbClr val="FFF39D"/>
                </a:solidFill>
              </a:rPr>
              <a:pPr>
                <a:defRPr/>
              </a:pPr>
              <a:t>21.6.2013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21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78300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39D"/>
              </a:solidFill>
            </a:endParaRPr>
          </a:p>
        </p:txBody>
      </p:sp>
      <p:sp>
        <p:nvSpPr>
          <p:cNvPr id="22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39850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366D3B1-1151-4063-AF57-954E03FA0A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739642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515315-7267-4DCB-AE9F-F9346705429E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21.6.2013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EA7C3C-FCC4-4348-9AA2-8AC7F0EE34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204406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14E184-1B77-4F31-A4EC-D046FAEBFBAC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21.6.2013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795D20-B8D2-43DD-B1AE-EE4963DEAD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797848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8C74E954-D46D-47A9-9879-7F7AD87E5514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21.6.2013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DF52796B-E494-48CA-A0FF-945CCDB904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2620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89E087-BC66-4BE1-B5F5-9972BB24D95E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21.6.2013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B2F53B-7BEE-45A3-81CC-57093C287E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591934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14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black"/>
              </a:solidFill>
              <a:latin typeface="Century Schoolbook"/>
              <a:cs typeface="+mn-cs"/>
            </a:endParaRPr>
          </a:p>
        </p:txBody>
      </p:sp>
      <p:sp>
        <p:nvSpPr>
          <p:cNvPr id="6" name="Přímá spojovací čára 16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black"/>
              </a:solidFill>
              <a:latin typeface="Century Schoolbook"/>
              <a:cs typeface="+mn-cs"/>
            </a:endParaRPr>
          </a:p>
        </p:txBody>
      </p:sp>
      <p:sp>
        <p:nvSpPr>
          <p:cNvPr id="7" name="Přímá spojovací čára 17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 smtClean="0">
              <a:solidFill>
                <a:prstClr val="black"/>
              </a:solidFill>
              <a:cs typeface="+mn-cs"/>
            </a:endParaRPr>
          </a:p>
        </p:txBody>
      </p:sp>
      <p:sp>
        <p:nvSpPr>
          <p:cNvPr id="8" name="Přímá spojovací čára 1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 smtClean="0">
              <a:solidFill>
                <a:prstClr val="black"/>
              </a:solidFill>
              <a:cs typeface="+mn-cs"/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Přímá spojovací čára 2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 smtClean="0">
              <a:solidFill>
                <a:prstClr val="black"/>
              </a:solidFill>
              <a:cs typeface="+mn-cs"/>
            </a:endParaRPr>
          </a:p>
        </p:txBody>
      </p:sp>
      <p:sp>
        <p:nvSpPr>
          <p:cNvPr id="11" name="Elipsa 23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/>
          <a:lstStyle>
            <a:lvl1pPr algn="l">
              <a:buNone/>
              <a:defRPr sz="2000" b="1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DCB5118A-70AD-4242-9851-282AC3BE0491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21.6.2013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3" name="Zástupný symbol pro číslo snímku 21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8899B6D1-308D-45F0-B627-222A6B1674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2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42638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14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  <a:cs typeface="+mn-cs"/>
            </a:endParaRPr>
          </a:p>
        </p:txBody>
      </p:sp>
      <p:sp>
        <p:nvSpPr>
          <p:cNvPr id="6" name="Elipsa 16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7" name="Přímá spojovací čára 17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algn="ctr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 smtClean="0">
              <a:solidFill>
                <a:prstClr val="black"/>
              </a:solidFill>
              <a:cs typeface="+mn-cs"/>
            </a:endParaRPr>
          </a:p>
        </p:txBody>
      </p:sp>
      <p:sp>
        <p:nvSpPr>
          <p:cNvPr id="8" name="Obdélník 7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Přímá spojovací čára 19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 smtClean="0">
              <a:solidFill>
                <a:prstClr val="black"/>
              </a:solidFill>
              <a:cs typeface="+mn-cs"/>
            </a:endParaRPr>
          </a:p>
        </p:txBody>
      </p:sp>
      <p:sp>
        <p:nvSpPr>
          <p:cNvPr id="10" name="Přímá spojovací čára 20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black"/>
              </a:solidFill>
              <a:latin typeface="Century Schoolbook"/>
              <a:cs typeface="+mn-cs"/>
            </a:endParaRPr>
          </a:p>
        </p:txBody>
      </p:sp>
      <p:sp>
        <p:nvSpPr>
          <p:cNvPr id="11" name="Přímá spojovací čára 23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 smtClean="0">
              <a:solidFill>
                <a:prstClr val="black"/>
              </a:solidFill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spcCol="274320" rtlCol="0" fromWordArt="0" forceAA="0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2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7E5F970A-89F4-4E3B-93BD-76CA5C2E6FB7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21.6.2013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3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9A94F2F8-0D3E-4554-8332-9FA5C80CDF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300907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BEF9E9-4F93-4B4A-9137-DAF8135D2F9D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21.6.2013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36150B-5D0F-46D4-A4B2-9BB0D12218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346119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26A447-6076-4794-A419-BC5D302CA1FB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21.6.2013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7A9C5D-82E8-4A84-BAB1-14A5C95463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6800286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Obdélník 4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Obdélník 5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Obdélník 6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Přímá spojovací čára 19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  <a:cs typeface="+mn-cs"/>
            </a:endParaRPr>
          </a:p>
        </p:txBody>
      </p:sp>
      <p:sp>
        <p:nvSpPr>
          <p:cNvPr id="11" name="Přímá spojovací čára 20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  <a:cs typeface="+mn-cs"/>
            </a:endParaRPr>
          </a:p>
        </p:txBody>
      </p:sp>
      <p:sp>
        <p:nvSpPr>
          <p:cNvPr id="12" name="Přímá spojovací čára 23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  <a:cs typeface="+mn-cs"/>
            </a:endParaRPr>
          </a:p>
        </p:txBody>
      </p:sp>
      <p:sp>
        <p:nvSpPr>
          <p:cNvPr id="13" name="Přímá spojovací čára 24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  <a:cs typeface="+mn-cs"/>
            </a:endParaRPr>
          </a:p>
        </p:txBody>
      </p:sp>
      <p:sp>
        <p:nvSpPr>
          <p:cNvPr id="14" name="Přímá spojovací čára 25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  <a:cs typeface="+mn-cs"/>
            </a:endParaRPr>
          </a:p>
        </p:txBody>
      </p:sp>
      <p:sp>
        <p:nvSpPr>
          <p:cNvPr id="15" name="Přímá spojovací čára 26"/>
          <p:cNvSpPr>
            <a:spLocks noChangeShapeType="1"/>
          </p:cNvSpPr>
          <p:nvPr/>
        </p:nvSpPr>
        <p:spPr bwMode="auto">
          <a:xfrm>
            <a:off x="9113838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  <a:cs typeface="+mn-cs"/>
            </a:endParaRPr>
          </a:p>
        </p:txBody>
      </p:sp>
      <p:sp>
        <p:nvSpPr>
          <p:cNvPr id="16" name="Obdélník 15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7" name="Elipsa 2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8" name="Elipsa 29"/>
          <p:cNvSpPr/>
          <p:nvPr/>
        </p:nvSpPr>
        <p:spPr bwMode="auto">
          <a:xfrm>
            <a:off x="1309688" y="4867275"/>
            <a:ext cx="641350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9" name="Elipsa 30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0" name="Elipsa 31"/>
          <p:cNvSpPr/>
          <p:nvPr/>
        </p:nvSpPr>
        <p:spPr bwMode="auto">
          <a:xfrm>
            <a:off x="1663700" y="5788025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Elipsa 32"/>
          <p:cNvSpPr/>
          <p:nvPr/>
        </p:nvSpPr>
        <p:spPr>
          <a:xfrm>
            <a:off x="1905000" y="4495800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22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463" y="1174750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9FB823-E359-459E-94A7-FE169BBDFF1B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21.6.2013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3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81475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24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63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F4D072-E945-4932-AC16-EDA225A913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7722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29B99D72-4B8A-4E20-8509-F3E1D3058FCE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21.6.2013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85643CDD-8252-4D23-A2B6-4B724B58CB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9065128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Obdélník 4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Obdélník 5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Obdélník 6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Přímá spojovací čára 19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  <a:latin typeface="Century Schoolbook"/>
              <a:cs typeface="+mn-cs"/>
            </a:endParaRPr>
          </a:p>
        </p:txBody>
      </p:sp>
      <p:sp>
        <p:nvSpPr>
          <p:cNvPr id="9" name="Přímá spojovací čára 20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  <a:latin typeface="Century Schoolbook"/>
              <a:cs typeface="+mn-cs"/>
            </a:endParaRPr>
          </a:p>
        </p:txBody>
      </p:sp>
      <p:sp>
        <p:nvSpPr>
          <p:cNvPr id="10" name="Přímá spojovací čára 23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  <a:latin typeface="Century Schoolbook"/>
              <a:cs typeface="+mn-cs"/>
            </a:endParaRPr>
          </a:p>
        </p:txBody>
      </p:sp>
      <p:sp>
        <p:nvSpPr>
          <p:cNvPr id="11" name="Přímá spojovací čára 24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  <a:latin typeface="Century Schoolbook"/>
              <a:cs typeface="+mn-cs"/>
            </a:endParaRPr>
          </a:p>
        </p:txBody>
      </p:sp>
      <p:sp>
        <p:nvSpPr>
          <p:cNvPr id="12" name="Přímá spojovací čára 25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  <a:latin typeface="Century Schoolbook"/>
              <a:cs typeface="+mn-cs"/>
            </a:endParaRPr>
          </a:p>
        </p:txBody>
      </p:sp>
      <p:sp>
        <p:nvSpPr>
          <p:cNvPr id="13" name="Obdélník 12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4" name="Elipsa 27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5" name="Elipsa 28"/>
          <p:cNvSpPr/>
          <p:nvPr/>
        </p:nvSpPr>
        <p:spPr bwMode="auto">
          <a:xfrm>
            <a:off x="1323975" y="4867275"/>
            <a:ext cx="642938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6" name="Elipsa 29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7" name="Elipsa 30"/>
          <p:cNvSpPr/>
          <p:nvPr/>
        </p:nvSpPr>
        <p:spPr bwMode="auto">
          <a:xfrm>
            <a:off x="1663700" y="5791200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8" name="Elipsa 31"/>
          <p:cNvSpPr/>
          <p:nvPr/>
        </p:nvSpPr>
        <p:spPr bwMode="auto">
          <a:xfrm>
            <a:off x="1879600" y="4479925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9" name="Přímá spojovací čára 32"/>
          <p:cNvSpPr>
            <a:spLocks noChangeShapeType="1"/>
          </p:cNvSpPr>
          <p:nvPr/>
        </p:nvSpPr>
        <p:spPr bwMode="auto">
          <a:xfrm>
            <a:off x="9097963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  <a:latin typeface="Century Schoolbook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0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2875" y="1169988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9AD9CF-F37C-4DFB-9264-DFAC44B41564}" type="datetimeFigureOut">
              <a:rPr lang="cs-CZ">
                <a:solidFill>
                  <a:srgbClr val="FFF39D"/>
                </a:solidFill>
              </a:rPr>
              <a:pPr>
                <a:defRPr/>
              </a:pPr>
              <a:t>21.6.2013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21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78300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39D"/>
              </a:solidFill>
            </a:endParaRPr>
          </a:p>
        </p:txBody>
      </p:sp>
      <p:sp>
        <p:nvSpPr>
          <p:cNvPr id="22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39850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366D3B1-1151-4063-AF57-954E03FA0A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173780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515315-7267-4DCB-AE9F-F9346705429E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21.6.2013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EA7C3C-FCC4-4348-9AA2-8AC7F0EE34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9696506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14E184-1B77-4F31-A4EC-D046FAEBFBAC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21.6.2013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795D20-B8D2-43DD-B1AE-EE4963DEAD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6982659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8C74E954-D46D-47A9-9879-7F7AD87E5514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21.6.2013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DF52796B-E494-48CA-A0FF-945CCDB904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1264009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89E087-BC66-4BE1-B5F5-9972BB24D95E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21.6.2013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B2F53B-7BEE-45A3-81CC-57093C287E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44848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14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black"/>
              </a:solidFill>
              <a:latin typeface="Century Schoolbook"/>
              <a:cs typeface="+mn-cs"/>
            </a:endParaRPr>
          </a:p>
        </p:txBody>
      </p:sp>
      <p:sp>
        <p:nvSpPr>
          <p:cNvPr id="6" name="Přímá spojovací čára 16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black"/>
              </a:solidFill>
              <a:latin typeface="Century Schoolbook"/>
              <a:cs typeface="+mn-cs"/>
            </a:endParaRPr>
          </a:p>
        </p:txBody>
      </p:sp>
      <p:sp>
        <p:nvSpPr>
          <p:cNvPr id="7" name="Přímá spojovací čára 17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 smtClean="0">
              <a:solidFill>
                <a:prstClr val="black"/>
              </a:solidFill>
              <a:cs typeface="+mn-cs"/>
            </a:endParaRPr>
          </a:p>
        </p:txBody>
      </p:sp>
      <p:sp>
        <p:nvSpPr>
          <p:cNvPr id="8" name="Přímá spojovací čára 1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 smtClean="0">
              <a:solidFill>
                <a:prstClr val="black"/>
              </a:solidFill>
              <a:cs typeface="+mn-cs"/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Přímá spojovací čára 2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 smtClean="0">
              <a:solidFill>
                <a:prstClr val="black"/>
              </a:solidFill>
              <a:cs typeface="+mn-cs"/>
            </a:endParaRPr>
          </a:p>
        </p:txBody>
      </p:sp>
      <p:sp>
        <p:nvSpPr>
          <p:cNvPr id="11" name="Elipsa 23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/>
          <a:lstStyle>
            <a:lvl1pPr algn="l">
              <a:buNone/>
              <a:defRPr sz="2000" b="1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DCB5118A-70AD-4242-9851-282AC3BE0491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21.6.2013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3" name="Zástupný symbol pro číslo snímku 21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8899B6D1-308D-45F0-B627-222A6B1674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2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839643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14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  <a:cs typeface="+mn-cs"/>
            </a:endParaRPr>
          </a:p>
        </p:txBody>
      </p:sp>
      <p:sp>
        <p:nvSpPr>
          <p:cNvPr id="6" name="Elipsa 16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7" name="Přímá spojovací čára 17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algn="ctr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 smtClean="0">
              <a:solidFill>
                <a:prstClr val="black"/>
              </a:solidFill>
              <a:cs typeface="+mn-cs"/>
            </a:endParaRPr>
          </a:p>
        </p:txBody>
      </p:sp>
      <p:sp>
        <p:nvSpPr>
          <p:cNvPr id="8" name="Obdélník 7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Přímá spojovací čára 19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 smtClean="0">
              <a:solidFill>
                <a:prstClr val="black"/>
              </a:solidFill>
              <a:cs typeface="+mn-cs"/>
            </a:endParaRPr>
          </a:p>
        </p:txBody>
      </p:sp>
      <p:sp>
        <p:nvSpPr>
          <p:cNvPr id="10" name="Přímá spojovací čára 20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black"/>
              </a:solidFill>
              <a:latin typeface="Century Schoolbook"/>
              <a:cs typeface="+mn-cs"/>
            </a:endParaRPr>
          </a:p>
        </p:txBody>
      </p:sp>
      <p:sp>
        <p:nvSpPr>
          <p:cNvPr id="11" name="Přímá spojovací čára 23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 smtClean="0">
              <a:solidFill>
                <a:prstClr val="black"/>
              </a:solidFill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spcCol="274320" rtlCol="0" fromWordArt="0" forceAA="0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2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7E5F970A-89F4-4E3B-93BD-76CA5C2E6FB7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21.6.2013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3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9A94F2F8-0D3E-4554-8332-9FA5C80CDF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3466370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BEF9E9-4F93-4B4A-9137-DAF8135D2F9D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21.6.2013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36150B-5D0F-46D4-A4B2-9BB0D12218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3225518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26A447-6076-4794-A419-BC5D302CA1FB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21.6.2013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7A9C5D-82E8-4A84-BAB1-14A5C95463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4480049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Obdélník 4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Obdélník 5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Obdélník 6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Přímá spojovací čára 19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  <a:cs typeface="+mn-cs"/>
            </a:endParaRPr>
          </a:p>
        </p:txBody>
      </p:sp>
      <p:sp>
        <p:nvSpPr>
          <p:cNvPr id="11" name="Přímá spojovací čára 20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  <a:cs typeface="+mn-cs"/>
            </a:endParaRPr>
          </a:p>
        </p:txBody>
      </p:sp>
      <p:sp>
        <p:nvSpPr>
          <p:cNvPr id="12" name="Přímá spojovací čára 23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  <a:cs typeface="+mn-cs"/>
            </a:endParaRPr>
          </a:p>
        </p:txBody>
      </p:sp>
      <p:sp>
        <p:nvSpPr>
          <p:cNvPr id="13" name="Přímá spojovací čára 24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  <a:cs typeface="+mn-cs"/>
            </a:endParaRPr>
          </a:p>
        </p:txBody>
      </p:sp>
      <p:sp>
        <p:nvSpPr>
          <p:cNvPr id="14" name="Přímá spojovací čára 25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  <a:cs typeface="+mn-cs"/>
            </a:endParaRPr>
          </a:p>
        </p:txBody>
      </p:sp>
      <p:sp>
        <p:nvSpPr>
          <p:cNvPr id="15" name="Přímá spojovací čára 26"/>
          <p:cNvSpPr>
            <a:spLocks noChangeShapeType="1"/>
          </p:cNvSpPr>
          <p:nvPr/>
        </p:nvSpPr>
        <p:spPr bwMode="auto">
          <a:xfrm>
            <a:off x="9113838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  <a:cs typeface="+mn-cs"/>
            </a:endParaRPr>
          </a:p>
        </p:txBody>
      </p:sp>
      <p:sp>
        <p:nvSpPr>
          <p:cNvPr id="16" name="Obdélník 15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7" name="Elipsa 2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8" name="Elipsa 29"/>
          <p:cNvSpPr/>
          <p:nvPr/>
        </p:nvSpPr>
        <p:spPr bwMode="auto">
          <a:xfrm>
            <a:off x="1309688" y="4867275"/>
            <a:ext cx="641350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9" name="Elipsa 30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0" name="Elipsa 31"/>
          <p:cNvSpPr/>
          <p:nvPr/>
        </p:nvSpPr>
        <p:spPr bwMode="auto">
          <a:xfrm>
            <a:off x="1663700" y="5788025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Elipsa 32"/>
          <p:cNvSpPr/>
          <p:nvPr/>
        </p:nvSpPr>
        <p:spPr>
          <a:xfrm>
            <a:off x="1905000" y="4495800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22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463" y="1174750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9FB823-E359-459E-94A7-FE169BBDFF1B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21.6.2013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3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81475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24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63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F4D072-E945-4932-AC16-EDA225A913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705070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29B99D72-4B8A-4E20-8509-F3E1D3058FCE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21.6.2013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85643CDD-8252-4D23-A2B6-4B724B58CB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2080449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Obdélník 4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Obdélník 5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Obdélník 6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Přímá spojovací čára 19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  <a:latin typeface="Century Schoolbook"/>
              <a:cs typeface="+mn-cs"/>
            </a:endParaRPr>
          </a:p>
        </p:txBody>
      </p:sp>
      <p:sp>
        <p:nvSpPr>
          <p:cNvPr id="9" name="Přímá spojovací čára 20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  <a:latin typeface="Century Schoolbook"/>
              <a:cs typeface="+mn-cs"/>
            </a:endParaRPr>
          </a:p>
        </p:txBody>
      </p:sp>
      <p:sp>
        <p:nvSpPr>
          <p:cNvPr id="10" name="Přímá spojovací čára 23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  <a:latin typeface="Century Schoolbook"/>
              <a:cs typeface="+mn-cs"/>
            </a:endParaRPr>
          </a:p>
        </p:txBody>
      </p:sp>
      <p:sp>
        <p:nvSpPr>
          <p:cNvPr id="11" name="Přímá spojovací čára 24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  <a:latin typeface="Century Schoolbook"/>
              <a:cs typeface="+mn-cs"/>
            </a:endParaRPr>
          </a:p>
        </p:txBody>
      </p:sp>
      <p:sp>
        <p:nvSpPr>
          <p:cNvPr id="12" name="Přímá spojovací čára 25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  <a:latin typeface="Century Schoolbook"/>
              <a:cs typeface="+mn-cs"/>
            </a:endParaRPr>
          </a:p>
        </p:txBody>
      </p:sp>
      <p:sp>
        <p:nvSpPr>
          <p:cNvPr id="13" name="Obdélník 12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4" name="Elipsa 27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5" name="Elipsa 28"/>
          <p:cNvSpPr/>
          <p:nvPr/>
        </p:nvSpPr>
        <p:spPr bwMode="auto">
          <a:xfrm>
            <a:off x="1323975" y="4867275"/>
            <a:ext cx="642938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6" name="Elipsa 29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7" name="Elipsa 30"/>
          <p:cNvSpPr/>
          <p:nvPr/>
        </p:nvSpPr>
        <p:spPr bwMode="auto">
          <a:xfrm>
            <a:off x="1663700" y="5791200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8" name="Elipsa 31"/>
          <p:cNvSpPr/>
          <p:nvPr/>
        </p:nvSpPr>
        <p:spPr bwMode="auto">
          <a:xfrm>
            <a:off x="1879600" y="4479925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9" name="Přímá spojovací čára 32"/>
          <p:cNvSpPr>
            <a:spLocks noChangeShapeType="1"/>
          </p:cNvSpPr>
          <p:nvPr/>
        </p:nvSpPr>
        <p:spPr bwMode="auto">
          <a:xfrm>
            <a:off x="9097963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  <a:latin typeface="Century Schoolbook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0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2875" y="1169988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9AD9CF-F37C-4DFB-9264-DFAC44B41564}" type="datetimeFigureOut">
              <a:rPr lang="cs-CZ">
                <a:solidFill>
                  <a:srgbClr val="FFF39D"/>
                </a:solidFill>
              </a:rPr>
              <a:pPr>
                <a:defRPr/>
              </a:pPr>
              <a:t>21.6.2013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21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78300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39D"/>
              </a:solidFill>
            </a:endParaRPr>
          </a:p>
        </p:txBody>
      </p:sp>
      <p:sp>
        <p:nvSpPr>
          <p:cNvPr id="22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39850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366D3B1-1151-4063-AF57-954E03FA0A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958778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515315-7267-4DCB-AE9F-F9346705429E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21.6.2013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EA7C3C-FCC4-4348-9AA2-8AC7F0EE34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250174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14E184-1B77-4F31-A4EC-D046FAEBFBAC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21.6.2013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795D20-B8D2-43DD-B1AE-EE4963DEAD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3454048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8C74E954-D46D-47A9-9879-7F7AD87E5514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21.6.2013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DF52796B-E494-48CA-A0FF-945CCDB904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992280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89E087-BC66-4BE1-B5F5-9972BB24D95E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21.6.2013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B2F53B-7BEE-45A3-81CC-57093C287E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4799503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14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black"/>
              </a:solidFill>
              <a:latin typeface="Century Schoolbook"/>
              <a:cs typeface="+mn-cs"/>
            </a:endParaRPr>
          </a:p>
        </p:txBody>
      </p:sp>
      <p:sp>
        <p:nvSpPr>
          <p:cNvPr id="6" name="Přímá spojovací čára 16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black"/>
              </a:solidFill>
              <a:latin typeface="Century Schoolbook"/>
              <a:cs typeface="+mn-cs"/>
            </a:endParaRPr>
          </a:p>
        </p:txBody>
      </p:sp>
      <p:sp>
        <p:nvSpPr>
          <p:cNvPr id="7" name="Přímá spojovací čára 17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 smtClean="0">
              <a:solidFill>
                <a:prstClr val="black"/>
              </a:solidFill>
              <a:cs typeface="+mn-cs"/>
            </a:endParaRPr>
          </a:p>
        </p:txBody>
      </p:sp>
      <p:sp>
        <p:nvSpPr>
          <p:cNvPr id="8" name="Přímá spojovací čára 1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 smtClean="0">
              <a:solidFill>
                <a:prstClr val="black"/>
              </a:solidFill>
              <a:cs typeface="+mn-cs"/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Přímá spojovací čára 2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 smtClean="0">
              <a:solidFill>
                <a:prstClr val="black"/>
              </a:solidFill>
              <a:cs typeface="+mn-cs"/>
            </a:endParaRPr>
          </a:p>
        </p:txBody>
      </p:sp>
      <p:sp>
        <p:nvSpPr>
          <p:cNvPr id="11" name="Elipsa 23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/>
          <a:lstStyle>
            <a:lvl1pPr algn="l">
              <a:buNone/>
              <a:defRPr sz="2000" b="1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DCB5118A-70AD-4242-9851-282AC3BE0491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21.6.2013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3" name="Zástupný symbol pro číslo snímku 21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8899B6D1-308D-45F0-B627-222A6B1674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2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294917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14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  <a:cs typeface="+mn-cs"/>
            </a:endParaRPr>
          </a:p>
        </p:txBody>
      </p:sp>
      <p:sp>
        <p:nvSpPr>
          <p:cNvPr id="6" name="Elipsa 16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7" name="Přímá spojovací čára 17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algn="ctr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 smtClean="0">
              <a:solidFill>
                <a:prstClr val="black"/>
              </a:solidFill>
              <a:cs typeface="+mn-cs"/>
            </a:endParaRPr>
          </a:p>
        </p:txBody>
      </p:sp>
      <p:sp>
        <p:nvSpPr>
          <p:cNvPr id="8" name="Obdélník 7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Přímá spojovací čára 19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 smtClean="0">
              <a:solidFill>
                <a:prstClr val="black"/>
              </a:solidFill>
              <a:cs typeface="+mn-cs"/>
            </a:endParaRPr>
          </a:p>
        </p:txBody>
      </p:sp>
      <p:sp>
        <p:nvSpPr>
          <p:cNvPr id="10" name="Přímá spojovací čára 20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black"/>
              </a:solidFill>
              <a:latin typeface="Century Schoolbook"/>
              <a:cs typeface="+mn-cs"/>
            </a:endParaRPr>
          </a:p>
        </p:txBody>
      </p:sp>
      <p:sp>
        <p:nvSpPr>
          <p:cNvPr id="11" name="Přímá spojovací čára 23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 smtClean="0">
              <a:solidFill>
                <a:prstClr val="black"/>
              </a:solidFill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spcCol="274320" rtlCol="0" fromWordArt="0" forceAA="0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2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7E5F970A-89F4-4E3B-93BD-76CA5C2E6FB7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21.6.2013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3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9A94F2F8-0D3E-4554-8332-9FA5C80CDF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1424454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BEF9E9-4F93-4B4A-9137-DAF8135D2F9D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21.6.2013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36150B-5D0F-46D4-A4B2-9BB0D12218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0953863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26A447-6076-4794-A419-BC5D302CA1FB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21.6.2013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7A9C5D-82E8-4A84-BAB1-14A5C95463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5107062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Obdélník 4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Obdélník 5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Obdélník 6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Přímá spojovací čára 19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  <a:cs typeface="+mn-cs"/>
            </a:endParaRPr>
          </a:p>
        </p:txBody>
      </p:sp>
      <p:sp>
        <p:nvSpPr>
          <p:cNvPr id="11" name="Přímá spojovací čára 20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  <a:cs typeface="+mn-cs"/>
            </a:endParaRPr>
          </a:p>
        </p:txBody>
      </p:sp>
      <p:sp>
        <p:nvSpPr>
          <p:cNvPr id="12" name="Přímá spojovací čára 23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  <a:cs typeface="+mn-cs"/>
            </a:endParaRPr>
          </a:p>
        </p:txBody>
      </p:sp>
      <p:sp>
        <p:nvSpPr>
          <p:cNvPr id="13" name="Přímá spojovací čára 24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  <a:cs typeface="+mn-cs"/>
            </a:endParaRPr>
          </a:p>
        </p:txBody>
      </p:sp>
      <p:sp>
        <p:nvSpPr>
          <p:cNvPr id="14" name="Přímá spojovací čára 25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  <a:cs typeface="+mn-cs"/>
            </a:endParaRPr>
          </a:p>
        </p:txBody>
      </p:sp>
      <p:sp>
        <p:nvSpPr>
          <p:cNvPr id="15" name="Přímá spojovací čára 26"/>
          <p:cNvSpPr>
            <a:spLocks noChangeShapeType="1"/>
          </p:cNvSpPr>
          <p:nvPr/>
        </p:nvSpPr>
        <p:spPr bwMode="auto">
          <a:xfrm>
            <a:off x="9113838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  <a:cs typeface="+mn-cs"/>
            </a:endParaRPr>
          </a:p>
        </p:txBody>
      </p:sp>
      <p:sp>
        <p:nvSpPr>
          <p:cNvPr id="16" name="Obdélník 15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7" name="Elipsa 2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8" name="Elipsa 29"/>
          <p:cNvSpPr/>
          <p:nvPr/>
        </p:nvSpPr>
        <p:spPr bwMode="auto">
          <a:xfrm>
            <a:off x="1309688" y="4867275"/>
            <a:ext cx="641350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9" name="Elipsa 30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0" name="Elipsa 31"/>
          <p:cNvSpPr/>
          <p:nvPr/>
        </p:nvSpPr>
        <p:spPr bwMode="auto">
          <a:xfrm>
            <a:off x="1663700" y="5788025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Elipsa 32"/>
          <p:cNvSpPr/>
          <p:nvPr/>
        </p:nvSpPr>
        <p:spPr>
          <a:xfrm>
            <a:off x="1905000" y="4495800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22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463" y="1174750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9FB823-E359-459E-94A7-FE169BBDFF1B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21.6.2013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3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81475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24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63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F4D072-E945-4932-AC16-EDA225A913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034011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29B99D72-4B8A-4E20-8509-F3E1D3058FCE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21.6.2013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85643CDD-8252-4D23-A2B6-4B724B58CB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0723787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Obdélník 4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Obdélník 5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Obdélník 6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Přímá spojovací čára 19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  <a:latin typeface="Century Schoolbook"/>
              <a:cs typeface="+mn-cs"/>
            </a:endParaRPr>
          </a:p>
        </p:txBody>
      </p:sp>
      <p:sp>
        <p:nvSpPr>
          <p:cNvPr id="9" name="Přímá spojovací čára 20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  <a:latin typeface="Century Schoolbook"/>
              <a:cs typeface="+mn-cs"/>
            </a:endParaRPr>
          </a:p>
        </p:txBody>
      </p:sp>
      <p:sp>
        <p:nvSpPr>
          <p:cNvPr id="10" name="Přímá spojovací čára 23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  <a:latin typeface="Century Schoolbook"/>
              <a:cs typeface="+mn-cs"/>
            </a:endParaRPr>
          </a:p>
        </p:txBody>
      </p:sp>
      <p:sp>
        <p:nvSpPr>
          <p:cNvPr id="11" name="Přímá spojovací čára 24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  <a:latin typeface="Century Schoolbook"/>
              <a:cs typeface="+mn-cs"/>
            </a:endParaRPr>
          </a:p>
        </p:txBody>
      </p:sp>
      <p:sp>
        <p:nvSpPr>
          <p:cNvPr id="12" name="Přímá spojovací čára 25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  <a:latin typeface="Century Schoolbook"/>
              <a:cs typeface="+mn-cs"/>
            </a:endParaRPr>
          </a:p>
        </p:txBody>
      </p:sp>
      <p:sp>
        <p:nvSpPr>
          <p:cNvPr id="13" name="Obdélník 12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4" name="Elipsa 27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5" name="Elipsa 28"/>
          <p:cNvSpPr/>
          <p:nvPr/>
        </p:nvSpPr>
        <p:spPr bwMode="auto">
          <a:xfrm>
            <a:off x="1323975" y="4867275"/>
            <a:ext cx="642938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6" name="Elipsa 29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7" name="Elipsa 30"/>
          <p:cNvSpPr/>
          <p:nvPr/>
        </p:nvSpPr>
        <p:spPr bwMode="auto">
          <a:xfrm>
            <a:off x="1663700" y="5791200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8" name="Elipsa 31"/>
          <p:cNvSpPr/>
          <p:nvPr/>
        </p:nvSpPr>
        <p:spPr bwMode="auto">
          <a:xfrm>
            <a:off x="1879600" y="4479925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9" name="Přímá spojovací čára 32"/>
          <p:cNvSpPr>
            <a:spLocks noChangeShapeType="1"/>
          </p:cNvSpPr>
          <p:nvPr/>
        </p:nvSpPr>
        <p:spPr bwMode="auto">
          <a:xfrm>
            <a:off x="9097963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  <a:latin typeface="Century Schoolbook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0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2875" y="1169988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9AD9CF-F37C-4DFB-9264-DFAC44B41564}" type="datetimeFigureOut">
              <a:rPr lang="cs-CZ">
                <a:solidFill>
                  <a:srgbClr val="FFF39D"/>
                </a:solidFill>
              </a:rPr>
              <a:pPr>
                <a:defRPr/>
              </a:pPr>
              <a:t>21.6.2013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21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78300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39D"/>
              </a:solidFill>
            </a:endParaRPr>
          </a:p>
        </p:txBody>
      </p:sp>
      <p:sp>
        <p:nvSpPr>
          <p:cNvPr id="22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39850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366D3B1-1151-4063-AF57-954E03FA0A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158427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515315-7267-4DCB-AE9F-F9346705429E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21.6.2013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EA7C3C-FCC4-4348-9AA2-8AC7F0EE34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238608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14E184-1B77-4F31-A4EC-D046FAEBFBAC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21.6.2013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795D20-B8D2-43DD-B1AE-EE4963DEAD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7846847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8C74E954-D46D-47A9-9879-7F7AD87E5514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21.6.2013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DF52796B-E494-48CA-A0FF-945CCDB904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9352135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89E087-BC66-4BE1-B5F5-9972BB24D95E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21.6.2013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B2F53B-7BEE-45A3-81CC-57093C287E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2397847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14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black"/>
              </a:solidFill>
              <a:latin typeface="Century Schoolbook"/>
              <a:cs typeface="+mn-cs"/>
            </a:endParaRPr>
          </a:p>
        </p:txBody>
      </p:sp>
      <p:sp>
        <p:nvSpPr>
          <p:cNvPr id="6" name="Přímá spojovací čára 16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black"/>
              </a:solidFill>
              <a:latin typeface="Century Schoolbook"/>
              <a:cs typeface="+mn-cs"/>
            </a:endParaRPr>
          </a:p>
        </p:txBody>
      </p:sp>
      <p:sp>
        <p:nvSpPr>
          <p:cNvPr id="7" name="Přímá spojovací čára 17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 smtClean="0">
              <a:solidFill>
                <a:prstClr val="black"/>
              </a:solidFill>
              <a:cs typeface="+mn-cs"/>
            </a:endParaRPr>
          </a:p>
        </p:txBody>
      </p:sp>
      <p:sp>
        <p:nvSpPr>
          <p:cNvPr id="8" name="Přímá spojovací čára 1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 smtClean="0">
              <a:solidFill>
                <a:prstClr val="black"/>
              </a:solidFill>
              <a:cs typeface="+mn-cs"/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Přímá spojovací čára 2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 smtClean="0">
              <a:solidFill>
                <a:prstClr val="black"/>
              </a:solidFill>
              <a:cs typeface="+mn-cs"/>
            </a:endParaRPr>
          </a:p>
        </p:txBody>
      </p:sp>
      <p:sp>
        <p:nvSpPr>
          <p:cNvPr id="11" name="Elipsa 23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/>
          <a:lstStyle>
            <a:lvl1pPr algn="l">
              <a:buNone/>
              <a:defRPr sz="2000" b="1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DCB5118A-70AD-4242-9851-282AC3BE0491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21.6.2013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3" name="Zástupný symbol pro číslo snímku 21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8899B6D1-308D-45F0-B627-222A6B1674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2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965833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14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  <a:cs typeface="+mn-cs"/>
            </a:endParaRPr>
          </a:p>
        </p:txBody>
      </p:sp>
      <p:sp>
        <p:nvSpPr>
          <p:cNvPr id="6" name="Elipsa 16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7" name="Přímá spojovací čára 17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algn="ctr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 smtClean="0">
              <a:solidFill>
                <a:prstClr val="black"/>
              </a:solidFill>
              <a:cs typeface="+mn-cs"/>
            </a:endParaRPr>
          </a:p>
        </p:txBody>
      </p:sp>
      <p:sp>
        <p:nvSpPr>
          <p:cNvPr id="8" name="Obdélník 7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Přímá spojovací čára 19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 smtClean="0">
              <a:solidFill>
                <a:prstClr val="black"/>
              </a:solidFill>
              <a:cs typeface="+mn-cs"/>
            </a:endParaRPr>
          </a:p>
        </p:txBody>
      </p:sp>
      <p:sp>
        <p:nvSpPr>
          <p:cNvPr id="10" name="Přímá spojovací čára 20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black"/>
              </a:solidFill>
              <a:latin typeface="Century Schoolbook"/>
              <a:cs typeface="+mn-cs"/>
            </a:endParaRPr>
          </a:p>
        </p:txBody>
      </p:sp>
      <p:sp>
        <p:nvSpPr>
          <p:cNvPr id="11" name="Přímá spojovací čára 23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 smtClean="0">
              <a:solidFill>
                <a:prstClr val="black"/>
              </a:solidFill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spcCol="274320" rtlCol="0" fromWordArt="0" forceAA="0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2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7E5F970A-89F4-4E3B-93BD-76CA5C2E6FB7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21.6.2013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3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9A94F2F8-0D3E-4554-8332-9FA5C80CDF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696228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BEF9E9-4F93-4B4A-9137-DAF8135D2F9D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21.6.2013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36150B-5D0F-46D4-A4B2-9BB0D12218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853016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26A447-6076-4794-A419-BC5D302CA1FB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21.6.2013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7A9C5D-82E8-4A84-BAB1-14A5C95463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6936651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Obdélník 4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Obdélník 5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Obdélník 6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Přímá spojovací čára 19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  <a:cs typeface="+mn-cs"/>
            </a:endParaRPr>
          </a:p>
        </p:txBody>
      </p:sp>
      <p:sp>
        <p:nvSpPr>
          <p:cNvPr id="11" name="Přímá spojovací čára 20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  <a:cs typeface="+mn-cs"/>
            </a:endParaRPr>
          </a:p>
        </p:txBody>
      </p:sp>
      <p:sp>
        <p:nvSpPr>
          <p:cNvPr id="12" name="Přímá spojovací čára 23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  <a:cs typeface="+mn-cs"/>
            </a:endParaRPr>
          </a:p>
        </p:txBody>
      </p:sp>
      <p:sp>
        <p:nvSpPr>
          <p:cNvPr id="13" name="Přímá spojovací čára 24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  <a:cs typeface="+mn-cs"/>
            </a:endParaRPr>
          </a:p>
        </p:txBody>
      </p:sp>
      <p:sp>
        <p:nvSpPr>
          <p:cNvPr id="14" name="Přímá spojovací čára 25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  <a:cs typeface="+mn-cs"/>
            </a:endParaRPr>
          </a:p>
        </p:txBody>
      </p:sp>
      <p:sp>
        <p:nvSpPr>
          <p:cNvPr id="15" name="Přímá spojovací čára 26"/>
          <p:cNvSpPr>
            <a:spLocks noChangeShapeType="1"/>
          </p:cNvSpPr>
          <p:nvPr/>
        </p:nvSpPr>
        <p:spPr bwMode="auto">
          <a:xfrm>
            <a:off x="9113838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  <a:cs typeface="+mn-cs"/>
            </a:endParaRPr>
          </a:p>
        </p:txBody>
      </p:sp>
      <p:sp>
        <p:nvSpPr>
          <p:cNvPr id="16" name="Obdélník 15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7" name="Elipsa 2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8" name="Elipsa 29"/>
          <p:cNvSpPr/>
          <p:nvPr/>
        </p:nvSpPr>
        <p:spPr bwMode="auto">
          <a:xfrm>
            <a:off x="1309688" y="4867275"/>
            <a:ext cx="641350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9" name="Elipsa 30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0" name="Elipsa 31"/>
          <p:cNvSpPr/>
          <p:nvPr/>
        </p:nvSpPr>
        <p:spPr bwMode="auto">
          <a:xfrm>
            <a:off x="1663700" y="5788025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Elipsa 32"/>
          <p:cNvSpPr/>
          <p:nvPr/>
        </p:nvSpPr>
        <p:spPr>
          <a:xfrm>
            <a:off x="1905000" y="4495800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22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463" y="1174750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9FB823-E359-459E-94A7-FE169BBDFF1B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21.6.2013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3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81475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24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63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F4D072-E945-4932-AC16-EDA225A913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068482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29B99D72-4B8A-4E20-8509-F3E1D3058FCE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21.6.2013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85643CDD-8252-4D23-A2B6-4B724B58CB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670366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Obdélník 4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Obdélník 5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Obdélník 6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Přímá spojovací čára 19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  <a:latin typeface="Century Schoolbook"/>
              <a:cs typeface="+mn-cs"/>
            </a:endParaRPr>
          </a:p>
        </p:txBody>
      </p:sp>
      <p:sp>
        <p:nvSpPr>
          <p:cNvPr id="9" name="Přímá spojovací čára 20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  <a:latin typeface="Century Schoolbook"/>
              <a:cs typeface="+mn-cs"/>
            </a:endParaRPr>
          </a:p>
        </p:txBody>
      </p:sp>
      <p:sp>
        <p:nvSpPr>
          <p:cNvPr id="10" name="Přímá spojovací čára 23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  <a:latin typeface="Century Schoolbook"/>
              <a:cs typeface="+mn-cs"/>
            </a:endParaRPr>
          </a:p>
        </p:txBody>
      </p:sp>
      <p:sp>
        <p:nvSpPr>
          <p:cNvPr id="11" name="Přímá spojovací čára 24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  <a:latin typeface="Century Schoolbook"/>
              <a:cs typeface="+mn-cs"/>
            </a:endParaRPr>
          </a:p>
        </p:txBody>
      </p:sp>
      <p:sp>
        <p:nvSpPr>
          <p:cNvPr id="12" name="Přímá spojovací čára 25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  <a:latin typeface="Century Schoolbook"/>
              <a:cs typeface="+mn-cs"/>
            </a:endParaRPr>
          </a:p>
        </p:txBody>
      </p:sp>
      <p:sp>
        <p:nvSpPr>
          <p:cNvPr id="13" name="Obdélník 12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4" name="Elipsa 27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5" name="Elipsa 28"/>
          <p:cNvSpPr/>
          <p:nvPr/>
        </p:nvSpPr>
        <p:spPr bwMode="auto">
          <a:xfrm>
            <a:off x="1323975" y="4867275"/>
            <a:ext cx="642938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6" name="Elipsa 29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7" name="Elipsa 30"/>
          <p:cNvSpPr/>
          <p:nvPr/>
        </p:nvSpPr>
        <p:spPr bwMode="auto">
          <a:xfrm>
            <a:off x="1663700" y="5791200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8" name="Elipsa 31"/>
          <p:cNvSpPr/>
          <p:nvPr/>
        </p:nvSpPr>
        <p:spPr bwMode="auto">
          <a:xfrm>
            <a:off x="1879600" y="4479925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9" name="Přímá spojovací čára 32"/>
          <p:cNvSpPr>
            <a:spLocks noChangeShapeType="1"/>
          </p:cNvSpPr>
          <p:nvPr/>
        </p:nvSpPr>
        <p:spPr bwMode="auto">
          <a:xfrm>
            <a:off x="9097963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  <a:latin typeface="Century Schoolbook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0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2875" y="1169988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9AD9CF-F37C-4DFB-9264-DFAC44B41564}" type="datetimeFigureOut">
              <a:rPr lang="cs-CZ">
                <a:solidFill>
                  <a:srgbClr val="FFF39D"/>
                </a:solidFill>
              </a:rPr>
              <a:pPr>
                <a:defRPr/>
              </a:pPr>
              <a:t>21.6.2013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21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78300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39D"/>
              </a:solidFill>
            </a:endParaRPr>
          </a:p>
        </p:txBody>
      </p:sp>
      <p:sp>
        <p:nvSpPr>
          <p:cNvPr id="22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39850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366D3B1-1151-4063-AF57-954E03FA0A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583943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515315-7267-4DCB-AE9F-F9346705429E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21.6.2013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EA7C3C-FCC4-4348-9AA2-8AC7F0EE34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5441986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14E184-1B77-4F31-A4EC-D046FAEBFBAC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21.6.2013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795D20-B8D2-43DD-B1AE-EE4963DEAD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3855514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8C74E954-D46D-47A9-9879-7F7AD87E5514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21.6.2013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DF52796B-E494-48CA-A0FF-945CCDB904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6462214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89E087-BC66-4BE1-B5F5-9972BB24D95E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21.6.2013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B2F53B-7BEE-45A3-81CC-57093C287E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9660486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14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black"/>
              </a:solidFill>
              <a:latin typeface="Century Schoolbook"/>
              <a:cs typeface="+mn-cs"/>
            </a:endParaRPr>
          </a:p>
        </p:txBody>
      </p:sp>
      <p:sp>
        <p:nvSpPr>
          <p:cNvPr id="6" name="Přímá spojovací čára 16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black"/>
              </a:solidFill>
              <a:latin typeface="Century Schoolbook"/>
              <a:cs typeface="+mn-cs"/>
            </a:endParaRPr>
          </a:p>
        </p:txBody>
      </p:sp>
      <p:sp>
        <p:nvSpPr>
          <p:cNvPr id="7" name="Přímá spojovací čára 17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 smtClean="0">
              <a:solidFill>
                <a:prstClr val="black"/>
              </a:solidFill>
              <a:cs typeface="+mn-cs"/>
            </a:endParaRPr>
          </a:p>
        </p:txBody>
      </p:sp>
      <p:sp>
        <p:nvSpPr>
          <p:cNvPr id="8" name="Přímá spojovací čára 1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 smtClean="0">
              <a:solidFill>
                <a:prstClr val="black"/>
              </a:solidFill>
              <a:cs typeface="+mn-cs"/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Přímá spojovací čára 2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 smtClean="0">
              <a:solidFill>
                <a:prstClr val="black"/>
              </a:solidFill>
              <a:cs typeface="+mn-cs"/>
            </a:endParaRPr>
          </a:p>
        </p:txBody>
      </p:sp>
      <p:sp>
        <p:nvSpPr>
          <p:cNvPr id="11" name="Elipsa 23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/>
          <a:lstStyle>
            <a:lvl1pPr algn="l">
              <a:buNone/>
              <a:defRPr sz="2000" b="1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DCB5118A-70AD-4242-9851-282AC3BE0491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21.6.2013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3" name="Zástupný symbol pro číslo snímku 21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8899B6D1-308D-45F0-B627-222A6B1674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2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626796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14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  <a:cs typeface="+mn-cs"/>
            </a:endParaRPr>
          </a:p>
        </p:txBody>
      </p:sp>
      <p:sp>
        <p:nvSpPr>
          <p:cNvPr id="6" name="Elipsa 16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7" name="Přímá spojovací čára 17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algn="ctr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 smtClean="0">
              <a:solidFill>
                <a:prstClr val="black"/>
              </a:solidFill>
              <a:cs typeface="+mn-cs"/>
            </a:endParaRPr>
          </a:p>
        </p:txBody>
      </p:sp>
      <p:sp>
        <p:nvSpPr>
          <p:cNvPr id="8" name="Obdélník 7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Přímá spojovací čára 19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 smtClean="0">
              <a:solidFill>
                <a:prstClr val="black"/>
              </a:solidFill>
              <a:cs typeface="+mn-cs"/>
            </a:endParaRPr>
          </a:p>
        </p:txBody>
      </p:sp>
      <p:sp>
        <p:nvSpPr>
          <p:cNvPr id="10" name="Přímá spojovací čára 20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black"/>
              </a:solidFill>
              <a:latin typeface="Century Schoolbook"/>
              <a:cs typeface="+mn-cs"/>
            </a:endParaRPr>
          </a:p>
        </p:txBody>
      </p:sp>
      <p:sp>
        <p:nvSpPr>
          <p:cNvPr id="11" name="Přímá spojovací čára 23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 smtClean="0">
              <a:solidFill>
                <a:prstClr val="black"/>
              </a:solidFill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spcCol="274320" rtlCol="0" fromWordArt="0" forceAA="0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2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7E5F970A-89F4-4E3B-93BD-76CA5C2E6FB7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21.6.2013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3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9A94F2F8-0D3E-4554-8332-9FA5C80CDF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8575932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BEF9E9-4F93-4B4A-9137-DAF8135D2F9D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21.6.2013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36150B-5D0F-46D4-A4B2-9BB0D12218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4319553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26A447-6076-4794-A419-BC5D302CA1FB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21.6.2013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7A9C5D-82E8-4A84-BAB1-14A5C95463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6395033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99CB88-5E1A-4FAC-892A-60949ACB1F6F}" type="datetimeFigureOut">
              <a:rPr lang="en-US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6/21/2013</a:t>
            </a:fld>
            <a:endParaRPr lang="en-US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Autorem materiálu a všech jeho částí, není-li uvedeno jinak, je (jméno a příjmení autora).</a:t>
            </a:r>
            <a:br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</a:br>
            <a:r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  <a:latin typeface="Calibri" pitchFamily="34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974DF9-AD47-4691-BA21-BBFCE3637A9A}" type="slidenum">
              <a:rPr lang="en-US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527603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99CB88-5E1A-4FAC-892A-60949ACB1F6F}" type="datetimeFigureOut">
              <a:rPr lang="en-US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6/21/2013</a:t>
            </a:fld>
            <a:endParaRPr lang="en-US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Autorem materiálu a všech jeho částí, není-li uvedeno jinak, je (jméno a příjmení autora).</a:t>
            </a:r>
            <a:br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</a:br>
            <a:r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  <a:latin typeface="Calibri" pitchFamily="34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974DF9-AD47-4691-BA21-BBFCE3637A9A}" type="slidenum">
              <a:rPr lang="en-US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065738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99CB88-5E1A-4FAC-892A-60949ACB1F6F}" type="datetimeFigureOut">
              <a:rPr lang="en-US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6/21/2013</a:t>
            </a:fld>
            <a:endParaRPr lang="en-US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Autorem materiálu a všech jeho částí, není-li uvedeno jinak, je (jméno a příjmení autora).</a:t>
            </a:r>
            <a:br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</a:br>
            <a:r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  <a:latin typeface="Calibri" pitchFamily="34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974DF9-AD47-4691-BA21-BBFCE3637A9A}" type="slidenum">
              <a:rPr lang="en-US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744901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99CB88-5E1A-4FAC-892A-60949ACB1F6F}" type="datetimeFigureOut">
              <a:rPr lang="en-US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6/21/2013</a:t>
            </a:fld>
            <a:endParaRPr lang="en-US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Autorem materiálu a všech jeho částí, není-li uvedeno jinak, je (jméno a příjmení autora).</a:t>
            </a:r>
            <a:br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</a:br>
            <a:r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  <a:latin typeface="Calibri" pitchFamily="34" charset="0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974DF9-AD47-4691-BA21-BBFCE3637A9A}" type="slidenum">
              <a:rPr lang="en-US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374552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99CB88-5E1A-4FAC-892A-60949ACB1F6F}" type="datetimeFigureOut">
              <a:rPr lang="en-US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6/21/2013</a:t>
            </a:fld>
            <a:endParaRPr lang="en-US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Autorem materiálu a všech jeho částí, není-li uvedeno jinak, je (jméno a příjmení autora).</a:t>
            </a:r>
            <a:br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</a:br>
            <a:r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  <a:latin typeface="Calibri" pitchFamily="34" charset="0"/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974DF9-AD47-4691-BA21-BBFCE3637A9A}" type="slidenum">
              <a:rPr lang="en-US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180249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99CB88-5E1A-4FAC-892A-60949ACB1F6F}" type="datetimeFigureOut">
              <a:rPr lang="en-US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6/21/2013</a:t>
            </a:fld>
            <a:endParaRPr lang="en-US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Autorem materiálu a všech jeho částí, není-li uvedeno jinak, je (jméno a příjmení autora).</a:t>
            </a:r>
            <a:br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</a:br>
            <a:r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  <a:latin typeface="Calibri" pitchFamily="34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974DF9-AD47-4691-BA21-BBFCE3637A9A}" type="slidenum">
              <a:rPr lang="en-US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099474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99CB88-5E1A-4FAC-892A-60949ACB1F6F}" type="datetimeFigureOut">
              <a:rPr lang="en-US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6/21/2013</a:t>
            </a:fld>
            <a:endParaRPr lang="en-US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Autorem materiálu a všech jeho částí, není-li uvedeno jinak, je (jméno a příjmení autora).</a:t>
            </a:r>
            <a:br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</a:br>
            <a:r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  <a:latin typeface="Calibri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974DF9-AD47-4691-BA21-BBFCE3637A9A}" type="slidenum">
              <a:rPr lang="en-US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054900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99CB88-5E1A-4FAC-892A-60949ACB1F6F}" type="datetimeFigureOut">
              <a:rPr lang="en-US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6/21/2013</a:t>
            </a:fld>
            <a:endParaRPr lang="en-US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Autorem materiálu a všech jeho částí, není-li uvedeno jinak, je (jméno a příjmení autora).</a:t>
            </a:r>
            <a:br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</a:br>
            <a:r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  <a:latin typeface="Calibri" pitchFamily="34" charset="0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974DF9-AD47-4691-BA21-BBFCE3637A9A}" type="slidenum">
              <a:rPr lang="en-US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32632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99CB88-5E1A-4FAC-892A-60949ACB1F6F}" type="datetimeFigureOut">
              <a:rPr lang="en-US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6/21/2013</a:t>
            </a:fld>
            <a:endParaRPr lang="en-US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Autorem materiálu a všech jeho částí, není-li uvedeno jinak, je (jméno a příjmení autora).</a:t>
            </a:r>
            <a:br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</a:br>
            <a:r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  <a:latin typeface="Calibri" pitchFamily="34" charset="0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974DF9-AD47-4691-BA21-BBFCE3637A9A}" type="slidenum">
              <a:rPr lang="en-US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936443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99CB88-5E1A-4FAC-892A-60949ACB1F6F}" type="datetimeFigureOut">
              <a:rPr lang="en-US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6/21/2013</a:t>
            </a:fld>
            <a:endParaRPr lang="en-US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Autorem materiálu a všech jeho částí, není-li uvedeno jinak, je (jméno a příjmení autora).</a:t>
            </a:r>
            <a:br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</a:br>
            <a:r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  <a:latin typeface="Calibri" pitchFamily="34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974DF9-AD47-4691-BA21-BBFCE3637A9A}" type="slidenum">
              <a:rPr lang="en-US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187638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99CB88-5E1A-4FAC-892A-60949ACB1F6F}" type="datetimeFigureOut">
              <a:rPr lang="en-US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6/21/2013</a:t>
            </a:fld>
            <a:endParaRPr lang="en-US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Autorem materiálu a všech jeho částí, není-li uvedeno jinak, je (jméno a příjmení autora).</a:t>
            </a:r>
            <a:br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</a:br>
            <a:r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  <a:latin typeface="Calibri" pitchFamily="34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974DF9-AD47-4691-BA21-BBFCE3637A9A}" type="slidenum">
              <a:rPr lang="en-US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906979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4.xml"/><Relationship Id="rId3" Type="http://schemas.openxmlformats.org/officeDocument/2006/relationships/slideLayout" Target="../slideLayouts/slideLayout69.xml"/><Relationship Id="rId7" Type="http://schemas.openxmlformats.org/officeDocument/2006/relationships/slideLayout" Target="../slideLayouts/slideLayout73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11" Type="http://schemas.openxmlformats.org/officeDocument/2006/relationships/slideLayout" Target="../slideLayouts/slideLayout77.xml"/><Relationship Id="rId5" Type="http://schemas.openxmlformats.org/officeDocument/2006/relationships/slideLayout" Target="../slideLayouts/slideLayout71.xml"/><Relationship Id="rId10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0.xml"/><Relationship Id="rId9" Type="http://schemas.openxmlformats.org/officeDocument/2006/relationships/slideLayout" Target="../slideLayouts/slideLayout75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5.xml"/><Relationship Id="rId3" Type="http://schemas.openxmlformats.org/officeDocument/2006/relationships/slideLayout" Target="../slideLayouts/slideLayout80.xml"/><Relationship Id="rId7" Type="http://schemas.openxmlformats.org/officeDocument/2006/relationships/slideLayout" Target="../slideLayouts/slideLayout84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79.xml"/><Relationship Id="rId1" Type="http://schemas.openxmlformats.org/officeDocument/2006/relationships/slideLayout" Target="../slideLayouts/slideLayout78.xml"/><Relationship Id="rId6" Type="http://schemas.openxmlformats.org/officeDocument/2006/relationships/slideLayout" Target="../slideLayouts/slideLayout83.xml"/><Relationship Id="rId11" Type="http://schemas.openxmlformats.org/officeDocument/2006/relationships/slideLayout" Target="../slideLayouts/slideLayout88.xml"/><Relationship Id="rId5" Type="http://schemas.openxmlformats.org/officeDocument/2006/relationships/slideLayout" Target="../slideLayouts/slideLayout82.xml"/><Relationship Id="rId10" Type="http://schemas.openxmlformats.org/officeDocument/2006/relationships/slideLayout" Target="../slideLayouts/slideLayout87.xml"/><Relationship Id="rId4" Type="http://schemas.openxmlformats.org/officeDocument/2006/relationships/slideLayout" Target="../slideLayouts/slideLayout81.xml"/><Relationship Id="rId9" Type="http://schemas.openxmlformats.org/officeDocument/2006/relationships/slideLayout" Target="../slideLayouts/slideLayout8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28E80666-FB37-4B36-9149-507F3B0178E3}" type="datetimeFigureOut">
              <a:rPr lang="en-US" smtClean="0"/>
              <a:pPr/>
              <a:t>6/21/2013</a:t>
            </a:fld>
            <a:endParaRPr lang="en-US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r>
              <a:rPr lang="cs-CZ" smtClean="0">
                <a:latin typeface="Arial" charset="0"/>
              </a:rPr>
              <a:t>Autorem materiálu a všech jeho částí, není-li uvedeno jinak, je (jméno a příjmení autora).</a:t>
            </a:r>
            <a:br>
              <a:rPr lang="cs-CZ" smtClean="0">
                <a:latin typeface="Arial" charset="0"/>
              </a:rPr>
            </a:br>
            <a:r>
              <a:rPr lang="cs-CZ" smtClean="0">
                <a:latin typeface="Arial" charset="0"/>
              </a:rPr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7E63A33-8271-4DD0-9C48-789913D7C11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dt="0"/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black"/>
              </a:solidFill>
              <a:latin typeface="Century Schoolbook"/>
              <a:cs typeface="+mn-cs"/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28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467600" cy="4873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045" y="1081881"/>
            <a:ext cx="2011362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6496543E-9F36-4D0B-9F05-B0FD11C639A2}" type="datetimeFigureOut">
              <a:rPr lang="cs-CZ">
                <a:solidFill>
                  <a:srgbClr val="575F6D"/>
                </a:solidFill>
                <a:cs typeface="+mn-cs"/>
              </a:rPr>
              <a:pPr>
                <a:defRPr/>
              </a:pPr>
              <a:t>21.6.2013</a:t>
            </a:fld>
            <a:endParaRPr lang="cs-CZ">
              <a:solidFill>
                <a:srgbClr val="575F6D"/>
              </a:solidFill>
              <a:cs typeface="+mn-cs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89763" y="3736975"/>
            <a:ext cx="32004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  <a:cs typeface="+mn-cs"/>
            </a:endParaRPr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  <a:cs typeface="+mn-cs"/>
            </a:endParaRPr>
          </a:p>
        </p:txBody>
      </p:sp>
      <p:sp>
        <p:nvSpPr>
          <p:cNvPr id="1032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 smtClean="0">
              <a:solidFill>
                <a:prstClr val="black"/>
              </a:solidFill>
              <a:cs typeface="+mn-cs"/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034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 smtClean="0">
              <a:solidFill>
                <a:prstClr val="black"/>
              </a:solidFill>
              <a:cs typeface="+mn-cs"/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588" y="5734050"/>
            <a:ext cx="609600" cy="520700"/>
          </a:xfrm>
          <a:prstGeom prst="rect">
            <a:avLst/>
          </a:prstGeom>
        </p:spPr>
        <p:txBody>
          <a:bodyPr vert="horz" anchor="ctr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b="1">
                <a:solidFill>
                  <a:srgbClr val="FFFFFF"/>
                </a:solidFill>
                <a:latin typeface="+mn-lt"/>
              </a:defRPr>
            </a:lvl1pPr>
          </a:lstStyle>
          <a:p>
            <a:pPr>
              <a:defRPr/>
            </a:pPr>
            <a:fld id="{13E0E4E3-8146-4931-A773-67B89BE394CF}" type="slidenum">
              <a:rPr lang="cs-CZ">
                <a:cs typeface="+mn-cs"/>
              </a:rPr>
              <a:pPr>
                <a:defRPr/>
              </a:pPr>
              <a:t>‹#›</a:t>
            </a:fld>
            <a:endParaRPr lang="cs-CZ"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3474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000" kern="1200" cap="small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9pPr>
    </p:titleStyle>
    <p:bodyStyle>
      <a:lvl1pPr marL="273050" indent="-273050" algn="l" rtl="0" eaLnBrk="0" fontAlgn="base" hangingPunct="0">
        <a:spcBef>
          <a:spcPts val="6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563" algn="l" rtl="0" eaLnBrk="0" fontAlgn="base" hangingPunct="0">
        <a:spcBef>
          <a:spcPct val="20000"/>
        </a:spcBef>
        <a:spcAft>
          <a:spcPct val="0"/>
        </a:spcAft>
        <a:buClr>
          <a:srgbClr val="E0752F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182563" algn="l" rtl="0" eaLnBrk="0" fontAlgn="base" hangingPunct="0">
        <a:spcBef>
          <a:spcPct val="20000"/>
        </a:spcBef>
        <a:spcAft>
          <a:spcPct val="0"/>
        </a:spcAft>
        <a:buClr>
          <a:srgbClr val="FEC3AE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182563" algn="l" rtl="0" eaLnBrk="0" fontAlgn="base" hangingPunct="0">
        <a:spcBef>
          <a:spcPct val="20000"/>
        </a:spcBef>
        <a:spcAft>
          <a:spcPct val="0"/>
        </a:spcAft>
        <a:buClr>
          <a:srgbClr val="BDCAE9"/>
        </a:buClr>
        <a:buSzPct val="68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black"/>
              </a:solidFill>
              <a:latin typeface="Century Schoolbook"/>
              <a:cs typeface="+mn-cs"/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28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467600" cy="4873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045" y="1081881"/>
            <a:ext cx="2011362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6496543E-9F36-4D0B-9F05-B0FD11C639A2}" type="datetimeFigureOut">
              <a:rPr lang="cs-CZ">
                <a:solidFill>
                  <a:srgbClr val="575F6D"/>
                </a:solidFill>
                <a:cs typeface="+mn-cs"/>
              </a:rPr>
              <a:pPr>
                <a:defRPr/>
              </a:pPr>
              <a:t>21.6.2013</a:t>
            </a:fld>
            <a:endParaRPr lang="cs-CZ">
              <a:solidFill>
                <a:srgbClr val="575F6D"/>
              </a:solidFill>
              <a:cs typeface="+mn-cs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89763" y="3736975"/>
            <a:ext cx="32004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  <a:cs typeface="+mn-cs"/>
            </a:endParaRPr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  <a:cs typeface="+mn-cs"/>
            </a:endParaRPr>
          </a:p>
        </p:txBody>
      </p:sp>
      <p:sp>
        <p:nvSpPr>
          <p:cNvPr id="1032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 smtClean="0">
              <a:solidFill>
                <a:prstClr val="black"/>
              </a:solidFill>
              <a:cs typeface="+mn-cs"/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034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 smtClean="0">
              <a:solidFill>
                <a:prstClr val="black"/>
              </a:solidFill>
              <a:cs typeface="+mn-cs"/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588" y="5734050"/>
            <a:ext cx="609600" cy="520700"/>
          </a:xfrm>
          <a:prstGeom prst="rect">
            <a:avLst/>
          </a:prstGeom>
        </p:spPr>
        <p:txBody>
          <a:bodyPr vert="horz" anchor="ctr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b="1">
                <a:solidFill>
                  <a:srgbClr val="FFFFFF"/>
                </a:solidFill>
                <a:latin typeface="+mn-lt"/>
              </a:defRPr>
            </a:lvl1pPr>
          </a:lstStyle>
          <a:p>
            <a:pPr>
              <a:defRPr/>
            </a:pPr>
            <a:fld id="{13E0E4E3-8146-4931-A773-67B89BE394CF}" type="slidenum">
              <a:rPr lang="cs-CZ">
                <a:cs typeface="+mn-cs"/>
              </a:rPr>
              <a:pPr>
                <a:defRPr/>
              </a:pPr>
              <a:t>‹#›</a:t>
            </a:fld>
            <a:endParaRPr lang="cs-CZ"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928893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000" kern="1200" cap="small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9pPr>
    </p:titleStyle>
    <p:bodyStyle>
      <a:lvl1pPr marL="273050" indent="-273050" algn="l" rtl="0" eaLnBrk="0" fontAlgn="base" hangingPunct="0">
        <a:spcBef>
          <a:spcPts val="6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563" algn="l" rtl="0" eaLnBrk="0" fontAlgn="base" hangingPunct="0">
        <a:spcBef>
          <a:spcPct val="20000"/>
        </a:spcBef>
        <a:spcAft>
          <a:spcPct val="0"/>
        </a:spcAft>
        <a:buClr>
          <a:srgbClr val="E0752F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182563" algn="l" rtl="0" eaLnBrk="0" fontAlgn="base" hangingPunct="0">
        <a:spcBef>
          <a:spcPct val="20000"/>
        </a:spcBef>
        <a:spcAft>
          <a:spcPct val="0"/>
        </a:spcAft>
        <a:buClr>
          <a:srgbClr val="FEC3AE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182563" algn="l" rtl="0" eaLnBrk="0" fontAlgn="base" hangingPunct="0">
        <a:spcBef>
          <a:spcPct val="20000"/>
        </a:spcBef>
        <a:spcAft>
          <a:spcPct val="0"/>
        </a:spcAft>
        <a:buClr>
          <a:srgbClr val="BDCAE9"/>
        </a:buClr>
        <a:buSzPct val="68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black"/>
              </a:solidFill>
              <a:latin typeface="Century Schoolbook"/>
              <a:cs typeface="+mn-cs"/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28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467600" cy="4873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045" y="1081881"/>
            <a:ext cx="2011362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6496543E-9F36-4D0B-9F05-B0FD11C639A2}" type="datetimeFigureOut">
              <a:rPr lang="cs-CZ">
                <a:solidFill>
                  <a:srgbClr val="575F6D"/>
                </a:solidFill>
                <a:cs typeface="+mn-cs"/>
              </a:rPr>
              <a:pPr>
                <a:defRPr/>
              </a:pPr>
              <a:t>21.6.2013</a:t>
            </a:fld>
            <a:endParaRPr lang="cs-CZ">
              <a:solidFill>
                <a:srgbClr val="575F6D"/>
              </a:solidFill>
              <a:cs typeface="+mn-cs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89763" y="3736975"/>
            <a:ext cx="32004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  <a:cs typeface="+mn-cs"/>
            </a:endParaRPr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  <a:cs typeface="+mn-cs"/>
            </a:endParaRPr>
          </a:p>
        </p:txBody>
      </p:sp>
      <p:sp>
        <p:nvSpPr>
          <p:cNvPr id="1032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 smtClean="0">
              <a:solidFill>
                <a:prstClr val="black"/>
              </a:solidFill>
              <a:cs typeface="+mn-cs"/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034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 smtClean="0">
              <a:solidFill>
                <a:prstClr val="black"/>
              </a:solidFill>
              <a:cs typeface="+mn-cs"/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588" y="5734050"/>
            <a:ext cx="609600" cy="520700"/>
          </a:xfrm>
          <a:prstGeom prst="rect">
            <a:avLst/>
          </a:prstGeom>
        </p:spPr>
        <p:txBody>
          <a:bodyPr vert="horz" anchor="ctr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b="1">
                <a:solidFill>
                  <a:srgbClr val="FFFFFF"/>
                </a:solidFill>
                <a:latin typeface="+mn-lt"/>
              </a:defRPr>
            </a:lvl1pPr>
          </a:lstStyle>
          <a:p>
            <a:pPr>
              <a:defRPr/>
            </a:pPr>
            <a:fld id="{13E0E4E3-8146-4931-A773-67B89BE394CF}" type="slidenum">
              <a:rPr lang="cs-CZ">
                <a:cs typeface="+mn-cs"/>
              </a:rPr>
              <a:pPr>
                <a:defRPr/>
              </a:pPr>
              <a:t>‹#›</a:t>
            </a:fld>
            <a:endParaRPr lang="cs-CZ"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67473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000" kern="1200" cap="small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9pPr>
    </p:titleStyle>
    <p:bodyStyle>
      <a:lvl1pPr marL="273050" indent="-273050" algn="l" rtl="0" eaLnBrk="0" fontAlgn="base" hangingPunct="0">
        <a:spcBef>
          <a:spcPts val="6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563" algn="l" rtl="0" eaLnBrk="0" fontAlgn="base" hangingPunct="0">
        <a:spcBef>
          <a:spcPct val="20000"/>
        </a:spcBef>
        <a:spcAft>
          <a:spcPct val="0"/>
        </a:spcAft>
        <a:buClr>
          <a:srgbClr val="E0752F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182563" algn="l" rtl="0" eaLnBrk="0" fontAlgn="base" hangingPunct="0">
        <a:spcBef>
          <a:spcPct val="20000"/>
        </a:spcBef>
        <a:spcAft>
          <a:spcPct val="0"/>
        </a:spcAft>
        <a:buClr>
          <a:srgbClr val="FEC3AE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182563" algn="l" rtl="0" eaLnBrk="0" fontAlgn="base" hangingPunct="0">
        <a:spcBef>
          <a:spcPct val="20000"/>
        </a:spcBef>
        <a:spcAft>
          <a:spcPct val="0"/>
        </a:spcAft>
        <a:buClr>
          <a:srgbClr val="BDCAE9"/>
        </a:buClr>
        <a:buSzPct val="68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black"/>
              </a:solidFill>
              <a:latin typeface="Century Schoolbook"/>
              <a:cs typeface="+mn-cs"/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28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467600" cy="4873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045" y="1081881"/>
            <a:ext cx="2011362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6496543E-9F36-4D0B-9F05-B0FD11C639A2}" type="datetimeFigureOut">
              <a:rPr lang="cs-CZ">
                <a:solidFill>
                  <a:srgbClr val="575F6D"/>
                </a:solidFill>
                <a:cs typeface="+mn-cs"/>
              </a:rPr>
              <a:pPr>
                <a:defRPr/>
              </a:pPr>
              <a:t>21.6.2013</a:t>
            </a:fld>
            <a:endParaRPr lang="cs-CZ">
              <a:solidFill>
                <a:srgbClr val="575F6D"/>
              </a:solidFill>
              <a:cs typeface="+mn-cs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89763" y="3736975"/>
            <a:ext cx="32004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  <a:cs typeface="+mn-cs"/>
            </a:endParaRPr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  <a:cs typeface="+mn-cs"/>
            </a:endParaRPr>
          </a:p>
        </p:txBody>
      </p:sp>
      <p:sp>
        <p:nvSpPr>
          <p:cNvPr id="1032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 smtClean="0">
              <a:solidFill>
                <a:prstClr val="black"/>
              </a:solidFill>
              <a:cs typeface="+mn-cs"/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034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 smtClean="0">
              <a:solidFill>
                <a:prstClr val="black"/>
              </a:solidFill>
              <a:cs typeface="+mn-cs"/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588" y="5734050"/>
            <a:ext cx="609600" cy="520700"/>
          </a:xfrm>
          <a:prstGeom prst="rect">
            <a:avLst/>
          </a:prstGeom>
        </p:spPr>
        <p:txBody>
          <a:bodyPr vert="horz" anchor="ctr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b="1">
                <a:solidFill>
                  <a:srgbClr val="FFFFFF"/>
                </a:solidFill>
                <a:latin typeface="+mn-lt"/>
              </a:defRPr>
            </a:lvl1pPr>
          </a:lstStyle>
          <a:p>
            <a:pPr>
              <a:defRPr/>
            </a:pPr>
            <a:fld id="{13E0E4E3-8146-4931-A773-67B89BE394CF}" type="slidenum">
              <a:rPr lang="cs-CZ">
                <a:cs typeface="+mn-cs"/>
              </a:rPr>
              <a:pPr>
                <a:defRPr/>
              </a:pPr>
              <a:t>‹#›</a:t>
            </a:fld>
            <a:endParaRPr lang="cs-CZ"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01887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000" kern="1200" cap="small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9pPr>
    </p:titleStyle>
    <p:bodyStyle>
      <a:lvl1pPr marL="273050" indent="-273050" algn="l" rtl="0" eaLnBrk="0" fontAlgn="base" hangingPunct="0">
        <a:spcBef>
          <a:spcPts val="6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563" algn="l" rtl="0" eaLnBrk="0" fontAlgn="base" hangingPunct="0">
        <a:spcBef>
          <a:spcPct val="20000"/>
        </a:spcBef>
        <a:spcAft>
          <a:spcPct val="0"/>
        </a:spcAft>
        <a:buClr>
          <a:srgbClr val="E0752F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182563" algn="l" rtl="0" eaLnBrk="0" fontAlgn="base" hangingPunct="0">
        <a:spcBef>
          <a:spcPct val="20000"/>
        </a:spcBef>
        <a:spcAft>
          <a:spcPct val="0"/>
        </a:spcAft>
        <a:buClr>
          <a:srgbClr val="FEC3AE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182563" algn="l" rtl="0" eaLnBrk="0" fontAlgn="base" hangingPunct="0">
        <a:spcBef>
          <a:spcPct val="20000"/>
        </a:spcBef>
        <a:spcAft>
          <a:spcPct val="0"/>
        </a:spcAft>
        <a:buClr>
          <a:srgbClr val="BDCAE9"/>
        </a:buClr>
        <a:buSzPct val="68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black"/>
              </a:solidFill>
              <a:latin typeface="Century Schoolbook"/>
              <a:cs typeface="+mn-cs"/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28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467600" cy="4873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045" y="1081881"/>
            <a:ext cx="2011362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6496543E-9F36-4D0B-9F05-B0FD11C639A2}" type="datetimeFigureOut">
              <a:rPr lang="cs-CZ">
                <a:solidFill>
                  <a:srgbClr val="575F6D"/>
                </a:solidFill>
                <a:cs typeface="+mn-cs"/>
              </a:rPr>
              <a:pPr>
                <a:defRPr/>
              </a:pPr>
              <a:t>21.6.2013</a:t>
            </a:fld>
            <a:endParaRPr lang="cs-CZ">
              <a:solidFill>
                <a:srgbClr val="575F6D"/>
              </a:solidFill>
              <a:cs typeface="+mn-cs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89763" y="3736975"/>
            <a:ext cx="32004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  <a:cs typeface="+mn-cs"/>
            </a:endParaRPr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  <a:cs typeface="+mn-cs"/>
            </a:endParaRPr>
          </a:p>
        </p:txBody>
      </p:sp>
      <p:sp>
        <p:nvSpPr>
          <p:cNvPr id="1032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 smtClean="0">
              <a:solidFill>
                <a:prstClr val="black"/>
              </a:solidFill>
              <a:cs typeface="+mn-cs"/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034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 smtClean="0">
              <a:solidFill>
                <a:prstClr val="black"/>
              </a:solidFill>
              <a:cs typeface="+mn-cs"/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588" y="5734050"/>
            <a:ext cx="609600" cy="520700"/>
          </a:xfrm>
          <a:prstGeom prst="rect">
            <a:avLst/>
          </a:prstGeom>
        </p:spPr>
        <p:txBody>
          <a:bodyPr vert="horz" anchor="ctr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b="1">
                <a:solidFill>
                  <a:srgbClr val="FFFFFF"/>
                </a:solidFill>
                <a:latin typeface="+mn-lt"/>
              </a:defRPr>
            </a:lvl1pPr>
          </a:lstStyle>
          <a:p>
            <a:pPr>
              <a:defRPr/>
            </a:pPr>
            <a:fld id="{13E0E4E3-8146-4931-A773-67B89BE394CF}" type="slidenum">
              <a:rPr lang="cs-CZ">
                <a:cs typeface="+mn-cs"/>
              </a:rPr>
              <a:pPr>
                <a:defRPr/>
              </a:pPr>
              <a:t>‹#›</a:t>
            </a:fld>
            <a:endParaRPr lang="cs-CZ"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034023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000" kern="1200" cap="small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9pPr>
    </p:titleStyle>
    <p:bodyStyle>
      <a:lvl1pPr marL="273050" indent="-273050" algn="l" rtl="0" eaLnBrk="0" fontAlgn="base" hangingPunct="0">
        <a:spcBef>
          <a:spcPts val="6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563" algn="l" rtl="0" eaLnBrk="0" fontAlgn="base" hangingPunct="0">
        <a:spcBef>
          <a:spcPct val="20000"/>
        </a:spcBef>
        <a:spcAft>
          <a:spcPct val="0"/>
        </a:spcAft>
        <a:buClr>
          <a:srgbClr val="E0752F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182563" algn="l" rtl="0" eaLnBrk="0" fontAlgn="base" hangingPunct="0">
        <a:spcBef>
          <a:spcPct val="20000"/>
        </a:spcBef>
        <a:spcAft>
          <a:spcPct val="0"/>
        </a:spcAft>
        <a:buClr>
          <a:srgbClr val="FEC3AE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182563" algn="l" rtl="0" eaLnBrk="0" fontAlgn="base" hangingPunct="0">
        <a:spcBef>
          <a:spcPct val="20000"/>
        </a:spcBef>
        <a:spcAft>
          <a:spcPct val="0"/>
        </a:spcAft>
        <a:buClr>
          <a:srgbClr val="BDCAE9"/>
        </a:buClr>
        <a:buSzPct val="68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black"/>
              </a:solidFill>
              <a:latin typeface="Century Schoolbook"/>
              <a:cs typeface="+mn-cs"/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28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467600" cy="4873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045" y="1081881"/>
            <a:ext cx="2011362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6496543E-9F36-4D0B-9F05-B0FD11C639A2}" type="datetimeFigureOut">
              <a:rPr lang="cs-CZ">
                <a:solidFill>
                  <a:srgbClr val="575F6D"/>
                </a:solidFill>
                <a:cs typeface="+mn-cs"/>
              </a:rPr>
              <a:pPr>
                <a:defRPr/>
              </a:pPr>
              <a:t>21.6.2013</a:t>
            </a:fld>
            <a:endParaRPr lang="cs-CZ">
              <a:solidFill>
                <a:srgbClr val="575F6D"/>
              </a:solidFill>
              <a:cs typeface="+mn-cs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89763" y="3736975"/>
            <a:ext cx="32004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  <a:cs typeface="+mn-cs"/>
            </a:endParaRPr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  <a:cs typeface="+mn-cs"/>
            </a:endParaRPr>
          </a:p>
        </p:txBody>
      </p:sp>
      <p:sp>
        <p:nvSpPr>
          <p:cNvPr id="1032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 smtClean="0">
              <a:solidFill>
                <a:prstClr val="black"/>
              </a:solidFill>
              <a:cs typeface="+mn-cs"/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034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 smtClean="0">
              <a:solidFill>
                <a:prstClr val="black"/>
              </a:solidFill>
              <a:cs typeface="+mn-cs"/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588" y="5734050"/>
            <a:ext cx="609600" cy="520700"/>
          </a:xfrm>
          <a:prstGeom prst="rect">
            <a:avLst/>
          </a:prstGeom>
        </p:spPr>
        <p:txBody>
          <a:bodyPr vert="horz" anchor="ctr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b="1">
                <a:solidFill>
                  <a:srgbClr val="FFFFFF"/>
                </a:solidFill>
                <a:latin typeface="+mn-lt"/>
              </a:defRPr>
            </a:lvl1pPr>
          </a:lstStyle>
          <a:p>
            <a:pPr>
              <a:defRPr/>
            </a:pPr>
            <a:fld id="{13E0E4E3-8146-4931-A773-67B89BE394CF}" type="slidenum">
              <a:rPr lang="cs-CZ">
                <a:cs typeface="+mn-cs"/>
              </a:rPr>
              <a:pPr>
                <a:defRPr/>
              </a:pPr>
              <a:t>‹#›</a:t>
            </a:fld>
            <a:endParaRPr lang="cs-CZ"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966001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000" kern="1200" cap="small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9pPr>
    </p:titleStyle>
    <p:bodyStyle>
      <a:lvl1pPr marL="273050" indent="-273050" algn="l" rtl="0" eaLnBrk="0" fontAlgn="base" hangingPunct="0">
        <a:spcBef>
          <a:spcPts val="6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563" algn="l" rtl="0" eaLnBrk="0" fontAlgn="base" hangingPunct="0">
        <a:spcBef>
          <a:spcPct val="20000"/>
        </a:spcBef>
        <a:spcAft>
          <a:spcPct val="0"/>
        </a:spcAft>
        <a:buClr>
          <a:srgbClr val="E0752F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182563" algn="l" rtl="0" eaLnBrk="0" fontAlgn="base" hangingPunct="0">
        <a:spcBef>
          <a:spcPct val="20000"/>
        </a:spcBef>
        <a:spcAft>
          <a:spcPct val="0"/>
        </a:spcAft>
        <a:buClr>
          <a:srgbClr val="FEC3AE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182563" algn="l" rtl="0" eaLnBrk="0" fontAlgn="base" hangingPunct="0">
        <a:spcBef>
          <a:spcPct val="20000"/>
        </a:spcBef>
        <a:spcAft>
          <a:spcPct val="0"/>
        </a:spcAft>
        <a:buClr>
          <a:srgbClr val="BDCAE9"/>
        </a:buClr>
        <a:buSzPct val="68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699CB88-5E1A-4FAC-892A-60949ACB1F6F}" type="datetimeFigureOut">
              <a:rPr lang="en-US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6/21/2013</a:t>
            </a:fld>
            <a:endParaRPr lang="en-US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r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Autorem materiálu a všech jeho částí, není-li uvedeno jinak, je (jméno a příjmení autora).</a:t>
            </a:r>
            <a:br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</a:br>
            <a:r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1974DF9-AD47-4691-BA21-BBFCE3637A9A}" type="slidenum">
              <a:rPr lang="en-US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92730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iming>
    <p:tnLst>
      <p:par>
        <p:cTn id="1" dur="indefinite" restart="never" nodeType="tmRoot"/>
      </p:par>
    </p:tnLst>
  </p:timing>
  <p:hf sldNum="0" hdr="0" dt="0"/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8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latin typeface="Calibri" pitchFamily="34" charset="0"/>
            </a:endParaRPr>
          </a:p>
        </p:txBody>
      </p:sp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84213" y="2133600"/>
            <a:ext cx="7772400" cy="1470025"/>
          </a:xfrm>
        </p:spPr>
        <p:txBody>
          <a:bodyPr>
            <a:normAutofit/>
          </a:bodyPr>
          <a:lstStyle/>
          <a:p>
            <a:pPr eaLnBrk="1" hangingPunct="1"/>
            <a:r>
              <a:rPr lang="cs-CZ" sz="2800" b="1" dirty="0" smtClean="0"/>
              <a:t>Zdravotně znevýhodnění jako cílová skupina sociálních služeb</a:t>
            </a:r>
            <a:endParaRPr lang="cs-CZ" sz="2800" dirty="0" smtClean="0"/>
          </a:p>
        </p:txBody>
      </p:sp>
      <p:grpSp>
        <p:nvGrpSpPr>
          <p:cNvPr id="2" name="Skupina 1"/>
          <p:cNvGrpSpPr/>
          <p:nvPr/>
        </p:nvGrpSpPr>
        <p:grpSpPr>
          <a:xfrm>
            <a:off x="1259632" y="348726"/>
            <a:ext cx="6521450" cy="762000"/>
            <a:chOff x="1187624" y="348726"/>
            <a:chExt cx="6521450" cy="762000"/>
          </a:xfrm>
        </p:grpSpPr>
        <p:pic>
          <p:nvPicPr>
            <p:cNvPr id="4" name="Picture 0" descr="MSMT_logolink_bez_vl_a_sloganu.ai"/>
            <p:cNvPicPr>
              <a:picLocks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87624" y="348726"/>
              <a:ext cx="5191125" cy="7620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5" name="obrázek 2"/>
            <p:cNvPicPr/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56946" y="501845"/>
              <a:ext cx="1152128" cy="406875"/>
            </a:xfrm>
            <a:prstGeom prst="rect">
              <a:avLst/>
            </a:prstGeom>
            <a:noFill/>
            <a:ln>
              <a:noFill/>
            </a:ln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  <a:latin typeface="Calibri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65762458"/>
              </p:ext>
            </p:extLst>
          </p:nvPr>
        </p:nvGraphicFramePr>
        <p:xfrm>
          <a:off x="683568" y="1268760"/>
          <a:ext cx="7848872" cy="4997532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1080120"/>
                <a:gridCol w="2664296"/>
                <a:gridCol w="1473744"/>
                <a:gridCol w="2630712"/>
              </a:tblGrid>
              <a:tr h="393562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b="1" kern="50" dirty="0">
                          <a:effectLst/>
                          <a:latin typeface="Calibri" pitchFamily="34" charset="0"/>
                        </a:rPr>
                        <a:t>Název školy: </a:t>
                      </a:r>
                      <a:endParaRPr lang="cs-CZ" sz="1200" b="1" kern="50" dirty="0"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  <a:latin typeface="Calibri" pitchFamily="34" charset="0"/>
                        </a:rPr>
                        <a:t>Střední škola sociální PERSPEKTIVA a Vyšší odborná škola, s.r.o.</a:t>
                      </a:r>
                      <a:endParaRPr lang="cs-CZ" sz="1200" kern="50" dirty="0"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50" dirty="0" smtClean="0">
                          <a:effectLst/>
                          <a:latin typeface="Calibri" pitchFamily="34" charset="0"/>
                        </a:rPr>
                        <a:t>Adresa:  </a:t>
                      </a:r>
                      <a:endParaRPr lang="cs-CZ" sz="1200" b="1" kern="50" dirty="0" smtClean="0">
                        <a:effectLst/>
                        <a:latin typeface="Calibri" pitchFamily="34" charset="0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200" kern="50" dirty="0"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dirty="0" smtClean="0">
                          <a:effectLst/>
                          <a:latin typeface="Calibri" pitchFamily="34" charset="0"/>
                        </a:rPr>
                        <a:t>Mírová 218/6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dirty="0" smtClean="0">
                          <a:effectLst/>
                          <a:latin typeface="Calibri" pitchFamily="34" charset="0"/>
                        </a:rPr>
                        <a:t>Dubí III - </a:t>
                      </a:r>
                      <a:r>
                        <a:rPr lang="cs-CZ" sz="1200" kern="50" dirty="0" err="1" smtClean="0">
                          <a:effectLst/>
                          <a:latin typeface="Calibri" pitchFamily="34" charset="0"/>
                        </a:rPr>
                        <a:t>Pozorka</a:t>
                      </a:r>
                      <a:endParaRPr lang="cs-CZ" sz="1200" kern="50" dirty="0" smtClean="0"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</a:tr>
              <a:tr h="196781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b="1" kern="50" dirty="0">
                          <a:effectLst/>
                          <a:latin typeface="Calibri" pitchFamily="34" charset="0"/>
                        </a:rPr>
                        <a:t>Název projektu</a:t>
                      </a:r>
                      <a:endParaRPr lang="cs-CZ" sz="1200" b="1" kern="50" dirty="0"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  <a:latin typeface="Calibri" pitchFamily="34" charset="0"/>
                        </a:rPr>
                        <a:t>KLÍČE K POZNÁVÁNÍ</a:t>
                      </a:r>
                      <a:endParaRPr lang="cs-CZ" sz="1200" kern="50" dirty="0"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50" dirty="0" smtClean="0">
                          <a:effectLst/>
                          <a:latin typeface="Calibri" pitchFamily="34" charset="0"/>
                        </a:rPr>
                        <a:t>Registrační číslo projektu: </a:t>
                      </a:r>
                      <a:endParaRPr lang="cs-CZ" sz="1200" b="1" kern="50" dirty="0" smtClean="0"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dirty="0" smtClean="0">
                          <a:effectLst/>
                          <a:latin typeface="Calibri" pitchFamily="34" charset="0"/>
                        </a:rPr>
                        <a:t>CZ.1.07/1.5.00/34.0928</a:t>
                      </a:r>
                      <a:endParaRPr lang="cs-CZ" sz="1200" kern="50" dirty="0" smtClean="0">
                        <a:effectLst/>
                        <a:latin typeface="Calibri" pitchFamily="34" charset="0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200" kern="50" dirty="0"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</a:tr>
              <a:tr h="19678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Šablona:  </a:t>
                      </a:r>
                    </a:p>
                    <a:p>
                      <a:endParaRPr lang="cs-CZ" sz="1200" dirty="0">
                        <a:latin typeface="Calibri" pitchFamily="34" charset="0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r>
                        <a:rPr lang="cs-CZ" sz="1200" kern="50" dirty="0" smtClean="0">
                          <a:solidFill>
                            <a:srgbClr val="FF0000"/>
                          </a:solidFill>
                          <a:effectLst/>
                          <a:latin typeface="Calibri" pitchFamily="34" charset="0"/>
                          <a:ea typeface="Times New Roman"/>
                          <a:cs typeface="Times New Roman"/>
                        </a:rPr>
                        <a:t>V/2 Inovace a zkvalitnění výuky směřující k rozvoji odborných kompetencí žáků středních škol</a:t>
                      </a:r>
                      <a:endParaRPr lang="cs-CZ" sz="1200" dirty="0">
                        <a:latin typeface="Calibri" pitchFamily="34" charset="0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50" dirty="0" smtClean="0">
                          <a:solidFill>
                            <a:srgbClr val="FF0000"/>
                          </a:solidFill>
                          <a:effectLst/>
                          <a:latin typeface="Calibri" pitchFamily="34" charset="0"/>
                        </a:rPr>
                        <a:t>Název a číslo materiálu: </a:t>
                      </a:r>
                      <a:endParaRPr lang="cs-CZ" sz="1200" b="1" kern="50" dirty="0" smtClean="0">
                        <a:solidFill>
                          <a:srgbClr val="FF0000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solidFill>
                            <a:srgbClr val="FF0000"/>
                          </a:solidFill>
                          <a:effectLst/>
                          <a:latin typeface="Calibri" pitchFamily="34" charset="0"/>
                          <a:ea typeface="Times New Roman"/>
                        </a:rPr>
                        <a:t>VY_52_INOVACE_4.A_2/27</a:t>
                      </a:r>
                      <a:endParaRPr lang="cs-CZ" sz="1200" kern="50" dirty="0" smtClean="0">
                        <a:effectLst/>
                        <a:latin typeface="Calibri" pitchFamily="34" charset="0"/>
                        <a:ea typeface="Times New Roman"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solidFill>
                            <a:srgbClr val="FF0000"/>
                          </a:solidFill>
                          <a:effectLst/>
                          <a:latin typeface="Calibri" pitchFamily="34" charset="0"/>
                          <a:ea typeface="Times New Roman"/>
                        </a:rPr>
                        <a:t>Téma sady: </a:t>
                      </a:r>
                      <a:r>
                        <a:rPr lang="cs-CZ" sz="1200" kern="0" dirty="0" smtClean="0">
                          <a:solidFill>
                            <a:srgbClr val="FF0000"/>
                          </a:solidFill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Specifické potřeby jednotlivých klientů v sociálních službách</a:t>
                      </a:r>
                      <a:endParaRPr lang="cs-CZ" sz="1200" kern="50" dirty="0" smtClean="0">
                        <a:effectLst/>
                        <a:latin typeface="Calibri" pitchFamily="34" charset="0"/>
                        <a:ea typeface="Times New Roman"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solidFill>
                            <a:srgbClr val="FF0000"/>
                          </a:solidFill>
                          <a:effectLst/>
                          <a:latin typeface="Calibri" pitchFamily="34" charset="0"/>
                          <a:ea typeface="Times New Roman"/>
                        </a:rPr>
                        <a:t>Název: </a:t>
                      </a:r>
                      <a:r>
                        <a:rPr lang="cs-CZ" sz="1200" kern="50" dirty="0" smtClean="0">
                          <a:solidFill>
                            <a:srgbClr val="FF0000"/>
                          </a:solidFill>
                          <a:effectLst/>
                          <a:latin typeface="Calibri" pitchFamily="34" charset="0"/>
                          <a:ea typeface="Times New Roman"/>
                        </a:rPr>
                        <a:t>Zdravotně</a:t>
                      </a:r>
                      <a:r>
                        <a:rPr lang="cs-CZ" sz="1200" kern="50" baseline="0" dirty="0" smtClean="0">
                          <a:solidFill>
                            <a:srgbClr val="FF0000"/>
                          </a:solidFill>
                          <a:effectLst/>
                          <a:latin typeface="Calibri" pitchFamily="34" charset="0"/>
                          <a:ea typeface="Times New Roman"/>
                        </a:rPr>
                        <a:t> znevýhodnění jako cílová skupina sociálních služeb</a:t>
                      </a:r>
                      <a:endParaRPr lang="cs-CZ" sz="1200" kern="50" dirty="0" smtClean="0">
                        <a:effectLst/>
                        <a:latin typeface="Calibri" pitchFamily="34" charset="0"/>
                        <a:ea typeface="Times New Roman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kern="50" dirty="0" smtClean="0">
                        <a:solidFill>
                          <a:srgbClr val="FF0000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</a:tr>
              <a:tr h="31506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50" dirty="0" smtClean="0">
                          <a:solidFill>
                            <a:srgbClr val="FF0000"/>
                          </a:solidFill>
                          <a:effectLst/>
                          <a:latin typeface="Calibri" pitchFamily="34" charset="0"/>
                        </a:rPr>
                        <a:t>Vytvořeno: </a:t>
                      </a:r>
                      <a:endParaRPr lang="cs-CZ" sz="1200" b="1" kern="50" dirty="0" smtClean="0">
                        <a:solidFill>
                          <a:srgbClr val="FF0000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dirty="0" smtClean="0">
                          <a:solidFill>
                            <a:srgbClr val="FF0000"/>
                          </a:solidFill>
                          <a:effectLst/>
                          <a:latin typeface="Calibri" pitchFamily="34" charset="0"/>
                          <a:ea typeface="+mn-ea"/>
                        </a:rPr>
                        <a:t>8.2.2013</a:t>
                      </a:r>
                      <a:endParaRPr lang="cs-CZ" sz="1200" kern="50" dirty="0" smtClean="0">
                        <a:solidFill>
                          <a:srgbClr val="FF0000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b="1" kern="50" dirty="0">
                          <a:solidFill>
                            <a:srgbClr val="FF0000"/>
                          </a:solidFill>
                          <a:effectLst/>
                          <a:latin typeface="Calibri" pitchFamily="34" charset="0"/>
                        </a:rPr>
                        <a:t>Autor:</a:t>
                      </a:r>
                      <a:endParaRPr lang="cs-CZ" sz="1200" b="1" kern="50" dirty="0">
                        <a:solidFill>
                          <a:srgbClr val="FF0000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solidFill>
                            <a:srgbClr val="FF0000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Mgr. Kateřina</a:t>
                      </a:r>
                      <a:r>
                        <a:rPr lang="cs-CZ" sz="1200" kern="50" baseline="0" dirty="0" smtClean="0">
                          <a:solidFill>
                            <a:srgbClr val="FF0000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 Svobodová</a:t>
                      </a:r>
                      <a:endParaRPr lang="cs-CZ" sz="1200" kern="50" dirty="0">
                        <a:solidFill>
                          <a:srgbClr val="FF0000"/>
                        </a:solidFill>
                        <a:effectLst/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39356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50" dirty="0" smtClean="0">
                          <a:solidFill>
                            <a:srgbClr val="FF0000"/>
                          </a:solidFill>
                          <a:effectLst/>
                          <a:latin typeface="Calibri" pitchFamily="34" charset="0"/>
                        </a:rPr>
                        <a:t>Vyučovací předmět:</a:t>
                      </a:r>
                      <a:endParaRPr lang="cs-CZ" sz="1200" b="1" kern="50" dirty="0" smtClean="0">
                        <a:solidFill>
                          <a:srgbClr val="FF0000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solidFill>
                            <a:srgbClr val="FF0000"/>
                          </a:solidFill>
                          <a:effectLst/>
                          <a:latin typeface="Calibri" pitchFamily="34" charset="0"/>
                        </a:rPr>
                        <a:t>Sociální</a:t>
                      </a:r>
                      <a:r>
                        <a:rPr lang="cs-CZ" sz="1200" kern="50" baseline="0" dirty="0" smtClean="0">
                          <a:solidFill>
                            <a:srgbClr val="FF0000"/>
                          </a:solidFill>
                          <a:effectLst/>
                          <a:latin typeface="Calibri" pitchFamily="34" charset="0"/>
                        </a:rPr>
                        <a:t> péče</a:t>
                      </a:r>
                      <a:endParaRPr lang="cs-CZ" sz="1200" kern="50" dirty="0">
                        <a:solidFill>
                          <a:srgbClr val="FF0000"/>
                        </a:solidFill>
                        <a:effectLst/>
                        <a:latin typeface="Calibri" pitchFamily="34" charset="0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solidFill>
                            <a:srgbClr val="FF0000"/>
                          </a:solidFill>
                          <a:effectLst/>
                          <a:latin typeface="Calibri" pitchFamily="34" charset="0"/>
                        </a:rPr>
                        <a:t> </a:t>
                      </a:r>
                      <a:endParaRPr lang="cs-CZ" sz="1200" kern="50" dirty="0">
                        <a:solidFill>
                          <a:srgbClr val="FF0000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50" dirty="0" smtClean="0">
                          <a:solidFill>
                            <a:srgbClr val="FF0000"/>
                          </a:solidFill>
                          <a:effectLst/>
                          <a:latin typeface="Calibri" pitchFamily="34" charset="0"/>
                        </a:rPr>
                        <a:t>Ročník:</a:t>
                      </a:r>
                      <a:endParaRPr lang="cs-CZ" sz="1200" b="1" kern="50" dirty="0" smtClean="0">
                        <a:solidFill>
                          <a:srgbClr val="FF0000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200" kern="50" dirty="0">
                        <a:solidFill>
                          <a:srgbClr val="FF0000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solidFill>
                            <a:srgbClr val="FF0000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IV.</a:t>
                      </a:r>
                      <a:endParaRPr lang="cs-CZ" sz="1200" kern="50" dirty="0">
                        <a:solidFill>
                          <a:srgbClr val="FF0000"/>
                        </a:solidFill>
                        <a:effectLst/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39356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50" dirty="0" smtClean="0">
                          <a:solidFill>
                            <a:srgbClr val="FF0000"/>
                          </a:solidFill>
                          <a:effectLst/>
                          <a:latin typeface="Calibri" pitchFamily="34" charset="0"/>
                        </a:rPr>
                        <a:t>Výsledky vzdělávání dle RVP:</a:t>
                      </a:r>
                      <a:endParaRPr lang="cs-CZ" sz="1200" b="1" kern="50" dirty="0" smtClean="0">
                        <a:solidFill>
                          <a:srgbClr val="FF0000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 pitchFamily="34" charset="0"/>
                          <a:ea typeface="Calibri"/>
                          <a:cs typeface="TimesNewRoman"/>
                        </a:rPr>
                        <a:t>charakterizuje formy sociálních služeb ve</a:t>
                      </a:r>
                      <a:endParaRPr lang="cs-CZ" sz="1200" dirty="0" smtClean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 pitchFamily="34" charset="0"/>
                          <a:ea typeface="Calibri"/>
                          <a:cs typeface="TimesNewRoman"/>
                        </a:rPr>
                        <a:t>vztahu k sociální situaci a specifickým</a:t>
                      </a:r>
                      <a:endParaRPr lang="cs-CZ" sz="1200" dirty="0" smtClean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  <a:p>
                      <a:r>
                        <a:rPr lang="cs-CZ" sz="1200" dirty="0" smtClean="0">
                          <a:effectLst/>
                          <a:latin typeface="Calibri" pitchFamily="34" charset="0"/>
                          <a:ea typeface="Calibri"/>
                          <a:cs typeface="TimesNewRoman"/>
                        </a:rPr>
                        <a:t>potřebám jednotlivých skupin klientů; </a:t>
                      </a:r>
                      <a:endParaRPr lang="cs-CZ" sz="1200" kern="5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50" dirty="0" smtClean="0">
                          <a:solidFill>
                            <a:srgbClr val="FF0000"/>
                          </a:solidFill>
                          <a:effectLst/>
                          <a:latin typeface="Calibri" pitchFamily="34" charset="0"/>
                        </a:rPr>
                        <a:t>Typ interakce:</a:t>
                      </a:r>
                      <a:endParaRPr lang="cs-CZ" sz="1200" b="1" kern="50" dirty="0" smtClean="0">
                        <a:solidFill>
                          <a:srgbClr val="FF0000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1" kern="50" dirty="0" smtClean="0">
                        <a:solidFill>
                          <a:srgbClr val="FF0000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/>
                          <a:cs typeface="+mn-cs"/>
                        </a:rPr>
                        <a:t>výklad</a:t>
                      </a:r>
                      <a:endParaRPr lang="cs-CZ" sz="1200" kern="5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39356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50" dirty="0" smtClean="0">
                          <a:solidFill>
                            <a:srgbClr val="FF0000"/>
                          </a:solidFill>
                          <a:effectLst/>
                          <a:latin typeface="Calibri" pitchFamily="34" charset="0"/>
                        </a:rPr>
                        <a:t>Druh výukového zdroje:</a:t>
                      </a:r>
                      <a:endParaRPr lang="cs-CZ" sz="1200" b="1" kern="50" dirty="0" smtClean="0">
                        <a:solidFill>
                          <a:srgbClr val="FF0000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 </a:t>
                      </a: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 </a:t>
                      </a: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50" dirty="0" smtClean="0">
                          <a:solidFill>
                            <a:srgbClr val="FF0000"/>
                          </a:solidFill>
                          <a:effectLst/>
                          <a:latin typeface="Calibri" pitchFamily="34" charset="0"/>
                        </a:rPr>
                        <a:t>Klíčová slova:</a:t>
                      </a: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200" kern="50" dirty="0">
                        <a:solidFill>
                          <a:srgbClr val="FF0000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 rowSpan="2"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/>
                          <a:cs typeface="+mn-cs"/>
                        </a:rPr>
                        <a:t>Zdravotní</a:t>
                      </a: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/>
                          <a:cs typeface="+mn-cs"/>
                        </a:rPr>
                        <a:t> znevýhodnění, integrace zdravotně znevýhodněných, služby pro zdravotně znevýhodněné</a:t>
                      </a:r>
                      <a:endParaRPr lang="cs-CZ" sz="1200" kern="5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59034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50" dirty="0" smtClean="0">
                          <a:solidFill>
                            <a:srgbClr val="FF0000"/>
                          </a:solidFill>
                          <a:effectLst/>
                          <a:latin typeface="Calibri" pitchFamily="34" charset="0"/>
                        </a:rPr>
                        <a:t>Anotace:</a:t>
                      </a:r>
                      <a:endParaRPr lang="cs-CZ" sz="1200" b="1" kern="50" dirty="0" smtClean="0">
                        <a:solidFill>
                          <a:srgbClr val="FF0000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 </a:t>
                      </a:r>
                      <a:r>
                        <a:rPr lang="cs-CZ" sz="1200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Prezentace</a:t>
                      </a: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 je zaměřena na potřeby </a:t>
                      </a: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zdravotně znevýhodněných jako cílové skupiny sociálních služeb. Obsahuje základní terminologii, rozvíjí problematiku integrace a existující druhy služeb ve vztahu k cílové skupině.</a:t>
                      </a:r>
                      <a:endParaRPr lang="cs-CZ" sz="1200" kern="5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200" b="1" kern="50" dirty="0" smtClean="0">
                        <a:solidFill>
                          <a:srgbClr val="FF0000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200" b="1" kern="50" dirty="0" smtClean="0">
                        <a:solidFill>
                          <a:srgbClr val="FF0000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200" b="1" kern="50" dirty="0" smtClean="0">
                        <a:solidFill>
                          <a:srgbClr val="FF0000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200" kern="50" dirty="0">
                        <a:solidFill>
                          <a:srgbClr val="FF0000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 vMerge="1"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</a:tr>
            </a:tbl>
          </a:graphicData>
        </a:graphic>
      </p:graphicFrame>
      <p:grpSp>
        <p:nvGrpSpPr>
          <p:cNvPr id="7" name="Skupina 6"/>
          <p:cNvGrpSpPr/>
          <p:nvPr/>
        </p:nvGrpSpPr>
        <p:grpSpPr>
          <a:xfrm>
            <a:off x="1259632" y="167333"/>
            <a:ext cx="6521450" cy="762000"/>
            <a:chOff x="1187624" y="348726"/>
            <a:chExt cx="6521450" cy="762000"/>
          </a:xfrm>
        </p:grpSpPr>
        <p:pic>
          <p:nvPicPr>
            <p:cNvPr id="8" name="Picture 0" descr="MSMT_logolink_bez_vl_a_sloganu.ai"/>
            <p:cNvPicPr>
              <a:picLocks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87624" y="348726"/>
              <a:ext cx="5191125" cy="7620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9" name="obrázek 2"/>
            <p:cNvPicPr/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56946" y="501845"/>
              <a:ext cx="1152128" cy="406875"/>
            </a:xfrm>
            <a:prstGeom prst="rect">
              <a:avLst/>
            </a:prstGeom>
            <a:noFill/>
            <a:ln>
              <a:noFill/>
            </a:ln>
          </p:spPr>
        </p:pic>
      </p:grpSp>
    </p:spTree>
    <p:extLst>
      <p:ext uri="{BB962C8B-B14F-4D97-AF65-F5344CB8AC3E}">
        <p14:creationId xmlns:p14="http://schemas.microsoft.com/office/powerpoint/2010/main" val="4232570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Terminologie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>
            <a:normAutofit fontScale="92500" lnSpcReduction="10000"/>
          </a:bodyPr>
          <a:lstStyle/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cs-CZ" b="1" dirty="0" smtClean="0"/>
              <a:t>Hendikep</a:t>
            </a:r>
            <a:r>
              <a:rPr lang="cs-CZ" dirty="0" smtClean="0"/>
              <a:t> – dříve druhá a třetí úroveň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cs-CZ" b="1" dirty="0" smtClean="0"/>
              <a:t>Znevýhodnění </a:t>
            </a:r>
            <a:r>
              <a:rPr lang="cs-CZ" dirty="0" smtClean="0"/>
              <a:t>– všechny tři úrovně (pokud má být vyjádřeno, že z nějakého hlediska to představuje problém)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cs-CZ" b="1" dirty="0" smtClean="0"/>
              <a:t>Fungování </a:t>
            </a:r>
            <a:r>
              <a:rPr lang="cs-CZ" dirty="0" smtClean="0"/>
              <a:t>– neutrální pojem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cs-CZ" b="1" dirty="0" smtClean="0"/>
              <a:t>INTEGRACE </a:t>
            </a:r>
            <a:r>
              <a:rPr lang="cs-CZ" dirty="0" smtClean="0"/>
              <a:t>– účast v sociálních vztazích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cs-CZ" b="1" dirty="0" smtClean="0"/>
              <a:t>SEGREGACE </a:t>
            </a:r>
            <a:r>
              <a:rPr lang="cs-CZ" dirty="0" smtClean="0"/>
              <a:t>– vyčlenění ze společenských vztahů, izolace, rezignace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cs-CZ" b="1" dirty="0" smtClean="0"/>
              <a:t>PREVENCE </a:t>
            </a:r>
            <a:r>
              <a:rPr lang="cs-CZ" dirty="0" smtClean="0"/>
              <a:t>– činnost zaměřená na zamezení vzniku fyzické, intelektové, psychické nebo smyslové vady (</a:t>
            </a:r>
            <a:r>
              <a:rPr lang="cs-CZ" b="1" dirty="0" smtClean="0"/>
              <a:t>primární)</a:t>
            </a:r>
            <a:r>
              <a:rPr lang="cs-CZ" dirty="0" smtClean="0"/>
              <a:t> nebo zamezení tomu, aby vada způsobila trvalé funkční omezení (</a:t>
            </a:r>
            <a:r>
              <a:rPr lang="cs-CZ" b="1" dirty="0" smtClean="0"/>
              <a:t>sekundární)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938617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terminologie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cs-CZ" sz="2400" dirty="0" smtClean="0">
                <a:latin typeface="Calibri" pitchFamily="34" charset="0"/>
              </a:rPr>
              <a:t>Od 70 let – kritika terminologie postižení a hendikep – odraz lékařského přístupu (neohlížel se na podmínky, ve kterých lidé žijí)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endParaRPr lang="cs-CZ" sz="2400" dirty="0" smtClean="0">
              <a:latin typeface="Calibri" pitchFamily="34" charset="0"/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cs-CZ" sz="2400" b="1" dirty="0" smtClean="0">
                <a:latin typeface="Calibri" pitchFamily="34" charset="0"/>
              </a:rPr>
              <a:t>Nyní podle WHO: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cs-CZ" sz="2400" b="1" dirty="0" smtClean="0">
                <a:latin typeface="Calibri" pitchFamily="34" charset="0"/>
              </a:rPr>
              <a:t>POSTIŽENÍ </a:t>
            </a:r>
            <a:r>
              <a:rPr lang="cs-CZ" sz="2400" dirty="0" smtClean="0">
                <a:latin typeface="Calibri" pitchFamily="34" charset="0"/>
              </a:rPr>
              <a:t>– jsou problémy týkající se tělesných funkcí a tělesných struktur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cs-CZ" sz="2400" dirty="0" smtClean="0">
                <a:latin typeface="Calibri" pitchFamily="34" charset="0"/>
              </a:rPr>
              <a:t>Tyto problémy mohou být příčinou </a:t>
            </a:r>
            <a:r>
              <a:rPr lang="cs-CZ" sz="2400" b="1" dirty="0" smtClean="0">
                <a:latin typeface="Calibri" pitchFamily="34" charset="0"/>
              </a:rPr>
              <a:t>OMEZENÍ V ČINNOSTECH</a:t>
            </a:r>
            <a:r>
              <a:rPr lang="cs-CZ" sz="2400" dirty="0" smtClean="0">
                <a:latin typeface="Calibri" pitchFamily="34" charset="0"/>
              </a:rPr>
              <a:t>, na této úrovni je důsledek popisován z hlediska jednotlivce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cs-CZ" sz="2400" dirty="0" smtClean="0">
                <a:latin typeface="Calibri" pitchFamily="34" charset="0"/>
              </a:rPr>
              <a:t>Mohou být také příčinou </a:t>
            </a:r>
            <a:r>
              <a:rPr lang="cs-CZ" sz="2400" b="1" dirty="0" smtClean="0">
                <a:latin typeface="Calibri" pitchFamily="34" charset="0"/>
              </a:rPr>
              <a:t>OMEZENÍ VE SPOLEČENSKÝCH AKTIVITÁCH,</a:t>
            </a:r>
            <a:r>
              <a:rPr lang="cs-CZ" sz="2400" dirty="0" smtClean="0">
                <a:latin typeface="Calibri" pitchFamily="34" charset="0"/>
              </a:rPr>
              <a:t> čímž jsou označovány důsledky širší, sociální</a:t>
            </a:r>
            <a:endParaRPr lang="cs-CZ" sz="24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746944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Dávky a sociální služby pro zdravotně znevýhodněné</a:t>
            </a:r>
            <a:endParaRPr lang="cs-CZ" dirty="0"/>
          </a:p>
        </p:txBody>
      </p:sp>
      <p:sp>
        <p:nvSpPr>
          <p:cNvPr id="12291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pPr eaLnBrk="1" hangingPunct="1"/>
            <a:r>
              <a:rPr lang="cs-CZ" sz="2000" smtClean="0"/>
              <a:t>Invalidní důchody, dávky pro OZP, příspěvek na péči</a:t>
            </a:r>
          </a:p>
          <a:p>
            <a:pPr eaLnBrk="1" hangingPunct="1"/>
            <a:r>
              <a:rPr lang="cs-CZ" sz="2000" smtClean="0"/>
              <a:t>Poskytování technických pomůcek</a:t>
            </a:r>
          </a:p>
          <a:p>
            <a:pPr eaLnBrk="1" hangingPunct="1"/>
            <a:r>
              <a:rPr lang="cs-CZ" sz="2000" smtClean="0"/>
              <a:t>Služby osobní asistence</a:t>
            </a:r>
          </a:p>
          <a:p>
            <a:pPr eaLnBrk="1" hangingPunct="1"/>
            <a:r>
              <a:rPr lang="cs-CZ" sz="2000" smtClean="0"/>
              <a:t>Služby řešící dopravu do škol a do zařízení</a:t>
            </a:r>
          </a:p>
          <a:p>
            <a:pPr eaLnBrk="1" hangingPunct="1"/>
            <a:r>
              <a:rPr lang="cs-CZ" sz="2000" smtClean="0"/>
              <a:t>Pečovatelská služba</a:t>
            </a:r>
          </a:p>
          <a:p>
            <a:pPr eaLnBrk="1" hangingPunct="1"/>
            <a:r>
              <a:rPr lang="cs-CZ" sz="2000" smtClean="0"/>
              <a:t>Chráněné bydlení</a:t>
            </a:r>
          </a:p>
          <a:p>
            <a:pPr eaLnBrk="1" hangingPunct="1"/>
            <a:r>
              <a:rPr lang="cs-CZ" sz="2000" smtClean="0"/>
              <a:t>Respitní péče</a:t>
            </a:r>
          </a:p>
          <a:p>
            <a:pPr eaLnBrk="1" hangingPunct="1"/>
            <a:r>
              <a:rPr lang="cs-CZ" sz="2000" smtClean="0"/>
              <a:t>Domovy pro osoby zdravotně postižené</a:t>
            </a:r>
          </a:p>
          <a:p>
            <a:pPr eaLnBrk="1" hangingPunct="1"/>
            <a:r>
              <a:rPr lang="cs-CZ" sz="2000" smtClean="0"/>
              <a:t>Poradenství</a:t>
            </a:r>
          </a:p>
          <a:p>
            <a:pPr eaLnBrk="1" hangingPunct="1"/>
            <a:r>
              <a:rPr lang="cs-CZ" sz="2000" smtClean="0"/>
              <a:t>Raná péče</a:t>
            </a:r>
          </a:p>
          <a:p>
            <a:pPr eaLnBrk="1" hangingPunct="1"/>
            <a:r>
              <a:rPr lang="cs-CZ" sz="2000" smtClean="0"/>
              <a:t>Centra denních služeb</a:t>
            </a:r>
          </a:p>
        </p:txBody>
      </p:sp>
    </p:spTree>
    <p:extLst>
      <p:ext uri="{BB962C8B-B14F-4D97-AF65-F5344CB8AC3E}">
        <p14:creationId xmlns:p14="http://schemas.microsoft.com/office/powerpoint/2010/main" val="30006585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terminologie</a:t>
            </a:r>
            <a:endParaRPr lang="cs-CZ" dirty="0"/>
          </a:p>
        </p:txBody>
      </p:sp>
      <p:sp>
        <p:nvSpPr>
          <p:cNvPr id="11267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pPr eaLnBrk="1" hangingPunct="1"/>
            <a:r>
              <a:rPr lang="cs-CZ" b="1" smtClean="0"/>
              <a:t>REHABILITACE</a:t>
            </a:r>
            <a:r>
              <a:rPr lang="cs-CZ" smtClean="0"/>
              <a:t> – soubor postupů, jejichž cílem je umožnit osobám se zdr. Postižením, aby si zachovaly optimální úroveň funkcí (fyzickou, psychickou, sociální, intelektovou) Cílem je , aby byly v max možné míře nezávislé.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b="1" smtClean="0"/>
              <a:t>VYROVNÁNÍ PŘÍLEŽITOSTÍ </a:t>
            </a:r>
            <a:r>
              <a:rPr lang="cs-CZ" smtClean="0"/>
              <a:t>– proces, jehož prostřednictvím jsou různé systémy společnosti zpřístupňovány všem lidem, zvláště osobám se zdravotním znevýhodněním.</a:t>
            </a:r>
          </a:p>
        </p:txBody>
      </p:sp>
    </p:spTree>
    <p:extLst>
      <p:ext uri="{BB962C8B-B14F-4D97-AF65-F5344CB8AC3E}">
        <p14:creationId xmlns:p14="http://schemas.microsoft.com/office/powerpoint/2010/main" val="22095847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Rehabilitace</a:t>
            </a:r>
            <a:endParaRPr lang="cs-CZ" dirty="0"/>
          </a:p>
        </p:txBody>
      </p:sp>
      <p:sp>
        <p:nvSpPr>
          <p:cNvPr id="13315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pPr eaLnBrk="1" hangingPunct="1"/>
            <a:r>
              <a:rPr lang="cs-CZ" smtClean="0"/>
              <a:t>= soubor postupů, jejichž cílem je umožnit osobám se zdravotním postižením, aby dosáhly a zachovaly si optimální fyzickou, smyslovou, intelektovou, psychickou nebo sociální úroveň funkcí a byly v největší možné míře nezávislé.</a:t>
            </a:r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25680349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Členění rehabilitace</a:t>
            </a:r>
            <a:endParaRPr lang="cs-CZ" dirty="0"/>
          </a:p>
        </p:txBody>
      </p:sp>
      <p:sp>
        <p:nvSpPr>
          <p:cNvPr id="14339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pPr eaLnBrk="1" hangingPunct="1"/>
            <a:r>
              <a:rPr lang="cs-CZ" b="1" smtClean="0"/>
              <a:t>Zdravotní rehabilitace </a:t>
            </a:r>
            <a:r>
              <a:rPr lang="cs-CZ" smtClean="0"/>
              <a:t>– zahrnuje např. operační nápravu, medikamentózní léčbu, fyzioterapii, ergoterapii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b="1" smtClean="0"/>
              <a:t>Psychologická rehabilitace </a:t>
            </a:r>
            <a:r>
              <a:rPr lang="cs-CZ" smtClean="0"/>
              <a:t>– usiluje např. o zvládnutí krize spojené se změnou zdravotního stavu, o změnu v sebehodnocení (individuální a skupinová terapie, arteterapie…)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b="1" smtClean="0"/>
              <a:t>Pedagogická rehabilitace</a:t>
            </a:r>
            <a:r>
              <a:rPr lang="cs-CZ" smtClean="0"/>
              <a:t> – oblast výchovy a vzdělání a příprava na život a povolání, vytváření individuálních plánů…</a:t>
            </a:r>
          </a:p>
        </p:txBody>
      </p:sp>
    </p:spTree>
    <p:extLst>
      <p:ext uri="{BB962C8B-B14F-4D97-AF65-F5344CB8AC3E}">
        <p14:creationId xmlns:p14="http://schemas.microsoft.com/office/powerpoint/2010/main" val="30646269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Členění rehabilitace</a:t>
            </a:r>
            <a:endParaRPr lang="cs-CZ" dirty="0"/>
          </a:p>
        </p:txBody>
      </p:sp>
      <p:sp>
        <p:nvSpPr>
          <p:cNvPr id="1536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pPr eaLnBrk="1" hangingPunct="1"/>
            <a:r>
              <a:rPr lang="cs-CZ" b="1" smtClean="0"/>
              <a:t>Pracovní rehabilitace</a:t>
            </a:r>
            <a:r>
              <a:rPr lang="cs-CZ" smtClean="0"/>
              <a:t> – pracovní uplatnění jedince. Jde o profesní přípravu, průzkum trhu pracovních příležitostí, kariérové poradenství…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b="1" smtClean="0"/>
              <a:t>Volnočasová rehabilitace</a:t>
            </a:r>
            <a:r>
              <a:rPr lang="cs-CZ" smtClean="0"/>
              <a:t> – zájmové, sportovní a kulturní vyžití, sebevzdělávání, např. pedagogika zážitku…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b="1" smtClean="0"/>
              <a:t>Sociální rehabilitace</a:t>
            </a:r>
            <a:r>
              <a:rPr lang="cs-CZ" smtClean="0"/>
              <a:t> – materiální a legislativní ochrana jedince s postižením, jeho začlenění do společnosti, uplatnění osobnostního potenciálu, zajištění sociálních služeb</a:t>
            </a:r>
          </a:p>
        </p:txBody>
      </p:sp>
    </p:spTree>
    <p:extLst>
      <p:ext uri="{BB962C8B-B14F-4D97-AF65-F5344CB8AC3E}">
        <p14:creationId xmlns:p14="http://schemas.microsoft.com/office/powerpoint/2010/main" val="38657453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228600" lvl="0" indent="-182880" algn="just" eaLnBrk="1" fontAlgn="auto" hangingPunct="1">
              <a:spcBef>
                <a:spcPct val="20000"/>
              </a:spcBef>
              <a:spcAft>
                <a:spcPts val="0"/>
              </a:spcAft>
              <a:buClr>
                <a:srgbClr val="F14124">
                  <a:lumMod val="75000"/>
                </a:srgbClr>
              </a:buClr>
              <a:buSzPct val="130000"/>
              <a:buFont typeface="Georgia" pitchFamily="18" charset="0"/>
              <a:buChar char="*"/>
            </a:pPr>
            <a:r>
              <a:rPr lang="cs-CZ" dirty="0">
                <a:solidFill>
                  <a:prstClr val="black">
                    <a:lumMod val="75000"/>
                    <a:lumOff val="25000"/>
                  </a:prstClr>
                </a:solidFill>
                <a:latin typeface="Arial"/>
                <a:ea typeface="Times New Roman"/>
              </a:rPr>
              <a:t>MATOUŠEK, O., et al. </a:t>
            </a:r>
            <a:r>
              <a:rPr lang="cs-CZ" i="1" dirty="0">
                <a:solidFill>
                  <a:prstClr val="black">
                    <a:lumMod val="75000"/>
                    <a:lumOff val="25000"/>
                  </a:prstClr>
                </a:solidFill>
                <a:latin typeface="Arial"/>
                <a:ea typeface="Times New Roman"/>
              </a:rPr>
              <a:t>Sociální práce v praxi : Specifika různých cílových skupin a práce s nimi</a:t>
            </a:r>
            <a:r>
              <a:rPr lang="cs-CZ" dirty="0">
                <a:solidFill>
                  <a:prstClr val="black">
                    <a:lumMod val="75000"/>
                    <a:lumOff val="25000"/>
                  </a:prstClr>
                </a:solidFill>
                <a:latin typeface="Arial"/>
                <a:ea typeface="Times New Roman"/>
              </a:rPr>
              <a:t>. Praha : Portál, 2005. 352 s. </a:t>
            </a:r>
            <a:r>
              <a:rPr lang="cs-CZ">
                <a:solidFill>
                  <a:prstClr val="black">
                    <a:lumMod val="75000"/>
                    <a:lumOff val="25000"/>
                  </a:prstClr>
                </a:solidFill>
                <a:latin typeface="Arial"/>
                <a:ea typeface="Times New Roman"/>
              </a:rPr>
              <a:t>ISBN 80-7367-002-X.</a:t>
            </a:r>
            <a:endParaRPr lang="cs-CZ">
              <a:solidFill>
                <a:prstClr val="black">
                  <a:lumMod val="75000"/>
                  <a:lumOff val="25000"/>
                </a:prstClr>
              </a:solidFill>
              <a:latin typeface="Times New Roman"/>
              <a:ea typeface="Times New Roman"/>
            </a:endParaRPr>
          </a:p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081596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jpeg"/></Relationships>
</file>

<file path=ppt/theme/_rels/them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jpeg"/></Relationships>
</file>

<file path=ppt/theme/_rels/them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jpeg"/></Relationships>
</file>

<file path=ppt/theme/_rels/them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jpeg"/></Relationships>
</file>

<file path=ppt/theme/_rels/them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3_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4_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5_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6_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9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0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Arkýř">
    <a:dk1>
      <a:sysClr val="windowText" lastClr="000000"/>
    </a:dk1>
    <a:lt1>
      <a:sysClr val="window" lastClr="FFFFFF"/>
    </a:lt1>
    <a:dk2>
      <a:srgbClr val="575F6D"/>
    </a:dk2>
    <a:lt2>
      <a:srgbClr val="FFF39D"/>
    </a:lt2>
    <a:accent1>
      <a:srgbClr val="FE8637"/>
    </a:accent1>
    <a:accent2>
      <a:srgbClr val="7598D9"/>
    </a:accent2>
    <a:accent3>
      <a:srgbClr val="B32C16"/>
    </a:accent3>
    <a:accent4>
      <a:srgbClr val="F5CD2D"/>
    </a:accent4>
    <a:accent5>
      <a:srgbClr val="AEBAD5"/>
    </a:accent5>
    <a:accent6>
      <a:srgbClr val="777C84"/>
    </a:accent6>
    <a:hlink>
      <a:srgbClr val="D2611C"/>
    </a:hlink>
    <a:folHlink>
      <a:srgbClr val="3B435B"/>
    </a:folHlink>
  </a:clrScheme>
</a:themeOverride>
</file>

<file path=ppt/theme/themeOverride2.xml><?xml version="1.0" encoding="utf-8"?>
<a:themeOverride xmlns:a="http://schemas.openxmlformats.org/drawingml/2006/main">
  <a:clrScheme name="Arkýř">
    <a:dk1>
      <a:sysClr val="windowText" lastClr="000000"/>
    </a:dk1>
    <a:lt1>
      <a:sysClr val="window" lastClr="FFFFFF"/>
    </a:lt1>
    <a:dk2>
      <a:srgbClr val="575F6D"/>
    </a:dk2>
    <a:lt2>
      <a:srgbClr val="FFF39D"/>
    </a:lt2>
    <a:accent1>
      <a:srgbClr val="FE8637"/>
    </a:accent1>
    <a:accent2>
      <a:srgbClr val="7598D9"/>
    </a:accent2>
    <a:accent3>
      <a:srgbClr val="B32C16"/>
    </a:accent3>
    <a:accent4>
      <a:srgbClr val="F5CD2D"/>
    </a:accent4>
    <a:accent5>
      <a:srgbClr val="AEBAD5"/>
    </a:accent5>
    <a:accent6>
      <a:srgbClr val="777C84"/>
    </a:accent6>
    <a:hlink>
      <a:srgbClr val="D2611C"/>
    </a:hlink>
    <a:folHlink>
      <a:srgbClr val="3B435B"/>
    </a:folHlink>
  </a:clrScheme>
</a:themeOverride>
</file>

<file path=ppt/theme/themeOverride3.xml><?xml version="1.0" encoding="utf-8"?>
<a:themeOverride xmlns:a="http://schemas.openxmlformats.org/drawingml/2006/main">
  <a:clrScheme name="Arkýř">
    <a:dk1>
      <a:sysClr val="windowText" lastClr="000000"/>
    </a:dk1>
    <a:lt1>
      <a:sysClr val="window" lastClr="FFFFFF"/>
    </a:lt1>
    <a:dk2>
      <a:srgbClr val="575F6D"/>
    </a:dk2>
    <a:lt2>
      <a:srgbClr val="FFF39D"/>
    </a:lt2>
    <a:accent1>
      <a:srgbClr val="FE8637"/>
    </a:accent1>
    <a:accent2>
      <a:srgbClr val="7598D9"/>
    </a:accent2>
    <a:accent3>
      <a:srgbClr val="B32C16"/>
    </a:accent3>
    <a:accent4>
      <a:srgbClr val="F5CD2D"/>
    </a:accent4>
    <a:accent5>
      <a:srgbClr val="AEBAD5"/>
    </a:accent5>
    <a:accent6>
      <a:srgbClr val="777C84"/>
    </a:accent6>
    <a:hlink>
      <a:srgbClr val="D2611C"/>
    </a:hlink>
    <a:folHlink>
      <a:srgbClr val="3B435B"/>
    </a:folHlink>
  </a:clrScheme>
</a:themeOverride>
</file>

<file path=ppt/theme/themeOverride4.xml><?xml version="1.0" encoding="utf-8"?>
<a:themeOverride xmlns:a="http://schemas.openxmlformats.org/drawingml/2006/main">
  <a:clrScheme name="Arkýř">
    <a:dk1>
      <a:sysClr val="windowText" lastClr="000000"/>
    </a:dk1>
    <a:lt1>
      <a:sysClr val="window" lastClr="FFFFFF"/>
    </a:lt1>
    <a:dk2>
      <a:srgbClr val="575F6D"/>
    </a:dk2>
    <a:lt2>
      <a:srgbClr val="FFF39D"/>
    </a:lt2>
    <a:accent1>
      <a:srgbClr val="FE8637"/>
    </a:accent1>
    <a:accent2>
      <a:srgbClr val="7598D9"/>
    </a:accent2>
    <a:accent3>
      <a:srgbClr val="B32C16"/>
    </a:accent3>
    <a:accent4>
      <a:srgbClr val="F5CD2D"/>
    </a:accent4>
    <a:accent5>
      <a:srgbClr val="AEBAD5"/>
    </a:accent5>
    <a:accent6>
      <a:srgbClr val="777C84"/>
    </a:accent6>
    <a:hlink>
      <a:srgbClr val="D2611C"/>
    </a:hlink>
    <a:folHlink>
      <a:srgbClr val="3B435B"/>
    </a:folHlink>
  </a:clrScheme>
</a:themeOverride>
</file>

<file path=ppt/theme/themeOverride5.xml><?xml version="1.0" encoding="utf-8"?>
<a:themeOverride xmlns:a="http://schemas.openxmlformats.org/drawingml/2006/main">
  <a:clrScheme name="Arkýř">
    <a:dk1>
      <a:sysClr val="windowText" lastClr="000000"/>
    </a:dk1>
    <a:lt1>
      <a:sysClr val="window" lastClr="FFFFFF"/>
    </a:lt1>
    <a:dk2>
      <a:srgbClr val="575F6D"/>
    </a:dk2>
    <a:lt2>
      <a:srgbClr val="FFF39D"/>
    </a:lt2>
    <a:accent1>
      <a:srgbClr val="FE8637"/>
    </a:accent1>
    <a:accent2>
      <a:srgbClr val="7598D9"/>
    </a:accent2>
    <a:accent3>
      <a:srgbClr val="B32C16"/>
    </a:accent3>
    <a:accent4>
      <a:srgbClr val="F5CD2D"/>
    </a:accent4>
    <a:accent5>
      <a:srgbClr val="AEBAD5"/>
    </a:accent5>
    <a:accent6>
      <a:srgbClr val="777C84"/>
    </a:accent6>
    <a:hlink>
      <a:srgbClr val="D2611C"/>
    </a:hlink>
    <a:folHlink>
      <a:srgbClr val="3B435B"/>
    </a:folHlink>
  </a:clrScheme>
</a:themeOverride>
</file>

<file path=ppt/theme/themeOverride6.xml><?xml version="1.0" encoding="utf-8"?>
<a:themeOverride xmlns:a="http://schemas.openxmlformats.org/drawingml/2006/main">
  <a:clrScheme name="Arkýř">
    <a:dk1>
      <a:sysClr val="windowText" lastClr="000000"/>
    </a:dk1>
    <a:lt1>
      <a:sysClr val="window" lastClr="FFFFFF"/>
    </a:lt1>
    <a:dk2>
      <a:srgbClr val="575F6D"/>
    </a:dk2>
    <a:lt2>
      <a:srgbClr val="FFF39D"/>
    </a:lt2>
    <a:accent1>
      <a:srgbClr val="FE8637"/>
    </a:accent1>
    <a:accent2>
      <a:srgbClr val="7598D9"/>
    </a:accent2>
    <a:accent3>
      <a:srgbClr val="B32C16"/>
    </a:accent3>
    <a:accent4>
      <a:srgbClr val="F5CD2D"/>
    </a:accent4>
    <a:accent5>
      <a:srgbClr val="AEBAD5"/>
    </a:accent5>
    <a:accent6>
      <a:srgbClr val="777C84"/>
    </a:accent6>
    <a:hlink>
      <a:srgbClr val="D2611C"/>
    </a:hlink>
    <a:folHlink>
      <a:srgbClr val="3B435B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12</TotalTime>
  <Words>574</Words>
  <Application>Microsoft Office PowerPoint</Application>
  <PresentationFormat>Předvádění na obrazovce (4:3)</PresentationFormat>
  <Paragraphs>87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8</vt:i4>
      </vt:variant>
      <vt:variant>
        <vt:lpstr>Nadpisy snímků</vt:lpstr>
      </vt:variant>
      <vt:variant>
        <vt:i4>10</vt:i4>
      </vt:variant>
    </vt:vector>
  </HeadingPairs>
  <TitlesOfParts>
    <vt:vector size="18" baseType="lpstr">
      <vt:lpstr>Administrativní</vt:lpstr>
      <vt:lpstr>1_Arkýř</vt:lpstr>
      <vt:lpstr>2_Arkýř</vt:lpstr>
      <vt:lpstr>3_Arkýř</vt:lpstr>
      <vt:lpstr>4_Arkýř</vt:lpstr>
      <vt:lpstr>5_Arkýř</vt:lpstr>
      <vt:lpstr>6_Arkýř</vt:lpstr>
      <vt:lpstr>Aerodynamika</vt:lpstr>
      <vt:lpstr>Zdravotně znevýhodnění jako cílová skupina sociálních služeb</vt:lpstr>
      <vt:lpstr>Prezentace aplikace PowerPoint</vt:lpstr>
      <vt:lpstr>Terminologie</vt:lpstr>
      <vt:lpstr>terminologie</vt:lpstr>
      <vt:lpstr>Dávky a sociální služby pro zdravotně znevýhodněné</vt:lpstr>
      <vt:lpstr>terminologie</vt:lpstr>
      <vt:lpstr>Rehabilitace</vt:lpstr>
      <vt:lpstr>Členění rehabilitace</vt:lpstr>
      <vt:lpstr>Členění rehabilitace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svobodova</dc:creator>
  <dc:description>Dostupné z Metodického portálu www.rvp.cz, ISSN: 1802-4785, financovaného z ESF a státního rozpočtu ČR. Provozováno Výzkumným ústavem pedagogickým v Praze.</dc:description>
  <cp:lastModifiedBy>svobodova</cp:lastModifiedBy>
  <cp:revision>3</cp:revision>
  <dcterms:created xsi:type="dcterms:W3CDTF">2013-03-31T20:41:58Z</dcterms:created>
  <dcterms:modified xsi:type="dcterms:W3CDTF">2013-06-21T09:04:48Z</dcterms:modified>
</cp:coreProperties>
</file>