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4"/>
  </p:notesMasterIdLst>
  <p:handoutMasterIdLst>
    <p:handoutMasterId r:id="rId15"/>
  </p:handoutMasterIdLst>
  <p:sldIdLst>
    <p:sldId id="256" r:id="rId3"/>
    <p:sldId id="266" r:id="rId4"/>
    <p:sldId id="258" r:id="rId5"/>
    <p:sldId id="264" r:id="rId6"/>
    <p:sldId id="267" r:id="rId7"/>
    <p:sldId id="259" r:id="rId8"/>
    <p:sldId id="260" r:id="rId9"/>
    <p:sldId id="265" r:id="rId10"/>
    <p:sldId id="261" r:id="rId11"/>
    <p:sldId id="262" r:id="rId12"/>
    <p:sldId id="263" r:id="rId13"/>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Bez stylu, bez mřížky">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55" autoAdjust="0"/>
    <p:restoredTop sz="94621" autoAdjust="0"/>
  </p:normalViewPr>
  <p:slideViewPr>
    <p:cSldViewPr>
      <p:cViewPr>
        <p:scale>
          <a:sx n="100" d="100"/>
          <a:sy n="100" d="100"/>
        </p:scale>
        <p:origin x="-510" y="186"/>
      </p:cViewPr>
      <p:guideLst>
        <p:guide orient="horz" pos="2160"/>
        <p:guide pos="2880"/>
      </p:guideLst>
    </p:cSldViewPr>
  </p:slideViewPr>
  <p:notesTextViewPr>
    <p:cViewPr>
      <p:scale>
        <a:sx n="100" d="100"/>
        <a:sy n="100" d="100"/>
      </p:scale>
      <p:origin x="0" y="0"/>
    </p:cViewPr>
  </p:notesTextViewPr>
  <p:notesViewPr>
    <p:cSldViewPr>
      <p:cViewPr varScale="1">
        <p:scale>
          <a:sx n="55" d="100"/>
          <a:sy n="55" d="100"/>
        </p:scale>
        <p:origin x="-2286"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0" hangingPunct="0">
              <a:defRPr sz="1200"/>
            </a:lvl1pPr>
          </a:lstStyle>
          <a:p>
            <a:endParaRPr lang="cs-CZ"/>
          </a:p>
        </p:txBody>
      </p:sp>
      <p:sp>
        <p:nvSpPr>
          <p:cNvPr id="21507"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200"/>
            </a:lvl1pPr>
          </a:lstStyle>
          <a:p>
            <a:fld id="{7F519E24-AC6E-4ACF-AA4B-319274E2209B}" type="datetimeFigureOut">
              <a:rPr lang="cs-CZ"/>
              <a:pPr/>
              <a:t>6.2.2014</a:t>
            </a:fld>
            <a:endParaRPr lang="cs-CZ"/>
          </a:p>
        </p:txBody>
      </p:sp>
      <p:sp>
        <p:nvSpPr>
          <p:cNvPr id="21508"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0" hangingPunct="0">
              <a:defRPr sz="1200"/>
            </a:lvl1pPr>
          </a:lstStyle>
          <a:p>
            <a:endParaRPr lang="cs-CZ"/>
          </a:p>
        </p:txBody>
      </p:sp>
      <p:sp>
        <p:nvSpPr>
          <p:cNvPr id="21509"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0" hangingPunct="0">
              <a:defRPr sz="1200"/>
            </a:lvl1pPr>
          </a:lstStyle>
          <a:p>
            <a:fld id="{9B0D65D2-4B2D-4512-A9E0-A9631A8AB7DE}" type="slidenum">
              <a:rPr lang="cs-CZ"/>
              <a:pPr/>
              <a:t>‹#›</a:t>
            </a:fld>
            <a:endParaRPr lang="cs-CZ"/>
          </a:p>
        </p:txBody>
      </p:sp>
    </p:spTree>
    <p:extLst>
      <p:ext uri="{BB962C8B-B14F-4D97-AF65-F5344CB8AC3E}">
        <p14:creationId xmlns:p14="http://schemas.microsoft.com/office/powerpoint/2010/main" val="11815325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9EFE3364-313F-4DBB-84D2-87677718DF38}" type="datetimeFigureOut">
              <a:rPr lang="cs-CZ"/>
              <a:pPr>
                <a:defRPr/>
              </a:pPr>
              <a:t>6.2.2014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smtClean="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D9B2F5C9-BB35-4338-A25D-B4485A70E011}" type="slidenum">
              <a:rPr lang="cs-CZ"/>
              <a:pPr>
                <a:defRPr/>
              </a:pPr>
              <a:t>‹#›</a:t>
            </a:fld>
            <a:endParaRPr lang="cs-CZ"/>
          </a:p>
        </p:txBody>
      </p:sp>
    </p:spTree>
    <p:extLst>
      <p:ext uri="{BB962C8B-B14F-4D97-AF65-F5344CB8AC3E}">
        <p14:creationId xmlns:p14="http://schemas.microsoft.com/office/powerpoint/2010/main" val="225805348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themeOverride" Target="../theme/themeOverride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pPr eaLnBrk="1" latinLnBrk="0" hangingPunct="1"/>
            <a:fld id="{E6F9B8CD-342D-4579-98EC-A8FD6B7370E1}" type="datetimeFigureOut">
              <a:rPr lang="en-US" smtClean="0"/>
              <a:pPr eaLnBrk="1" latinLnBrk="0" hangingPunct="1"/>
              <a:t>2/6/2014</a:t>
            </a:fld>
            <a:endParaRPr lang="en-US" dirty="0"/>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2BBB5E19-F10A-4C2F-BF6F-11C513378A2E}" type="slidenum">
              <a:rPr kumimoji="0" lang="en-US" smtClean="0"/>
              <a:pPr eaLnBrk="1" latinLnBrk="0" hangingPunct="1"/>
              <a:t>‹#›</a:t>
            </a:fld>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pPr algn="r" eaLnBrk="1" latinLnBrk="0" hangingPunct="1"/>
            <a:fld id="{E6F9B8CD-342D-4579-98EC-A8FD6B7370E1}" type="datetimeFigureOut">
              <a:rPr lang="en-US" smtClean="0"/>
              <a:pPr algn="r" eaLnBrk="1" latinLnBrk="0" hangingPunct="1"/>
              <a:t>2/6/2014</a:t>
            </a:fld>
            <a:endParaRPr lang="en-US"/>
          </a:p>
        </p:txBody>
      </p:sp>
      <p:sp>
        <p:nvSpPr>
          <p:cNvPr id="9" name="Zástupný symbol pro číslo snímku 8"/>
          <p:cNvSpPr>
            <a:spLocks noGrp="1"/>
          </p:cNvSpPr>
          <p:nvPr>
            <p:ph type="sldNum" sz="quarter" idx="15"/>
          </p:nvPr>
        </p:nvSpPr>
        <p:spPr/>
        <p:txBody>
          <a:bodyPr rtlCol="0"/>
          <a:lstStyle/>
          <a:p>
            <a:pPr algn="ctr" eaLnBrk="1" latinLnBrk="0" hangingPunct="1"/>
            <a:fld id="{2BBB5E19-F10A-4C2F-BF6F-11C513378A2E}" type="slidenum">
              <a:rPr kumimoji="0" lang="en-US" smtClean="0"/>
              <a:pPr algn="ctr" eaLnBrk="1" latinLnBrk="0" hangingPunct="1"/>
              <a:t>‹#›</a:t>
            </a:fld>
            <a:endParaRPr kumimoji="0" lang="en-US"/>
          </a:p>
        </p:txBody>
      </p:sp>
      <p:sp>
        <p:nvSpPr>
          <p:cNvPr id="10" name="Zástupný symbol pro zápatí 9"/>
          <p:cNvSpPr>
            <a:spLocks noGrp="1"/>
          </p:cNvSpPr>
          <p:nvPr>
            <p:ph type="ftr" sz="quarter" idx="16"/>
          </p:nvPr>
        </p:nvSpPr>
        <p:spPr/>
        <p:txBody>
          <a:bodyPr rtlCol="0"/>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pPr eaLnBrk="1" latinLnBrk="0" hangingPunct="1"/>
            <a:fld id="{E6F9B8CD-342D-4579-98EC-A8FD6B7370E1}" type="datetimeFigureOut">
              <a:rPr lang="en-US" smtClean="0"/>
              <a:pPr eaLnBrk="1" latinLnBrk="0" hangingPunct="1"/>
              <a:t>2/6/2014</a:t>
            </a:fld>
            <a:endParaRPr lang="en-US"/>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2BBB5E19-F10A-4C2F-BF6F-11C513378A2E}" type="slidenum">
              <a:rPr kumimoji="0" lang="en-US" smtClean="0"/>
              <a:pPr eaLnBrk="1" latinLnBrk="0" hangingPunct="1"/>
              <a:t>‹#›</a:t>
            </a:fld>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pPr eaLnBrk="1" latinLnBrk="0" hangingPunct="1"/>
            <a:fld id="{E6F9B8CD-342D-4579-98EC-A8FD6B7370E1}" type="datetimeFigureOut">
              <a:rPr lang="en-US" smtClean="0"/>
              <a:pPr eaLnBrk="1" latinLnBrk="0" hangingPunct="1"/>
              <a:t>2/6/2014</a:t>
            </a:fld>
            <a:endParaRPr lang="en-US"/>
          </a:p>
        </p:txBody>
      </p:sp>
      <p:sp>
        <p:nvSpPr>
          <p:cNvPr id="6" name="Zástupný symbol pro zápatí 5"/>
          <p:cNvSpPr>
            <a:spLocks noGrp="1"/>
          </p:cNvSpPr>
          <p:nvPr>
            <p:ph type="ftr" sz="quarter" idx="11"/>
          </p:nvPr>
        </p:nvSpPr>
        <p:spPr/>
        <p:txBody>
          <a:bodyPr/>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
        <p:nvSpPr>
          <p:cNvPr id="7" name="Zástupný symbol pro číslo snímku 6"/>
          <p:cNvSpPr>
            <a:spLocks noGrp="1"/>
          </p:cNvSpPr>
          <p:nvPr>
            <p:ph type="sldNum" sz="quarter" idx="12"/>
          </p:nvPr>
        </p:nvSpPr>
        <p:spPr/>
        <p:txBody>
          <a:bodyPr/>
          <a:lstStyle/>
          <a:p>
            <a:fld id="{2BBB5E19-F10A-4C2F-BF6F-11C513378A2E}" type="slidenum">
              <a:rPr kumimoji="0" lang="en-US" smtClean="0"/>
              <a:pPr eaLnBrk="1" latinLnBrk="0" hangingPunct="1"/>
              <a:t>‹#›</a:t>
            </a:fld>
            <a:endParaRPr kumimoji="0" lang="en-US"/>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pPr eaLnBrk="1" latinLnBrk="0" hangingPunct="1"/>
            <a:fld id="{E6F9B8CD-342D-4579-98EC-A8FD6B7370E1}" type="datetimeFigureOut">
              <a:rPr lang="en-US" smtClean="0"/>
              <a:pPr eaLnBrk="1" latinLnBrk="0" hangingPunct="1"/>
              <a:t>2/6/2014</a:t>
            </a:fld>
            <a:endParaRPr lang="en-US"/>
          </a:p>
        </p:txBody>
      </p:sp>
      <p:sp>
        <p:nvSpPr>
          <p:cNvPr id="8" name="Zástupný symbol pro zápatí 7"/>
          <p:cNvSpPr>
            <a:spLocks noGrp="1"/>
          </p:cNvSpPr>
          <p:nvPr>
            <p:ph type="ftr" sz="quarter" idx="11"/>
          </p:nvPr>
        </p:nvSpPr>
        <p:spPr/>
        <p:txBody>
          <a:bodyPr/>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
        <p:nvSpPr>
          <p:cNvPr id="9" name="Zástupný symbol pro číslo snímku 8"/>
          <p:cNvSpPr>
            <a:spLocks noGrp="1"/>
          </p:cNvSpPr>
          <p:nvPr>
            <p:ph type="sldNum" sz="quarter" idx="12"/>
          </p:nvPr>
        </p:nvSpPr>
        <p:spPr/>
        <p:txBody>
          <a:bodyPr/>
          <a:lstStyle/>
          <a:p>
            <a:fld id="{2BBB5E19-F10A-4C2F-BF6F-11C513378A2E}" type="slidenum">
              <a:rPr kumimoji="0" lang="en-US" smtClean="0"/>
              <a:pPr eaLnBrk="1" latinLnBrk="0" hangingPunct="1"/>
              <a:t>‹#›</a:t>
            </a:fld>
            <a:endParaRPr kumimoji="0" lang="en-US"/>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pPr algn="r" eaLnBrk="1" latinLnBrk="0" hangingPunct="1"/>
            <a:fld id="{E6F9B8CD-342D-4579-98EC-A8FD6B7370E1}" type="datetimeFigureOut">
              <a:rPr lang="en-US" smtClean="0"/>
              <a:pPr algn="r" eaLnBrk="1" latinLnBrk="0" hangingPunct="1"/>
              <a:t>2/6/2014</a:t>
            </a:fld>
            <a:endParaRPr lang="en-US"/>
          </a:p>
        </p:txBody>
      </p:sp>
      <p:sp>
        <p:nvSpPr>
          <p:cNvPr id="7" name="Zástupný symbol pro číslo snímku 6"/>
          <p:cNvSpPr>
            <a:spLocks noGrp="1"/>
          </p:cNvSpPr>
          <p:nvPr>
            <p:ph type="sldNum" sz="quarter" idx="11"/>
          </p:nvPr>
        </p:nvSpPr>
        <p:spPr/>
        <p:txBody>
          <a:bodyPr rtlCol="0"/>
          <a:lstStyle/>
          <a:p>
            <a:pPr algn="ctr" eaLnBrk="1" latinLnBrk="0" hangingPunct="1"/>
            <a:fld id="{2BBB5E19-F10A-4C2F-BF6F-11C513378A2E}" type="slidenum">
              <a:rPr kumimoji="0" lang="en-US" smtClean="0"/>
              <a:pPr algn="ctr" eaLnBrk="1" latinLnBrk="0" hangingPunct="1"/>
              <a:t>‹#›</a:t>
            </a:fld>
            <a:endParaRPr kumimoji="0" lang="en-US"/>
          </a:p>
        </p:txBody>
      </p:sp>
      <p:sp>
        <p:nvSpPr>
          <p:cNvPr id="8" name="Zástupný symbol pro zápatí 7"/>
          <p:cNvSpPr>
            <a:spLocks noGrp="1"/>
          </p:cNvSpPr>
          <p:nvPr>
            <p:ph type="ftr" sz="quarter" idx="12"/>
          </p:nvPr>
        </p:nvSpPr>
        <p:spPr/>
        <p:txBody>
          <a:bodyPr rtlCol="0"/>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pPr eaLnBrk="1" latinLnBrk="0" hangingPunct="1"/>
            <a:fld id="{E6F9B8CD-342D-4579-98EC-A8FD6B7370E1}" type="datetimeFigureOut">
              <a:rPr lang="en-US" smtClean="0"/>
              <a:pPr eaLnBrk="1" latinLnBrk="0" hangingPunct="1"/>
              <a:t>2/6/2014</a:t>
            </a:fld>
            <a:endParaRPr lang="en-US"/>
          </a:p>
        </p:txBody>
      </p:sp>
      <p:sp>
        <p:nvSpPr>
          <p:cNvPr id="3" name="Zástupný symbol pro zápatí 2"/>
          <p:cNvSpPr>
            <a:spLocks noGrp="1"/>
          </p:cNvSpPr>
          <p:nvPr>
            <p:ph type="ftr" sz="quarter" idx="11"/>
          </p:nvPr>
        </p:nvSpPr>
        <p:spPr/>
        <p:txBody>
          <a:bodyPr/>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
        <p:nvSpPr>
          <p:cNvPr id="4" name="Zástupný symbol pro číslo snímku 3"/>
          <p:cNvSpPr>
            <a:spLocks noGrp="1"/>
          </p:cNvSpPr>
          <p:nvPr>
            <p:ph type="sldNum" sz="quarter" idx="12"/>
          </p:nvPr>
        </p:nvSpPr>
        <p:spPr/>
        <p:txBody>
          <a:bodyPr/>
          <a:lstStyle/>
          <a:p>
            <a:fld id="{2BBB5E19-F10A-4C2F-BF6F-11C513378A2E}" type="slidenum">
              <a:rPr kumimoji="0" lang="en-US" smtClean="0"/>
              <a:pPr eaLnBrk="1" latinLnBrk="0" hangingPunct="1"/>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pPr algn="r" eaLnBrk="1" latinLnBrk="0" hangingPunct="1"/>
            <a:fld id="{E6F9B8CD-342D-4579-98EC-A8FD6B7370E1}" type="datetimeFigureOut">
              <a:rPr lang="en-US" smtClean="0"/>
              <a:pPr algn="r" eaLnBrk="1" latinLnBrk="0" hangingPunct="1"/>
              <a:t>2/6/2014</a:t>
            </a:fld>
            <a:endParaRPr lang="en-US" dirty="0"/>
          </a:p>
        </p:txBody>
      </p:sp>
      <p:sp>
        <p:nvSpPr>
          <p:cNvPr id="22" name="Zástupný symbol pro číslo snímku 21"/>
          <p:cNvSpPr>
            <a:spLocks noGrp="1"/>
          </p:cNvSpPr>
          <p:nvPr>
            <p:ph type="sldNum" sz="quarter" idx="15"/>
          </p:nvPr>
        </p:nvSpPr>
        <p:spPr/>
        <p:txBody>
          <a:bodyPr rtlCol="0"/>
          <a:lstStyle/>
          <a:p>
            <a:pPr algn="ctr" eaLnBrk="1" latinLnBrk="0" hangingPunct="1"/>
            <a:fld id="{2BBB5E19-F10A-4C2F-BF6F-11C513378A2E}" type="slidenum">
              <a:rPr kumimoji="0" lang="en-US" smtClean="0"/>
              <a:pPr algn="ctr" eaLnBrk="1" latinLnBrk="0" hangingPunct="1"/>
              <a:t>‹#›</a:t>
            </a:fld>
            <a:endParaRPr kumimoji="0" lang="en-US"/>
          </a:p>
        </p:txBody>
      </p:sp>
      <p:sp>
        <p:nvSpPr>
          <p:cNvPr id="23" name="Zástupný symbol pro zápatí 22"/>
          <p:cNvSpPr>
            <a:spLocks noGrp="1"/>
          </p:cNvSpPr>
          <p:nvPr>
            <p:ph type="ftr" sz="quarter" idx="16"/>
          </p:nvPr>
        </p:nvSpPr>
        <p:spPr/>
        <p:txBody>
          <a:bodyPr rtlCol="0"/>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pPr algn="r" eaLnBrk="1" latinLnBrk="0" hangingPunct="1"/>
            <a:fld id="{E6F9B8CD-342D-4579-98EC-A8FD6B7370E1}" type="datetimeFigureOut">
              <a:rPr lang="en-US" smtClean="0"/>
              <a:pPr algn="r" eaLnBrk="1" latinLnBrk="0" hangingPunct="1"/>
              <a:t>2/6/2014</a:t>
            </a:fld>
            <a:endParaRPr lang="en-US"/>
          </a:p>
        </p:txBody>
      </p:sp>
      <p:sp>
        <p:nvSpPr>
          <p:cNvPr id="18" name="Zástupný symbol pro číslo snímku 17"/>
          <p:cNvSpPr>
            <a:spLocks noGrp="1"/>
          </p:cNvSpPr>
          <p:nvPr>
            <p:ph type="sldNum" sz="quarter" idx="11"/>
          </p:nvPr>
        </p:nvSpPr>
        <p:spPr/>
        <p:txBody>
          <a:bodyPr rtlCol="0"/>
          <a:lstStyle/>
          <a:p>
            <a:pPr algn="ctr" eaLnBrk="1" latinLnBrk="0" hangingPunct="1"/>
            <a:fld id="{2BBB5E19-F10A-4C2F-BF6F-11C513378A2E}" type="slidenum">
              <a:rPr kumimoji="0" lang="en-US" smtClean="0"/>
              <a:pPr algn="ctr" eaLnBrk="1" latinLnBrk="0" hangingPunct="1"/>
              <a:t>‹#›</a:t>
            </a:fld>
            <a:endParaRPr kumimoji="0" lang="en-US"/>
          </a:p>
        </p:txBody>
      </p:sp>
      <p:sp>
        <p:nvSpPr>
          <p:cNvPr id="21" name="Zástupný symbol pro zápatí 20"/>
          <p:cNvSpPr>
            <a:spLocks noGrp="1"/>
          </p:cNvSpPr>
          <p:nvPr>
            <p:ph type="ftr" sz="quarter" idx="12"/>
          </p:nvPr>
        </p:nvSpPr>
        <p:spPr/>
        <p:txBody>
          <a:bodyPr rtlCol="0"/>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pPr eaLnBrk="1" latinLnBrk="0" hangingPunct="1"/>
            <a:fld id="{E6F9B8CD-342D-4579-98EC-A8FD6B7370E1}" type="datetimeFigureOut">
              <a:rPr lang="en-US" smtClean="0"/>
              <a:pPr eaLnBrk="1" latinLnBrk="0" hangingPunct="1"/>
              <a:t>2/6/2014</a:t>
            </a:fld>
            <a:endParaRPr lang="en-US"/>
          </a:p>
        </p:txBody>
      </p:sp>
      <p:sp>
        <p:nvSpPr>
          <p:cNvPr id="5" name="Zástupný symbol pro zápatí 4"/>
          <p:cNvSpPr>
            <a:spLocks noGrp="1"/>
          </p:cNvSpPr>
          <p:nvPr>
            <p:ph type="ftr" sz="quarter" idx="11"/>
          </p:nvPr>
        </p:nvSpPr>
        <p:spPr/>
        <p:txBody>
          <a:bodyPr/>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
        <p:nvSpPr>
          <p:cNvPr id="6" name="Zástupný symbol pro číslo snímku 5"/>
          <p:cNvSpPr>
            <a:spLocks noGrp="1"/>
          </p:cNvSpPr>
          <p:nvPr>
            <p:ph type="sldNum" sz="quarter" idx="12"/>
          </p:nvPr>
        </p:nvSpPr>
        <p:spPr/>
        <p:txBody>
          <a:bodyPr/>
          <a:lstStyle/>
          <a:p>
            <a:fld id="{2BBB5E19-F10A-4C2F-BF6F-11C513378A2E}" type="slidenum">
              <a:rPr kumimoji="0" lang="en-US" smtClean="0"/>
              <a:pPr eaLnBrk="1" latinLnBrk="0" hangingPunct="1"/>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pPr eaLnBrk="1" latinLnBrk="0" hangingPunct="1"/>
            <a:fld id="{E6F9B8CD-342D-4579-98EC-A8FD6B7370E1}" type="datetimeFigureOut">
              <a:rPr lang="en-US" smtClean="0"/>
              <a:pPr eaLnBrk="1" latinLnBrk="0" hangingPunct="1"/>
              <a:t>2/6/2014</a:t>
            </a:fld>
            <a:endParaRPr lang="en-US"/>
          </a:p>
        </p:txBody>
      </p:sp>
      <p:sp>
        <p:nvSpPr>
          <p:cNvPr id="5" name="Zástupný symbol pro zápatí 4"/>
          <p:cNvSpPr>
            <a:spLocks noGrp="1"/>
          </p:cNvSpPr>
          <p:nvPr>
            <p:ph type="ftr" sz="quarter" idx="11"/>
          </p:nvPr>
        </p:nvSpPr>
        <p:spPr/>
        <p:txBody>
          <a:bodyPr/>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
        <p:nvSpPr>
          <p:cNvPr id="6" name="Zástupný symbol pro číslo snímku 5"/>
          <p:cNvSpPr>
            <a:spLocks noGrp="1"/>
          </p:cNvSpPr>
          <p:nvPr>
            <p:ph type="sldNum" sz="quarter" idx="12"/>
          </p:nvPr>
        </p:nvSpPr>
        <p:spPr/>
        <p:txBody>
          <a:bodyPr/>
          <a:lstStyle/>
          <a:p>
            <a:fld id="{2BBB5E19-F10A-4C2F-BF6F-11C513378A2E}" type="slidenum">
              <a:rPr kumimoji="0" lang="en-US" smtClean="0"/>
              <a:pPr eaLnBrk="1" latinLnBrk="0" hangingPunct="1"/>
              <a:t>‹#›</a:t>
            </a:fld>
            <a:endParaRPr kumimoji="0"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Obdélník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Obdélník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Obdélník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Obdélník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 name="Přímá spojovací čára 19"/>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Century Schoolbook"/>
            </a:endParaRPr>
          </a:p>
        </p:txBody>
      </p:sp>
      <p:sp>
        <p:nvSpPr>
          <p:cNvPr id="11" name="Přímá spojovací čára 20"/>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Century Schoolbook"/>
            </a:endParaRPr>
          </a:p>
        </p:txBody>
      </p:sp>
      <p:sp>
        <p:nvSpPr>
          <p:cNvPr id="12" name="Přímá spojovací čára 23"/>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Century Schoolbook"/>
            </a:endParaRPr>
          </a:p>
        </p:txBody>
      </p:sp>
      <p:sp>
        <p:nvSpPr>
          <p:cNvPr id="13" name="Přímá spojovací čára 24"/>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Century Schoolbook"/>
            </a:endParaRPr>
          </a:p>
        </p:txBody>
      </p:sp>
      <p:sp>
        <p:nvSpPr>
          <p:cNvPr id="14" name="Přímá spojovací čára 25"/>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Century Schoolbook"/>
            </a:endParaRPr>
          </a:p>
        </p:txBody>
      </p:sp>
      <p:sp>
        <p:nvSpPr>
          <p:cNvPr id="15" name="Přímá spojovací čára 26"/>
          <p:cNvSpPr>
            <a:spLocks noChangeShapeType="1"/>
          </p:cNvSpPr>
          <p:nvPr/>
        </p:nvSpPr>
        <p:spPr bwMode="auto">
          <a:xfrm>
            <a:off x="911383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Century Schoolbook"/>
            </a:endParaRPr>
          </a:p>
        </p:txBody>
      </p:sp>
      <p:sp>
        <p:nvSpPr>
          <p:cNvPr id="16" name="Obdélník 15"/>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7" name="Elipsa 28"/>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8" name="Elipsa 29"/>
          <p:cNvSpPr/>
          <p:nvPr/>
        </p:nvSpPr>
        <p:spPr bwMode="auto">
          <a:xfrm>
            <a:off x="1309688" y="4867275"/>
            <a:ext cx="641350"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9" name="Elipsa 30"/>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0" name="Elipsa 31"/>
          <p:cNvSpPr/>
          <p:nvPr/>
        </p:nvSpPr>
        <p:spPr bwMode="auto">
          <a:xfrm>
            <a:off x="1663700" y="5788025"/>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1" name="Elipsa 32"/>
          <p:cNvSpPr/>
          <p:nvPr/>
        </p:nvSpPr>
        <p:spPr>
          <a:xfrm>
            <a:off x="1905000" y="4495800"/>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8" name="Nadpis 7"/>
          <p:cNvSpPr>
            <a:spLocks noGrp="1"/>
          </p:cNvSpPr>
          <p:nvPr>
            <p:ph type="ctrTitle"/>
          </p:nvPr>
        </p:nvSpPr>
        <p:spPr>
          <a:xfrm>
            <a:off x="2286000" y="3124200"/>
            <a:ext cx="6172200" cy="1894362"/>
          </a:xfrm>
        </p:spPr>
        <p:txBody>
          <a:bodyPr/>
          <a:lstStyle>
            <a:lvl1pPr>
              <a:defRPr b="1"/>
            </a:lvl1pPr>
          </a:lstStyle>
          <a:p>
            <a:r>
              <a:rPr lang="cs-CZ" smtClean="0"/>
              <a:t>Klepnutím lze upravit styl předlohy nadpisů.</a:t>
            </a:r>
            <a:endParaRPr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22" name="Zástupný symbol pro datum 27"/>
          <p:cNvSpPr>
            <a:spLocks noGrp="1"/>
          </p:cNvSpPr>
          <p:nvPr>
            <p:ph type="dt" sz="half" idx="10"/>
          </p:nvPr>
        </p:nvSpPr>
        <p:spPr bwMode="auto">
          <a:xfrm rot="5400000">
            <a:off x="7764463" y="1174750"/>
            <a:ext cx="2286000" cy="381000"/>
          </a:xfrm>
        </p:spPr>
        <p:txBody>
          <a:bodyPr/>
          <a:lstStyle>
            <a:lvl1pPr>
              <a:defRPr/>
            </a:lvl1pPr>
          </a:lstStyle>
          <a:p>
            <a:pPr>
              <a:defRPr/>
            </a:pPr>
            <a:fld id="{0837E6EA-432E-452F-93F6-704F3D7A8CA7}" type="datetimeFigureOut">
              <a:rPr lang="cs-CZ">
                <a:solidFill>
                  <a:srgbClr val="575F6D"/>
                </a:solidFill>
              </a:rPr>
              <a:pPr>
                <a:defRPr/>
              </a:pPr>
              <a:t>6.2.2014</a:t>
            </a:fld>
            <a:endParaRPr lang="cs-CZ">
              <a:solidFill>
                <a:srgbClr val="575F6D"/>
              </a:solidFill>
            </a:endParaRPr>
          </a:p>
        </p:txBody>
      </p:sp>
      <p:sp>
        <p:nvSpPr>
          <p:cNvPr id="23" name="Zástupný symbol pro zápatí 16"/>
          <p:cNvSpPr>
            <a:spLocks noGrp="1"/>
          </p:cNvSpPr>
          <p:nvPr>
            <p:ph type="ftr" sz="quarter" idx="11"/>
          </p:nvPr>
        </p:nvSpPr>
        <p:spPr bwMode="auto">
          <a:xfrm rot="5400000">
            <a:off x="7077076" y="4181475"/>
            <a:ext cx="3657600" cy="384175"/>
          </a:xfrm>
        </p:spPr>
        <p:txBody>
          <a:bodyPr/>
          <a:lstStyle>
            <a:lvl1pPr>
              <a:defRPr/>
            </a:lvl1pPr>
          </a:lstStyle>
          <a:p>
            <a:pPr>
              <a:defRPr/>
            </a:pPr>
            <a:endParaRPr lang="cs-CZ">
              <a:solidFill>
                <a:srgbClr val="575F6D"/>
              </a:solidFill>
            </a:endParaRPr>
          </a:p>
        </p:txBody>
      </p:sp>
      <p:sp>
        <p:nvSpPr>
          <p:cNvPr id="24" name="Zástupný symbol pro číslo snímku 28"/>
          <p:cNvSpPr>
            <a:spLocks noGrp="1"/>
          </p:cNvSpPr>
          <p:nvPr>
            <p:ph type="sldNum" sz="quarter" idx="12"/>
          </p:nvPr>
        </p:nvSpPr>
        <p:spPr bwMode="auto">
          <a:xfrm>
            <a:off x="1325563" y="4929188"/>
            <a:ext cx="609600" cy="517525"/>
          </a:xfrm>
        </p:spPr>
        <p:txBody>
          <a:bodyPr/>
          <a:lstStyle>
            <a:lvl1pPr>
              <a:defRPr/>
            </a:lvl1pPr>
          </a:lstStyle>
          <a:p>
            <a:pPr>
              <a:defRPr/>
            </a:pPr>
            <a:fld id="{48707B50-D9BA-44F8-807D-EF13E5029F86}" type="slidenum">
              <a:rPr lang="cs-CZ"/>
              <a:pPr>
                <a:defRPr/>
              </a:pPr>
              <a:t>‹#›</a:t>
            </a:fld>
            <a:endParaRPr lang="cs-CZ"/>
          </a:p>
        </p:txBody>
      </p:sp>
    </p:spTree>
    <p:extLst>
      <p:ext uri="{BB962C8B-B14F-4D97-AF65-F5344CB8AC3E}">
        <p14:creationId xmlns:p14="http://schemas.microsoft.com/office/powerpoint/2010/main" val="408860358"/>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8" name="Zástupný symbol pro obsah 7"/>
          <p:cNvSpPr>
            <a:spLocks noGrp="1"/>
          </p:cNvSpPr>
          <p:nvPr>
            <p:ph sz="quarter" idx="1"/>
          </p:nvPr>
        </p:nvSpPr>
        <p:spPr>
          <a:xfrm>
            <a:off x="457200" y="1600200"/>
            <a:ext cx="7467600" cy="4873752"/>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6"/>
          <p:cNvSpPr>
            <a:spLocks noGrp="1"/>
          </p:cNvSpPr>
          <p:nvPr>
            <p:ph type="dt" sz="half" idx="10"/>
          </p:nvPr>
        </p:nvSpPr>
        <p:spPr/>
        <p:txBody>
          <a:bodyPr rtlCol="0"/>
          <a:lstStyle>
            <a:lvl1pPr>
              <a:defRPr/>
            </a:lvl1pPr>
          </a:lstStyle>
          <a:p>
            <a:pPr>
              <a:defRPr/>
            </a:pPr>
            <a:fld id="{9BC32D3D-4672-4283-8182-4347CDEB05DB}" type="datetimeFigureOut">
              <a:rPr lang="cs-CZ">
                <a:solidFill>
                  <a:srgbClr val="575F6D"/>
                </a:solidFill>
              </a:rPr>
              <a:pPr>
                <a:defRPr/>
              </a:pPr>
              <a:t>6.2.2014</a:t>
            </a:fld>
            <a:endParaRPr lang="cs-CZ">
              <a:solidFill>
                <a:srgbClr val="575F6D"/>
              </a:solidFill>
            </a:endParaRPr>
          </a:p>
        </p:txBody>
      </p:sp>
      <p:sp>
        <p:nvSpPr>
          <p:cNvPr id="5" name="Zástupný symbol pro číslo snímku 8"/>
          <p:cNvSpPr>
            <a:spLocks noGrp="1"/>
          </p:cNvSpPr>
          <p:nvPr>
            <p:ph type="sldNum" sz="quarter" idx="11"/>
          </p:nvPr>
        </p:nvSpPr>
        <p:spPr/>
        <p:txBody>
          <a:bodyPr rtlCol="0"/>
          <a:lstStyle>
            <a:lvl1pPr>
              <a:defRPr/>
            </a:lvl1pPr>
          </a:lstStyle>
          <a:p>
            <a:pPr>
              <a:defRPr/>
            </a:pPr>
            <a:fld id="{B6C1D1D9-EA31-4FB1-9814-E14DE6DC215A}" type="slidenum">
              <a:rPr lang="cs-CZ"/>
              <a:pPr>
                <a:defRPr/>
              </a:pPr>
              <a:t>‹#›</a:t>
            </a:fld>
            <a:endParaRPr lang="cs-CZ"/>
          </a:p>
        </p:txBody>
      </p:sp>
      <p:sp>
        <p:nvSpPr>
          <p:cNvPr id="6" name="Zástupný symbol pro zápatí 9"/>
          <p:cNvSpPr>
            <a:spLocks noGrp="1"/>
          </p:cNvSpPr>
          <p:nvPr>
            <p:ph type="ftr" sz="quarter" idx="12"/>
          </p:nvPr>
        </p:nvSpPr>
        <p:spPr/>
        <p:txBody>
          <a:bodyPr rtlCol="0"/>
          <a:lstStyle>
            <a:lvl1pPr>
              <a:defRPr/>
            </a:lvl1pPr>
          </a:lstStyle>
          <a:p>
            <a:pPr>
              <a:defRPr/>
            </a:pPr>
            <a:endParaRPr lang="cs-CZ">
              <a:solidFill>
                <a:srgbClr val="575F6D"/>
              </a:solidFill>
            </a:endParaRPr>
          </a:p>
        </p:txBody>
      </p:sp>
    </p:spTree>
    <p:extLst>
      <p:ext uri="{BB962C8B-B14F-4D97-AF65-F5344CB8AC3E}">
        <p14:creationId xmlns:p14="http://schemas.microsoft.com/office/powerpoint/2010/main" val="26067462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4" name="Obdélník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Obdélník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Obdélník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Obdélník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8" name="Přímá spojovací čára 19"/>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Century Schoolbook"/>
            </a:endParaRPr>
          </a:p>
        </p:txBody>
      </p:sp>
      <p:sp>
        <p:nvSpPr>
          <p:cNvPr id="9" name="Přímá spojovací čára 20"/>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Century Schoolbook"/>
            </a:endParaRPr>
          </a:p>
        </p:txBody>
      </p:sp>
      <p:sp>
        <p:nvSpPr>
          <p:cNvPr id="10" name="Přímá spojovací čára 23"/>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Century Schoolbook"/>
            </a:endParaRPr>
          </a:p>
        </p:txBody>
      </p:sp>
      <p:sp>
        <p:nvSpPr>
          <p:cNvPr id="11" name="Přímá spojovací čára 24"/>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Century Schoolbook"/>
            </a:endParaRPr>
          </a:p>
        </p:txBody>
      </p:sp>
      <p:sp>
        <p:nvSpPr>
          <p:cNvPr id="12" name="Přímá spojovací čára 25"/>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Century Schoolbook"/>
            </a:endParaRPr>
          </a:p>
        </p:txBody>
      </p:sp>
      <p:sp>
        <p:nvSpPr>
          <p:cNvPr id="13" name="Obdélník 12"/>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4" name="Elipsa 27"/>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5" name="Elipsa 28"/>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6" name="Elipsa 29"/>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7" name="Elipsa 30"/>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8" name="Elipsa 31"/>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9" name="Přímá spojovací čára 32"/>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Century Schoolbook"/>
            </a:endParaRPr>
          </a:p>
        </p:txBody>
      </p:sp>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20" name="Zástupný symbol pro datum 3"/>
          <p:cNvSpPr>
            <a:spLocks noGrp="1"/>
          </p:cNvSpPr>
          <p:nvPr>
            <p:ph type="dt" sz="half" idx="10"/>
          </p:nvPr>
        </p:nvSpPr>
        <p:spPr bwMode="auto">
          <a:xfrm rot="5400000">
            <a:off x="7762875" y="1169988"/>
            <a:ext cx="2286000" cy="381000"/>
          </a:xfrm>
        </p:spPr>
        <p:txBody>
          <a:bodyPr/>
          <a:lstStyle>
            <a:lvl1pPr>
              <a:defRPr/>
            </a:lvl1pPr>
          </a:lstStyle>
          <a:p>
            <a:pPr>
              <a:defRPr/>
            </a:pPr>
            <a:fld id="{C45914E1-5B7D-482D-9D1B-5D3CD8C3642B}" type="datetimeFigureOut">
              <a:rPr lang="cs-CZ">
                <a:solidFill>
                  <a:srgbClr val="FFF39D"/>
                </a:solidFill>
              </a:rPr>
              <a:pPr>
                <a:defRPr/>
              </a:pPr>
              <a:t>6.2.2014</a:t>
            </a:fld>
            <a:endParaRPr lang="cs-CZ">
              <a:solidFill>
                <a:srgbClr val="FFF39D"/>
              </a:solidFill>
            </a:endParaRPr>
          </a:p>
        </p:txBody>
      </p:sp>
      <p:sp>
        <p:nvSpPr>
          <p:cNvPr id="21" name="Zástupný symbol pro zápatí 4"/>
          <p:cNvSpPr>
            <a:spLocks noGrp="1"/>
          </p:cNvSpPr>
          <p:nvPr>
            <p:ph type="ftr" sz="quarter" idx="11"/>
          </p:nvPr>
        </p:nvSpPr>
        <p:spPr bwMode="auto">
          <a:xfrm rot="5400000">
            <a:off x="7077076" y="4178300"/>
            <a:ext cx="3657600" cy="384175"/>
          </a:xfrm>
        </p:spPr>
        <p:txBody>
          <a:bodyPr/>
          <a:lstStyle>
            <a:lvl1pPr>
              <a:defRPr/>
            </a:lvl1pPr>
          </a:lstStyle>
          <a:p>
            <a:pPr>
              <a:defRPr/>
            </a:pPr>
            <a:endParaRPr lang="cs-CZ">
              <a:solidFill>
                <a:srgbClr val="FFF39D"/>
              </a:solidFill>
            </a:endParaRPr>
          </a:p>
        </p:txBody>
      </p:sp>
      <p:sp>
        <p:nvSpPr>
          <p:cNvPr id="22" name="Zástupný symbol pro číslo snímku 5"/>
          <p:cNvSpPr>
            <a:spLocks noGrp="1"/>
          </p:cNvSpPr>
          <p:nvPr>
            <p:ph type="sldNum" sz="quarter" idx="12"/>
          </p:nvPr>
        </p:nvSpPr>
        <p:spPr bwMode="auto">
          <a:xfrm>
            <a:off x="1339850" y="4929188"/>
            <a:ext cx="609600" cy="517525"/>
          </a:xfrm>
        </p:spPr>
        <p:txBody>
          <a:bodyPr/>
          <a:lstStyle>
            <a:lvl1pPr>
              <a:defRPr/>
            </a:lvl1pPr>
          </a:lstStyle>
          <a:p>
            <a:pPr>
              <a:defRPr/>
            </a:pPr>
            <a:fld id="{0301BB4D-C9B1-45D6-A6B4-19B5889D1459}" type="slidenum">
              <a:rPr lang="cs-CZ"/>
              <a:pPr>
                <a:defRPr/>
              </a:pPr>
              <a:t>‹#›</a:t>
            </a:fld>
            <a:endParaRPr lang="cs-CZ"/>
          </a:p>
        </p:txBody>
      </p:sp>
    </p:spTree>
    <p:extLst>
      <p:ext uri="{BB962C8B-B14F-4D97-AF65-F5344CB8AC3E}">
        <p14:creationId xmlns:p14="http://schemas.microsoft.com/office/powerpoint/2010/main" val="3725391496"/>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9" name="Zástupný symbol pro obsah 8"/>
          <p:cNvSpPr>
            <a:spLocks noGrp="1"/>
          </p:cNvSpPr>
          <p:nvPr>
            <p:ph sz="quarter" idx="1"/>
          </p:nvPr>
        </p:nvSpPr>
        <p:spPr>
          <a:xfrm>
            <a:off x="457200" y="1600200"/>
            <a:ext cx="3657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Zástupný symbol pro obsah 10"/>
          <p:cNvSpPr>
            <a:spLocks noGrp="1"/>
          </p:cNvSpPr>
          <p:nvPr>
            <p:ph sz="quarter" idx="2"/>
          </p:nvPr>
        </p:nvSpPr>
        <p:spPr>
          <a:xfrm>
            <a:off x="4270248" y="1600200"/>
            <a:ext cx="3657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13"/>
          <p:cNvSpPr>
            <a:spLocks noGrp="1"/>
          </p:cNvSpPr>
          <p:nvPr>
            <p:ph type="dt" sz="half" idx="10"/>
          </p:nvPr>
        </p:nvSpPr>
        <p:spPr/>
        <p:txBody>
          <a:bodyPr/>
          <a:lstStyle>
            <a:lvl1pPr>
              <a:defRPr/>
            </a:lvl1pPr>
          </a:lstStyle>
          <a:p>
            <a:pPr>
              <a:defRPr/>
            </a:pPr>
            <a:fld id="{C8C9B298-238B-490B-A40C-3BF43A84DF7B}" type="datetimeFigureOut">
              <a:rPr lang="cs-CZ">
                <a:solidFill>
                  <a:srgbClr val="575F6D"/>
                </a:solidFill>
              </a:rPr>
              <a:pPr>
                <a:defRPr/>
              </a:pPr>
              <a:t>6.2.2014</a:t>
            </a:fld>
            <a:endParaRPr lang="cs-CZ">
              <a:solidFill>
                <a:srgbClr val="575F6D"/>
              </a:solidFill>
            </a:endParaRPr>
          </a:p>
        </p:txBody>
      </p:sp>
      <p:sp>
        <p:nvSpPr>
          <p:cNvPr id="6" name="Zástupný symbol pro zápatí 2"/>
          <p:cNvSpPr>
            <a:spLocks noGrp="1"/>
          </p:cNvSpPr>
          <p:nvPr>
            <p:ph type="ftr" sz="quarter" idx="11"/>
          </p:nvPr>
        </p:nvSpPr>
        <p:spPr/>
        <p:txBody>
          <a:bodyPr/>
          <a:lstStyle>
            <a:lvl1pPr>
              <a:defRPr/>
            </a:lvl1pPr>
          </a:lstStyle>
          <a:p>
            <a:pPr>
              <a:defRPr/>
            </a:pPr>
            <a:endParaRPr lang="cs-CZ">
              <a:solidFill>
                <a:srgbClr val="575F6D"/>
              </a:solidFill>
            </a:endParaRPr>
          </a:p>
        </p:txBody>
      </p:sp>
      <p:sp>
        <p:nvSpPr>
          <p:cNvPr id="7" name="Zástupný symbol pro číslo snímku 22"/>
          <p:cNvSpPr>
            <a:spLocks noGrp="1"/>
          </p:cNvSpPr>
          <p:nvPr>
            <p:ph type="sldNum" sz="quarter" idx="12"/>
          </p:nvPr>
        </p:nvSpPr>
        <p:spPr/>
        <p:txBody>
          <a:bodyPr/>
          <a:lstStyle>
            <a:lvl1pPr>
              <a:defRPr/>
            </a:lvl1pPr>
          </a:lstStyle>
          <a:p>
            <a:pPr>
              <a:defRPr/>
            </a:pPr>
            <a:fld id="{F302A7EF-00BB-4300-A5F7-C033869B6771}" type="slidenum">
              <a:rPr lang="cs-CZ"/>
              <a:pPr>
                <a:defRPr/>
              </a:pPr>
              <a:t>‹#›</a:t>
            </a:fld>
            <a:endParaRPr lang="cs-CZ"/>
          </a:p>
        </p:txBody>
      </p:sp>
    </p:spTree>
    <p:extLst>
      <p:ext uri="{BB962C8B-B14F-4D97-AF65-F5344CB8AC3E}">
        <p14:creationId xmlns:p14="http://schemas.microsoft.com/office/powerpoint/2010/main" val="24135699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lstStyle>
            <a:lvl1pPr>
              <a:defRPr/>
            </a:lvl1pPr>
          </a:lstStyle>
          <a:p>
            <a:r>
              <a:rPr lang="cs-CZ" smtClean="0"/>
              <a:t>Klepnutím lze upravit styl předlohy nadpisů.</a:t>
            </a:r>
            <a:endParaRPr lang="en-US"/>
          </a:p>
        </p:txBody>
      </p:sp>
      <p:sp>
        <p:nvSpPr>
          <p:cNvPr id="11" name="Zástupný symbol pro obsah 10"/>
          <p:cNvSpPr>
            <a:spLocks noGrp="1"/>
          </p:cNvSpPr>
          <p:nvPr>
            <p:ph sz="quarter" idx="2"/>
          </p:nvPr>
        </p:nvSpPr>
        <p:spPr>
          <a:xfrm>
            <a:off x="457200" y="2362200"/>
            <a:ext cx="3657600" cy="3886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Zástupný symbol pro obsah 12"/>
          <p:cNvSpPr>
            <a:spLocks noGrp="1"/>
          </p:cNvSpPr>
          <p:nvPr>
            <p:ph sz="quarter" idx="4"/>
          </p:nvPr>
        </p:nvSpPr>
        <p:spPr>
          <a:xfrm>
            <a:off x="4371975" y="2362200"/>
            <a:ext cx="3657600" cy="3886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cs-CZ" smtClean="0"/>
              <a:t>Klepnutím lze upravit styly předlohy textu.</a:t>
            </a:r>
          </a:p>
        </p:txBody>
      </p:sp>
      <p:sp>
        <p:nvSpPr>
          <p:cNvPr id="7" name="Zástupný symbol pro datum 13"/>
          <p:cNvSpPr>
            <a:spLocks noGrp="1"/>
          </p:cNvSpPr>
          <p:nvPr>
            <p:ph type="dt" sz="half" idx="10"/>
          </p:nvPr>
        </p:nvSpPr>
        <p:spPr/>
        <p:txBody>
          <a:bodyPr/>
          <a:lstStyle>
            <a:lvl1pPr>
              <a:defRPr/>
            </a:lvl1pPr>
          </a:lstStyle>
          <a:p>
            <a:pPr>
              <a:defRPr/>
            </a:pPr>
            <a:fld id="{7B9D1FEB-E078-4C45-AF7D-C78B0A932F0F}" type="datetimeFigureOut">
              <a:rPr lang="cs-CZ">
                <a:solidFill>
                  <a:srgbClr val="575F6D"/>
                </a:solidFill>
              </a:rPr>
              <a:pPr>
                <a:defRPr/>
              </a:pPr>
              <a:t>6.2.2014</a:t>
            </a:fld>
            <a:endParaRPr lang="cs-CZ">
              <a:solidFill>
                <a:srgbClr val="575F6D"/>
              </a:solidFill>
            </a:endParaRPr>
          </a:p>
        </p:txBody>
      </p:sp>
      <p:sp>
        <p:nvSpPr>
          <p:cNvPr id="8" name="Zástupný symbol pro zápatí 2"/>
          <p:cNvSpPr>
            <a:spLocks noGrp="1"/>
          </p:cNvSpPr>
          <p:nvPr>
            <p:ph type="ftr" sz="quarter" idx="11"/>
          </p:nvPr>
        </p:nvSpPr>
        <p:spPr/>
        <p:txBody>
          <a:bodyPr/>
          <a:lstStyle>
            <a:lvl1pPr>
              <a:defRPr/>
            </a:lvl1pPr>
          </a:lstStyle>
          <a:p>
            <a:pPr>
              <a:defRPr/>
            </a:pPr>
            <a:endParaRPr lang="cs-CZ">
              <a:solidFill>
                <a:srgbClr val="575F6D"/>
              </a:solidFill>
            </a:endParaRPr>
          </a:p>
        </p:txBody>
      </p:sp>
      <p:sp>
        <p:nvSpPr>
          <p:cNvPr id="9" name="Zástupný symbol pro číslo snímku 22"/>
          <p:cNvSpPr>
            <a:spLocks noGrp="1"/>
          </p:cNvSpPr>
          <p:nvPr>
            <p:ph type="sldNum" sz="quarter" idx="12"/>
          </p:nvPr>
        </p:nvSpPr>
        <p:spPr/>
        <p:txBody>
          <a:bodyPr/>
          <a:lstStyle>
            <a:lvl1pPr>
              <a:defRPr/>
            </a:lvl1pPr>
          </a:lstStyle>
          <a:p>
            <a:pPr>
              <a:defRPr/>
            </a:pPr>
            <a:fld id="{26C95BF2-79B3-4BD2-9B66-8A0355389934}" type="slidenum">
              <a:rPr lang="cs-CZ"/>
              <a:pPr>
                <a:defRPr/>
              </a:pPr>
              <a:t>‹#›</a:t>
            </a:fld>
            <a:endParaRPr lang="cs-CZ"/>
          </a:p>
        </p:txBody>
      </p:sp>
    </p:spTree>
    <p:extLst>
      <p:ext uri="{BB962C8B-B14F-4D97-AF65-F5344CB8AC3E}">
        <p14:creationId xmlns:p14="http://schemas.microsoft.com/office/powerpoint/2010/main" val="38825910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datum 5"/>
          <p:cNvSpPr>
            <a:spLocks noGrp="1"/>
          </p:cNvSpPr>
          <p:nvPr>
            <p:ph type="dt" sz="half" idx="10"/>
          </p:nvPr>
        </p:nvSpPr>
        <p:spPr/>
        <p:txBody>
          <a:bodyPr rtlCol="0"/>
          <a:lstStyle>
            <a:lvl1pPr>
              <a:defRPr/>
            </a:lvl1pPr>
          </a:lstStyle>
          <a:p>
            <a:pPr>
              <a:defRPr/>
            </a:pPr>
            <a:fld id="{0238C564-F582-49A1-B721-4494D1631694}" type="datetimeFigureOut">
              <a:rPr lang="cs-CZ">
                <a:solidFill>
                  <a:srgbClr val="575F6D"/>
                </a:solidFill>
              </a:rPr>
              <a:pPr>
                <a:defRPr/>
              </a:pPr>
              <a:t>6.2.2014</a:t>
            </a:fld>
            <a:endParaRPr lang="cs-CZ">
              <a:solidFill>
                <a:srgbClr val="575F6D"/>
              </a:solidFill>
            </a:endParaRPr>
          </a:p>
        </p:txBody>
      </p:sp>
      <p:sp>
        <p:nvSpPr>
          <p:cNvPr id="4" name="Zástupný symbol pro číslo snímku 6"/>
          <p:cNvSpPr>
            <a:spLocks noGrp="1"/>
          </p:cNvSpPr>
          <p:nvPr>
            <p:ph type="sldNum" sz="quarter" idx="11"/>
          </p:nvPr>
        </p:nvSpPr>
        <p:spPr/>
        <p:txBody>
          <a:bodyPr rtlCol="0"/>
          <a:lstStyle>
            <a:lvl1pPr>
              <a:defRPr/>
            </a:lvl1pPr>
          </a:lstStyle>
          <a:p>
            <a:pPr>
              <a:defRPr/>
            </a:pPr>
            <a:fld id="{8F25B9C0-FADA-40FE-9E3D-ACE1F046527C}" type="slidenum">
              <a:rPr lang="cs-CZ"/>
              <a:pPr>
                <a:defRPr/>
              </a:pPr>
              <a:t>‹#›</a:t>
            </a:fld>
            <a:endParaRPr lang="cs-CZ"/>
          </a:p>
        </p:txBody>
      </p:sp>
      <p:sp>
        <p:nvSpPr>
          <p:cNvPr id="5" name="Zástupný symbol pro zápatí 7"/>
          <p:cNvSpPr>
            <a:spLocks noGrp="1"/>
          </p:cNvSpPr>
          <p:nvPr>
            <p:ph type="ftr" sz="quarter" idx="12"/>
          </p:nvPr>
        </p:nvSpPr>
        <p:spPr/>
        <p:txBody>
          <a:bodyPr rtlCol="0"/>
          <a:lstStyle>
            <a:lvl1pPr>
              <a:defRPr/>
            </a:lvl1pPr>
          </a:lstStyle>
          <a:p>
            <a:pPr>
              <a:defRPr/>
            </a:pPr>
            <a:endParaRPr lang="cs-CZ">
              <a:solidFill>
                <a:srgbClr val="575F6D"/>
              </a:solidFill>
            </a:endParaRPr>
          </a:p>
        </p:txBody>
      </p:sp>
    </p:spTree>
    <p:extLst>
      <p:ext uri="{BB962C8B-B14F-4D97-AF65-F5344CB8AC3E}">
        <p14:creationId xmlns:p14="http://schemas.microsoft.com/office/powerpoint/2010/main" val="5936405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9D7B410A-C192-400E-8E69-56B9DCD0458E}" type="datetimeFigureOut">
              <a:rPr lang="cs-CZ">
                <a:solidFill>
                  <a:srgbClr val="575F6D"/>
                </a:solidFill>
              </a:rPr>
              <a:pPr>
                <a:defRPr/>
              </a:pPr>
              <a:t>6.2.2014</a:t>
            </a:fld>
            <a:endParaRPr lang="cs-CZ">
              <a:solidFill>
                <a:srgbClr val="575F6D"/>
              </a:solidFill>
            </a:endParaRPr>
          </a:p>
        </p:txBody>
      </p:sp>
      <p:sp>
        <p:nvSpPr>
          <p:cNvPr id="3" name="Zástupný symbol pro zápatí 2"/>
          <p:cNvSpPr>
            <a:spLocks noGrp="1"/>
          </p:cNvSpPr>
          <p:nvPr>
            <p:ph type="ftr" sz="quarter" idx="11"/>
          </p:nvPr>
        </p:nvSpPr>
        <p:spPr/>
        <p:txBody>
          <a:bodyPr/>
          <a:lstStyle>
            <a:lvl1pPr>
              <a:defRPr/>
            </a:lvl1pPr>
          </a:lstStyle>
          <a:p>
            <a:pPr>
              <a:defRPr/>
            </a:pPr>
            <a:endParaRPr lang="cs-CZ">
              <a:solidFill>
                <a:srgbClr val="575F6D"/>
              </a:solidFill>
            </a:endParaRPr>
          </a:p>
        </p:txBody>
      </p:sp>
      <p:sp>
        <p:nvSpPr>
          <p:cNvPr id="4" name="Zástupný symbol pro číslo snímku 22"/>
          <p:cNvSpPr>
            <a:spLocks noGrp="1"/>
          </p:cNvSpPr>
          <p:nvPr>
            <p:ph type="sldNum" sz="quarter" idx="12"/>
          </p:nvPr>
        </p:nvSpPr>
        <p:spPr/>
        <p:txBody>
          <a:bodyPr/>
          <a:lstStyle>
            <a:lvl1pPr>
              <a:defRPr/>
            </a:lvl1pPr>
          </a:lstStyle>
          <a:p>
            <a:pPr>
              <a:defRPr/>
            </a:pPr>
            <a:fld id="{350A8AF6-DB1B-42E4-AEE8-75CA30A6CAC9}" type="slidenum">
              <a:rPr lang="cs-CZ"/>
              <a:pPr>
                <a:defRPr/>
              </a:pPr>
              <a:t>‹#›</a:t>
            </a:fld>
            <a:endParaRPr lang="cs-CZ"/>
          </a:p>
        </p:txBody>
      </p:sp>
    </p:spTree>
    <p:extLst>
      <p:ext uri="{BB962C8B-B14F-4D97-AF65-F5344CB8AC3E}">
        <p14:creationId xmlns:p14="http://schemas.microsoft.com/office/powerpoint/2010/main" val="10435396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5" name="Přímá spojovací čára 14"/>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Century Schoolbook"/>
            </a:endParaRPr>
          </a:p>
        </p:txBody>
      </p:sp>
      <p:sp>
        <p:nvSpPr>
          <p:cNvPr id="6" name="Přímá spojovací čára 16"/>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Century Schoolbook"/>
            </a:endParaRPr>
          </a:p>
        </p:txBody>
      </p:sp>
      <p:sp>
        <p:nvSpPr>
          <p:cNvPr id="7" name="Přímá spojovací čára 17"/>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smtClean="0">
              <a:solidFill>
                <a:prstClr val="black"/>
              </a:solidFill>
            </a:endParaRPr>
          </a:p>
        </p:txBody>
      </p:sp>
      <p:sp>
        <p:nvSpPr>
          <p:cNvPr id="8" name="Přímá spojovací čára 1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smtClean="0">
              <a:solidFill>
                <a:prstClr val="black"/>
              </a:solidFill>
            </a:endParaRPr>
          </a:p>
        </p:txBody>
      </p:sp>
      <p:sp>
        <p:nvSpPr>
          <p:cNvPr id="9" name="Obdélník 8"/>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 name="Přímá spojovací čára 2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smtClean="0">
              <a:solidFill>
                <a:prstClr val="black"/>
              </a:solidFill>
            </a:endParaRPr>
          </a:p>
        </p:txBody>
      </p:sp>
      <p:sp>
        <p:nvSpPr>
          <p:cNvPr id="11" name="Elipsa 23"/>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 name="Nadpis 1"/>
          <p:cNvSpPr>
            <a:spLocks noGrp="1"/>
          </p:cNvSpPr>
          <p:nvPr>
            <p:ph type="title"/>
          </p:nvPr>
        </p:nvSpPr>
        <p:spPr>
          <a:xfrm rot="5400000">
            <a:off x="3371850" y="3200400"/>
            <a:ext cx="6309360" cy="457200"/>
          </a:xfrm>
        </p:spPr>
        <p:txBody>
          <a:bodyPr/>
          <a:lstStyle>
            <a:lvl1pPr algn="l">
              <a:buNone/>
              <a:defRPr sz="2000" b="1" cap="sm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18" name="Zástupný symbol pro obsah 17"/>
          <p:cNvSpPr>
            <a:spLocks noGrp="1"/>
          </p:cNvSpPr>
          <p:nvPr>
            <p:ph sz="quarter" idx="1"/>
          </p:nvPr>
        </p:nvSpPr>
        <p:spPr>
          <a:xfrm>
            <a:off x="304800" y="274320"/>
            <a:ext cx="5638800" cy="6327648"/>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2" name="Zástupný symbol pro datum 20"/>
          <p:cNvSpPr>
            <a:spLocks noGrp="1"/>
          </p:cNvSpPr>
          <p:nvPr>
            <p:ph type="dt" sz="half" idx="10"/>
          </p:nvPr>
        </p:nvSpPr>
        <p:spPr/>
        <p:txBody>
          <a:bodyPr rtlCol="0"/>
          <a:lstStyle>
            <a:lvl1pPr>
              <a:defRPr/>
            </a:lvl1pPr>
          </a:lstStyle>
          <a:p>
            <a:pPr>
              <a:defRPr/>
            </a:pPr>
            <a:fld id="{0A662C6D-3F24-490E-9702-7ADCA0ED9F7E}" type="datetimeFigureOut">
              <a:rPr lang="cs-CZ">
                <a:solidFill>
                  <a:srgbClr val="575F6D"/>
                </a:solidFill>
              </a:rPr>
              <a:pPr>
                <a:defRPr/>
              </a:pPr>
              <a:t>6.2.2014</a:t>
            </a:fld>
            <a:endParaRPr lang="cs-CZ">
              <a:solidFill>
                <a:srgbClr val="575F6D"/>
              </a:solidFill>
            </a:endParaRPr>
          </a:p>
        </p:txBody>
      </p:sp>
      <p:sp>
        <p:nvSpPr>
          <p:cNvPr id="13" name="Zástupný symbol pro číslo snímku 21"/>
          <p:cNvSpPr>
            <a:spLocks noGrp="1"/>
          </p:cNvSpPr>
          <p:nvPr>
            <p:ph type="sldNum" sz="quarter" idx="11"/>
          </p:nvPr>
        </p:nvSpPr>
        <p:spPr/>
        <p:txBody>
          <a:bodyPr rtlCol="0"/>
          <a:lstStyle>
            <a:lvl1pPr>
              <a:defRPr/>
            </a:lvl1pPr>
          </a:lstStyle>
          <a:p>
            <a:pPr>
              <a:defRPr/>
            </a:pPr>
            <a:fld id="{DC0E346D-7BC7-451E-9724-CFD7C0548E09}" type="slidenum">
              <a:rPr lang="cs-CZ"/>
              <a:pPr>
                <a:defRPr/>
              </a:pPr>
              <a:t>‹#›</a:t>
            </a:fld>
            <a:endParaRPr lang="cs-CZ"/>
          </a:p>
        </p:txBody>
      </p:sp>
      <p:sp>
        <p:nvSpPr>
          <p:cNvPr id="14" name="Zástupný symbol pro zápatí 22"/>
          <p:cNvSpPr>
            <a:spLocks noGrp="1"/>
          </p:cNvSpPr>
          <p:nvPr>
            <p:ph type="ftr" sz="quarter" idx="12"/>
          </p:nvPr>
        </p:nvSpPr>
        <p:spPr/>
        <p:txBody>
          <a:bodyPr rtlCol="0"/>
          <a:lstStyle>
            <a:lvl1pPr>
              <a:defRPr/>
            </a:lvl1pPr>
          </a:lstStyle>
          <a:p>
            <a:pPr>
              <a:defRPr/>
            </a:pPr>
            <a:endParaRPr lang="cs-CZ">
              <a:solidFill>
                <a:srgbClr val="575F6D"/>
              </a:solidFill>
            </a:endParaRPr>
          </a:p>
        </p:txBody>
      </p:sp>
    </p:spTree>
    <p:extLst>
      <p:ext uri="{BB962C8B-B14F-4D97-AF65-F5344CB8AC3E}">
        <p14:creationId xmlns:p14="http://schemas.microsoft.com/office/powerpoint/2010/main" val="128281504"/>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5" name="Přímá spojovací čára 14"/>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Century Schoolbook"/>
            </a:endParaRPr>
          </a:p>
        </p:txBody>
      </p:sp>
      <p:sp>
        <p:nvSpPr>
          <p:cNvPr id="6" name="Elipsa 16"/>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7" name="Přímá spojovací čára 17"/>
          <p:cNvSpPr>
            <a:spLocks noChangeShapeType="1"/>
          </p:cNvSpPr>
          <p:nvPr/>
        </p:nvSpPr>
        <p:spPr bwMode="auto">
          <a:xfrm>
            <a:off x="8991600" y="0"/>
            <a:ext cx="0" cy="68580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txBody>
          <a:bodyPr/>
          <a:lstStyle/>
          <a:p>
            <a:endParaRPr lang="cs-CZ" smtClean="0">
              <a:solidFill>
                <a:prstClr val="black"/>
              </a:solidFill>
            </a:endParaRPr>
          </a:p>
        </p:txBody>
      </p:sp>
      <p:sp>
        <p:nvSpPr>
          <p:cNvPr id="8" name="Obdélník 7"/>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9" name="Přímá spojovací čára 19"/>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smtClean="0">
              <a:solidFill>
                <a:prstClr val="black"/>
              </a:solidFill>
            </a:endParaRPr>
          </a:p>
        </p:txBody>
      </p:sp>
      <p:sp>
        <p:nvSpPr>
          <p:cNvPr id="10" name="Přímá spojovací čára 20"/>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Century Schoolbook"/>
            </a:endParaRPr>
          </a:p>
        </p:txBody>
      </p:sp>
      <p:sp>
        <p:nvSpPr>
          <p:cNvPr id="11" name="Přímá spojovací čára 23"/>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smtClean="0">
              <a:solidFill>
                <a:prstClr val="black"/>
              </a:solidFill>
            </a:endParaRPr>
          </a:p>
        </p:txBody>
      </p:sp>
      <p:sp>
        <p:nvSpPr>
          <p:cNvPr id="2" name="Nadpis 1"/>
          <p:cNvSpPr>
            <a:spLocks noGrp="1"/>
          </p:cNvSpPr>
          <p:nvPr>
            <p:ph type="title"/>
          </p:nvPr>
        </p:nvSpPr>
        <p:spPr>
          <a:xfrm rot="5400000">
            <a:off x="3350133" y="3200400"/>
            <a:ext cx="6309360" cy="457200"/>
          </a:xfrm>
        </p:spPr>
        <p:txBody>
          <a:bodyPr/>
          <a:lstStyle>
            <a:lvl1pPr algn="l">
              <a:buNone/>
              <a:defRPr sz="2000" b="1"/>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12" name="Zástupný symbol pro datum 16"/>
          <p:cNvSpPr>
            <a:spLocks noGrp="1"/>
          </p:cNvSpPr>
          <p:nvPr>
            <p:ph type="dt" sz="half" idx="10"/>
          </p:nvPr>
        </p:nvSpPr>
        <p:spPr/>
        <p:txBody>
          <a:bodyPr rtlCol="0"/>
          <a:lstStyle>
            <a:lvl1pPr>
              <a:defRPr/>
            </a:lvl1pPr>
          </a:lstStyle>
          <a:p>
            <a:pPr>
              <a:defRPr/>
            </a:pPr>
            <a:fld id="{5193A9AE-ACAB-4D76-8560-504CF5574857}" type="datetimeFigureOut">
              <a:rPr lang="cs-CZ">
                <a:solidFill>
                  <a:srgbClr val="575F6D"/>
                </a:solidFill>
              </a:rPr>
              <a:pPr>
                <a:defRPr/>
              </a:pPr>
              <a:t>6.2.2014</a:t>
            </a:fld>
            <a:endParaRPr lang="cs-CZ">
              <a:solidFill>
                <a:srgbClr val="575F6D"/>
              </a:solidFill>
            </a:endParaRPr>
          </a:p>
        </p:txBody>
      </p:sp>
      <p:sp>
        <p:nvSpPr>
          <p:cNvPr id="13" name="Zástupný symbol pro číslo snímku 17"/>
          <p:cNvSpPr>
            <a:spLocks noGrp="1"/>
          </p:cNvSpPr>
          <p:nvPr>
            <p:ph type="sldNum" sz="quarter" idx="11"/>
          </p:nvPr>
        </p:nvSpPr>
        <p:spPr/>
        <p:txBody>
          <a:bodyPr rtlCol="0"/>
          <a:lstStyle>
            <a:lvl1pPr>
              <a:defRPr/>
            </a:lvl1pPr>
          </a:lstStyle>
          <a:p>
            <a:pPr>
              <a:defRPr/>
            </a:pPr>
            <a:fld id="{C9BA5780-A14D-484D-BFBD-C793562D9720}" type="slidenum">
              <a:rPr lang="cs-CZ"/>
              <a:pPr>
                <a:defRPr/>
              </a:pPr>
              <a:t>‹#›</a:t>
            </a:fld>
            <a:endParaRPr lang="cs-CZ"/>
          </a:p>
        </p:txBody>
      </p:sp>
      <p:sp>
        <p:nvSpPr>
          <p:cNvPr id="14" name="Zástupný symbol pro zápatí 20"/>
          <p:cNvSpPr>
            <a:spLocks noGrp="1"/>
          </p:cNvSpPr>
          <p:nvPr>
            <p:ph type="ftr" sz="quarter" idx="12"/>
          </p:nvPr>
        </p:nvSpPr>
        <p:spPr/>
        <p:txBody>
          <a:bodyPr rtlCol="0"/>
          <a:lstStyle>
            <a:lvl1pPr>
              <a:defRPr/>
            </a:lvl1pPr>
          </a:lstStyle>
          <a:p>
            <a:pPr>
              <a:defRPr/>
            </a:pPr>
            <a:endParaRPr lang="cs-CZ">
              <a:solidFill>
                <a:srgbClr val="575F6D"/>
              </a:solidFill>
            </a:endParaRPr>
          </a:p>
        </p:txBody>
      </p:sp>
    </p:spTree>
    <p:extLst>
      <p:ext uri="{BB962C8B-B14F-4D97-AF65-F5344CB8AC3E}">
        <p14:creationId xmlns:p14="http://schemas.microsoft.com/office/powerpoint/2010/main" val="37496015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4AADC0FE-F9BC-4F17-90CA-94BE29E245FE}" type="datetimeFigureOut">
              <a:rPr lang="cs-CZ">
                <a:solidFill>
                  <a:srgbClr val="575F6D"/>
                </a:solidFill>
              </a:rPr>
              <a:pPr>
                <a:defRPr/>
              </a:pPr>
              <a:t>6.2.2014</a:t>
            </a:fld>
            <a:endParaRPr lang="cs-CZ">
              <a:solidFill>
                <a:srgbClr val="575F6D"/>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srgbClr val="575F6D"/>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8926B086-81BD-4D0C-85CD-33F085C0DB73}" type="slidenum">
              <a:rPr lang="cs-CZ"/>
              <a:pPr>
                <a:defRPr/>
              </a:pPr>
              <a:t>‹#›</a:t>
            </a:fld>
            <a:endParaRPr lang="cs-CZ"/>
          </a:p>
        </p:txBody>
      </p:sp>
    </p:spTree>
    <p:extLst>
      <p:ext uri="{BB962C8B-B14F-4D97-AF65-F5344CB8AC3E}">
        <p14:creationId xmlns:p14="http://schemas.microsoft.com/office/powerpoint/2010/main" val="12335080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E6E81D01-B680-4A45-B118-E1C878CF4D2E}" type="datetimeFigureOut">
              <a:rPr lang="cs-CZ">
                <a:solidFill>
                  <a:srgbClr val="575F6D"/>
                </a:solidFill>
              </a:rPr>
              <a:pPr>
                <a:defRPr/>
              </a:pPr>
              <a:t>6.2.2014</a:t>
            </a:fld>
            <a:endParaRPr lang="cs-CZ">
              <a:solidFill>
                <a:srgbClr val="575F6D"/>
              </a:solidFill>
            </a:endParaRPr>
          </a:p>
        </p:txBody>
      </p:sp>
      <p:sp>
        <p:nvSpPr>
          <p:cNvPr id="5" name="Zástupný symbol pro zápatí 2"/>
          <p:cNvSpPr>
            <a:spLocks noGrp="1"/>
          </p:cNvSpPr>
          <p:nvPr>
            <p:ph type="ftr" sz="quarter" idx="11"/>
          </p:nvPr>
        </p:nvSpPr>
        <p:spPr/>
        <p:txBody>
          <a:bodyPr/>
          <a:lstStyle>
            <a:lvl1pPr>
              <a:defRPr/>
            </a:lvl1pPr>
          </a:lstStyle>
          <a:p>
            <a:pPr>
              <a:defRPr/>
            </a:pPr>
            <a:endParaRPr lang="cs-CZ">
              <a:solidFill>
                <a:srgbClr val="575F6D"/>
              </a:solidFill>
            </a:endParaRPr>
          </a:p>
        </p:txBody>
      </p:sp>
      <p:sp>
        <p:nvSpPr>
          <p:cNvPr id="6" name="Zástupný symbol pro číslo snímku 22"/>
          <p:cNvSpPr>
            <a:spLocks noGrp="1"/>
          </p:cNvSpPr>
          <p:nvPr>
            <p:ph type="sldNum" sz="quarter" idx="12"/>
          </p:nvPr>
        </p:nvSpPr>
        <p:spPr/>
        <p:txBody>
          <a:bodyPr/>
          <a:lstStyle>
            <a:lvl1pPr>
              <a:defRPr/>
            </a:lvl1pPr>
          </a:lstStyle>
          <a:p>
            <a:pPr>
              <a:defRPr/>
            </a:pPr>
            <a:fld id="{6F50A281-49F9-4AA5-A984-0C1C5040A2CC}" type="slidenum">
              <a:rPr lang="cs-CZ"/>
              <a:pPr>
                <a:defRPr/>
              </a:pPr>
              <a:t>‹#›</a:t>
            </a:fld>
            <a:endParaRPr lang="cs-CZ"/>
          </a:p>
        </p:txBody>
      </p:sp>
    </p:spTree>
    <p:extLst>
      <p:ext uri="{BB962C8B-B14F-4D97-AF65-F5344CB8AC3E}">
        <p14:creationId xmlns:p14="http://schemas.microsoft.com/office/powerpoint/2010/main" val="1839104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pPr algn="r" eaLnBrk="1" latinLnBrk="0" hangingPunct="1"/>
            <a:fld id="{E6F9B8CD-342D-4579-98EC-A8FD6B7370E1}" type="datetimeFigureOut">
              <a:rPr lang="en-US" smtClean="0"/>
              <a:pPr algn="r" eaLnBrk="1" latinLnBrk="0" hangingPunct="1"/>
              <a:t>2/6/2014</a:t>
            </a:fld>
            <a:endParaRPr lang="en-US" dirty="0">
              <a:solidFill>
                <a:schemeClr val="tx2"/>
              </a:solidFill>
            </a:endParaRPr>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r>
              <a:rPr lang="cs-CZ" smtClean="0">
                <a:latin typeface="Arial" charset="0"/>
              </a:rPr>
              <a:t>Autorem materiálu a všech jeho částí, není-li uvedeno jinak, je (jméno a příjmení autora).</a:t>
            </a:r>
            <a:br>
              <a:rPr lang="cs-CZ" smtClean="0">
                <a:latin typeface="Arial" charset="0"/>
              </a:rPr>
            </a:br>
            <a:r>
              <a:rPr lang="cs-CZ" smtClean="0">
                <a:latin typeface="Arial" charset="0"/>
              </a:rPr>
              <a:t>Dostupné z Metodického portálu www.rvp.cz ; ISSN 1802-4785. Provozuje Národní ústav pro vzdělávání, školské poradenské zařízení a zařízení pro další vzdělávání pedagogických pracovníků (NÚV).</a:t>
            </a:r>
          </a:p>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pPr algn="ctr" eaLnBrk="1" latinLnBrk="0" hangingPunct="1"/>
            <a:fld id="{2BBB5E19-F10A-4C2F-BF6F-11C513378A2E}" type="slidenum">
              <a:rPr kumimoji="0" lang="en-US" smtClean="0"/>
              <a:pPr algn="ctr" eaLnBrk="1" latinLnBrk="0" hangingPunct="1"/>
              <a:t>‹#›</a:t>
            </a:fld>
            <a:endParaRPr kumimoji="0" lang="en-US" sz="1400" b="1" dirty="0">
              <a:solidFill>
                <a:srgbClr val="FFFFFF"/>
              </a:solidFill>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Century Schoolbook"/>
            </a:endParaRPr>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lang="cs-CZ" smtClean="0"/>
              <a:t>Klepnutím lze upravit styl předlohy nadpisů.</a:t>
            </a:r>
            <a:endParaRPr lang="en-US"/>
          </a:p>
        </p:txBody>
      </p:sp>
      <p:sp>
        <p:nvSpPr>
          <p:cNvPr id="1028" name="Zástupný symbol pro text 12"/>
          <p:cNvSpPr>
            <a:spLocks noGrp="1"/>
          </p:cNvSpPr>
          <p:nvPr>
            <p:ph type="body" idx="1"/>
          </p:nvPr>
        </p:nvSpPr>
        <p:spPr bwMode="auto">
          <a:xfrm>
            <a:off x="457200" y="1600200"/>
            <a:ext cx="7467600"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rot="5400000">
            <a:off x="7589045" y="1081881"/>
            <a:ext cx="2011362" cy="384175"/>
          </a:xfrm>
          <a:prstGeom prst="rect">
            <a:avLst/>
          </a:prstGeom>
        </p:spPr>
        <p:txBody>
          <a:bodyPr vert="horz" anchor="ctr" anchorCtr="0"/>
          <a:lstStyle>
            <a:lvl1pPr algn="r" eaLnBrk="1" fontAlgn="auto" latinLnBrk="0" hangingPunct="1">
              <a:spcBef>
                <a:spcPts val="0"/>
              </a:spcBef>
              <a:spcAft>
                <a:spcPts val="0"/>
              </a:spcAft>
              <a:defRPr kumimoji="0" sz="1200">
                <a:solidFill>
                  <a:schemeClr val="tx2"/>
                </a:solidFill>
                <a:latin typeface="+mn-lt"/>
                <a:cs typeface="+mn-cs"/>
              </a:defRPr>
            </a:lvl1pPr>
          </a:lstStyle>
          <a:p>
            <a:pPr>
              <a:defRPr/>
            </a:pPr>
            <a:fld id="{176C1339-C4B0-4F06-92B7-021C51D9981F}" type="datetimeFigureOut">
              <a:rPr lang="cs-CZ">
                <a:solidFill>
                  <a:srgbClr val="575F6D"/>
                </a:solidFill>
              </a:rPr>
              <a:pPr>
                <a:defRPr/>
              </a:pPr>
              <a:t>6.2.2014</a:t>
            </a:fld>
            <a:endParaRPr lang="cs-CZ">
              <a:solidFill>
                <a:srgbClr val="575F6D"/>
              </a:solidFill>
            </a:endParaRPr>
          </a:p>
        </p:txBody>
      </p:sp>
      <p:sp>
        <p:nvSpPr>
          <p:cNvPr id="3" name="Zástupný symbol pro zápatí 2"/>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fontAlgn="auto" latinLnBrk="0" hangingPunct="1">
              <a:spcBef>
                <a:spcPts val="0"/>
              </a:spcBef>
              <a:spcAft>
                <a:spcPts val="0"/>
              </a:spcAft>
              <a:defRPr kumimoji="0" sz="1200">
                <a:solidFill>
                  <a:schemeClr val="tx2"/>
                </a:solidFill>
                <a:latin typeface="+mn-lt"/>
                <a:cs typeface="+mn-cs"/>
              </a:defRPr>
            </a:lvl1pPr>
          </a:lstStyle>
          <a:p>
            <a:pPr>
              <a:defRPr/>
            </a:pPr>
            <a:endParaRPr lang="cs-CZ">
              <a:solidFill>
                <a:srgbClr val="575F6D"/>
              </a:solidFill>
            </a:endParaRPr>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Century Schoolbook"/>
            </a:endParaRPr>
          </a:p>
        </p:txBody>
      </p:sp>
      <p:sp>
        <p:nvSpPr>
          <p:cNvPr id="1032" name="Přímá spojovací čára 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smtClean="0">
              <a:solidFill>
                <a:prstClr val="black"/>
              </a:solidFill>
            </a:endParaRPr>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34" name="Přímá spojovací čára 1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cs-CZ" smtClean="0">
              <a:solidFill>
                <a:prstClr val="black"/>
              </a:solidFill>
            </a:endParaRPr>
          </a:p>
        </p:txBody>
      </p:sp>
      <p:sp>
        <p:nvSpPr>
          <p:cNvPr id="12" name="Elipsa 11"/>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3" name="Zástupný symbol pro číslo snímku 22"/>
          <p:cNvSpPr>
            <a:spLocks noGrp="1"/>
          </p:cNvSpPr>
          <p:nvPr>
            <p:ph type="sldNum" sz="quarter" idx="4"/>
          </p:nvPr>
        </p:nvSpPr>
        <p:spPr>
          <a:xfrm>
            <a:off x="8129588" y="5734050"/>
            <a:ext cx="609600" cy="520700"/>
          </a:xfrm>
          <a:prstGeom prst="rect">
            <a:avLst/>
          </a:prstGeom>
        </p:spPr>
        <p:txBody>
          <a:bodyPr vert="horz" anchor="ctr"/>
          <a:lstStyle>
            <a:lvl1pPr algn="ctr" eaLnBrk="1" fontAlgn="auto" latinLnBrk="0" hangingPunct="1">
              <a:spcBef>
                <a:spcPts val="0"/>
              </a:spcBef>
              <a:spcAft>
                <a:spcPts val="0"/>
              </a:spcAft>
              <a:defRPr kumimoji="0" sz="1400" b="1">
                <a:solidFill>
                  <a:srgbClr val="FFFFFF"/>
                </a:solidFill>
                <a:latin typeface="+mn-lt"/>
                <a:cs typeface="+mn-cs"/>
              </a:defRPr>
            </a:lvl1pPr>
          </a:lstStyle>
          <a:p>
            <a:pPr>
              <a:defRPr/>
            </a:pPr>
            <a:fld id="{70BF2C7B-0DC4-4440-8B17-3FAF2B9B20BB}" type="slidenum">
              <a:rPr lang="cs-CZ"/>
              <a:pPr>
                <a:defRPr/>
              </a:pPr>
              <a:t>‹#›</a:t>
            </a:fld>
            <a:endParaRPr lang="cs-CZ"/>
          </a:p>
        </p:txBody>
      </p:sp>
    </p:spTree>
    <p:extLst>
      <p:ext uri="{BB962C8B-B14F-4D97-AF65-F5344CB8AC3E}">
        <p14:creationId xmlns:p14="http://schemas.microsoft.com/office/powerpoint/2010/main" val="15784353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0" fontAlgn="base" hangingPunct="0">
        <a:spcBef>
          <a:spcPct val="0"/>
        </a:spcBef>
        <a:spcAft>
          <a:spcPct val="0"/>
        </a:spcAft>
        <a:defRPr sz="3000" kern="1200" cap="small">
          <a:solidFill>
            <a:schemeClr val="tx2"/>
          </a:solidFill>
          <a:latin typeface="+mj-lt"/>
          <a:ea typeface="+mj-ea"/>
          <a:cs typeface="+mj-cs"/>
        </a:defRPr>
      </a:lvl1pPr>
      <a:lvl2pPr algn="l" rtl="0" eaLnBrk="0" fontAlgn="base" hangingPunct="0">
        <a:spcBef>
          <a:spcPct val="0"/>
        </a:spcBef>
        <a:spcAft>
          <a:spcPct val="0"/>
        </a:spcAft>
        <a:defRPr sz="3000">
          <a:solidFill>
            <a:schemeClr val="tx2"/>
          </a:solidFill>
          <a:latin typeface="Century Schoolbook" pitchFamily="18" charset="0"/>
        </a:defRPr>
      </a:lvl2pPr>
      <a:lvl3pPr algn="l" rtl="0" eaLnBrk="0" fontAlgn="base" hangingPunct="0">
        <a:spcBef>
          <a:spcPct val="0"/>
        </a:spcBef>
        <a:spcAft>
          <a:spcPct val="0"/>
        </a:spcAft>
        <a:defRPr sz="3000">
          <a:solidFill>
            <a:schemeClr val="tx2"/>
          </a:solidFill>
          <a:latin typeface="Century Schoolbook" pitchFamily="18" charset="0"/>
        </a:defRPr>
      </a:lvl3pPr>
      <a:lvl4pPr algn="l" rtl="0" eaLnBrk="0" fontAlgn="base" hangingPunct="0">
        <a:spcBef>
          <a:spcPct val="0"/>
        </a:spcBef>
        <a:spcAft>
          <a:spcPct val="0"/>
        </a:spcAft>
        <a:defRPr sz="3000">
          <a:solidFill>
            <a:schemeClr val="tx2"/>
          </a:solidFill>
          <a:latin typeface="Century Schoolbook" pitchFamily="18" charset="0"/>
        </a:defRPr>
      </a:lvl4pPr>
      <a:lvl5pPr algn="l" rtl="0" eaLnBrk="0" fontAlgn="base" hangingPunct="0">
        <a:spcBef>
          <a:spcPct val="0"/>
        </a:spcBef>
        <a:spcAft>
          <a:spcPct val="0"/>
        </a:spcAft>
        <a:defRPr sz="3000">
          <a:solidFill>
            <a:schemeClr val="tx2"/>
          </a:solidFill>
          <a:latin typeface="Century Schoolbook" pitchFamily="18" charset="0"/>
        </a:defRPr>
      </a:lvl5pPr>
      <a:lvl6pPr marL="457200" algn="l" rtl="0" fontAlgn="base">
        <a:spcBef>
          <a:spcPct val="0"/>
        </a:spcBef>
        <a:spcAft>
          <a:spcPct val="0"/>
        </a:spcAft>
        <a:defRPr sz="3000">
          <a:solidFill>
            <a:schemeClr val="tx2"/>
          </a:solidFill>
          <a:latin typeface="Century Schoolbook" pitchFamily="18" charset="0"/>
        </a:defRPr>
      </a:lvl6pPr>
      <a:lvl7pPr marL="914400" algn="l" rtl="0" fontAlgn="base">
        <a:spcBef>
          <a:spcPct val="0"/>
        </a:spcBef>
        <a:spcAft>
          <a:spcPct val="0"/>
        </a:spcAft>
        <a:defRPr sz="3000">
          <a:solidFill>
            <a:schemeClr val="tx2"/>
          </a:solidFill>
          <a:latin typeface="Century Schoolbook" pitchFamily="18" charset="0"/>
        </a:defRPr>
      </a:lvl7pPr>
      <a:lvl8pPr marL="1371600" algn="l" rtl="0" fontAlgn="base">
        <a:spcBef>
          <a:spcPct val="0"/>
        </a:spcBef>
        <a:spcAft>
          <a:spcPct val="0"/>
        </a:spcAft>
        <a:defRPr sz="3000">
          <a:solidFill>
            <a:schemeClr val="tx2"/>
          </a:solidFill>
          <a:latin typeface="Century Schoolbook" pitchFamily="18" charset="0"/>
        </a:defRPr>
      </a:lvl8pPr>
      <a:lvl9pPr marL="1828800" algn="l" rtl="0" fontAlgn="base">
        <a:spcBef>
          <a:spcPct val="0"/>
        </a:spcBef>
        <a:spcAft>
          <a:spcPct val="0"/>
        </a:spcAft>
        <a:defRPr sz="3000">
          <a:solidFill>
            <a:schemeClr val="tx2"/>
          </a:solidFill>
          <a:latin typeface="Century Schoolbook" pitchFamily="18" charset="0"/>
        </a:defRPr>
      </a:lvl9pPr>
    </p:titleStyle>
    <p:bodyStyle>
      <a:lvl1pPr marL="273050" indent="-273050" algn="l" rtl="0" eaLnBrk="0" fontAlgn="base" hangingPunct="0">
        <a:spcBef>
          <a:spcPts val="600"/>
        </a:spcBef>
        <a:spcAft>
          <a:spcPct val="0"/>
        </a:spcAft>
        <a:buClr>
          <a:schemeClr val="accent1"/>
        </a:buClr>
        <a:buSzPct val="70000"/>
        <a:buFont typeface="Wingdings" pitchFamily="2" charset="2"/>
        <a:buChar char=""/>
        <a:defRPr sz="2400" kern="1200">
          <a:solidFill>
            <a:schemeClr val="tx1"/>
          </a:solidFill>
          <a:latin typeface="+mn-lt"/>
          <a:ea typeface="+mn-ea"/>
          <a:cs typeface="+mn-cs"/>
        </a:defRPr>
      </a:lvl1pPr>
      <a:lvl2pPr marL="639763" indent="-273050" algn="l" rtl="0" eaLnBrk="0" fontAlgn="base" hangingPunct="0">
        <a:spcBef>
          <a:spcPct val="20000"/>
        </a:spcBef>
        <a:spcAft>
          <a:spcPct val="0"/>
        </a:spcAft>
        <a:buClr>
          <a:schemeClr val="accent1"/>
        </a:buClr>
        <a:buSzPct val="80000"/>
        <a:buFont typeface="Wingdings 2" pitchFamily="18" charset="2"/>
        <a:buChar char=""/>
        <a:defRPr sz="2100" kern="1200">
          <a:solidFill>
            <a:schemeClr val="tx1"/>
          </a:solidFill>
          <a:latin typeface="+mn-lt"/>
          <a:ea typeface="+mn-ea"/>
          <a:cs typeface="+mn-cs"/>
        </a:defRPr>
      </a:lvl2pPr>
      <a:lvl3pPr marL="914400" indent="-182563" algn="l" rtl="0" eaLnBrk="0" fontAlgn="base" hangingPunct="0">
        <a:spcBef>
          <a:spcPct val="20000"/>
        </a:spcBef>
        <a:spcAft>
          <a:spcPct val="0"/>
        </a:spcAft>
        <a:buClr>
          <a:srgbClr val="E0752F"/>
        </a:buClr>
        <a:buSzPct val="60000"/>
        <a:buFont typeface="Wingdings" pitchFamily="2" charset="2"/>
        <a:buChar char=""/>
        <a:defRPr kern="1200">
          <a:solidFill>
            <a:schemeClr val="tx1"/>
          </a:solidFill>
          <a:latin typeface="+mn-lt"/>
          <a:ea typeface="+mn-ea"/>
          <a:cs typeface="+mn-cs"/>
        </a:defRPr>
      </a:lvl3pPr>
      <a:lvl4pPr marL="1187450" indent="-182563" algn="l" rtl="0" eaLnBrk="0" fontAlgn="base" hangingPunct="0">
        <a:spcBef>
          <a:spcPct val="20000"/>
        </a:spcBef>
        <a:spcAft>
          <a:spcPct val="0"/>
        </a:spcAft>
        <a:buClr>
          <a:srgbClr val="FEC3AE"/>
        </a:buClr>
        <a:buSzPct val="60000"/>
        <a:buFont typeface="Wingdings" pitchFamily="2" charset="2"/>
        <a:buChar char=""/>
        <a:defRPr kern="1200">
          <a:solidFill>
            <a:schemeClr val="tx1"/>
          </a:solidFill>
          <a:latin typeface="+mn-lt"/>
          <a:ea typeface="+mn-ea"/>
          <a:cs typeface="+mn-cs"/>
        </a:defRPr>
      </a:lvl4pPr>
      <a:lvl5pPr marL="1462088" indent="-182563" algn="l" rtl="0" eaLnBrk="0" fontAlgn="base" hangingPunct="0">
        <a:spcBef>
          <a:spcPct val="20000"/>
        </a:spcBef>
        <a:spcAft>
          <a:spcPct val="0"/>
        </a:spcAft>
        <a:buClr>
          <a:srgbClr val="BDCAE9"/>
        </a:buClr>
        <a:buSzPct val="68000"/>
        <a:buFont typeface="Wingdings 2"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1"/>
          <p:cNvSpPr>
            <a:spLocks noGrp="1"/>
          </p:cNvSpPr>
          <p:nvPr>
            <p:ph type="ctrTitle"/>
          </p:nvPr>
        </p:nvSpPr>
        <p:spPr>
          <a:xfrm>
            <a:off x="684213" y="2133600"/>
            <a:ext cx="7772400" cy="1470025"/>
          </a:xfrm>
        </p:spPr>
        <p:txBody>
          <a:bodyPr/>
          <a:lstStyle/>
          <a:p>
            <a:pPr eaLnBrk="1" hangingPunct="1"/>
            <a:r>
              <a:rPr lang="cs-CZ" b="1" dirty="0" smtClean="0"/>
              <a:t>Osoby v krizi a jejich potřeby</a:t>
            </a:r>
            <a:endParaRPr lang="cs-CZ" dirty="0" smtClean="0"/>
          </a:p>
        </p:txBody>
      </p:sp>
      <p:sp>
        <p:nvSpPr>
          <p:cNvPr id="3" name="Zástupný symbol pro zápatí 4"/>
          <p:cNvSpPr>
            <a:spLocks noGrp="1"/>
          </p:cNvSpPr>
          <p:nvPr>
            <p:ph type="ftr" sz="quarter" idx="11"/>
          </p:nvPr>
        </p:nvSpPr>
        <p:spPr/>
        <p:txBody>
          <a:bodyPr/>
          <a:lstStyle/>
          <a:p>
            <a:endParaRPr lang="cs-CZ" dirty="0">
              <a:latin typeface="Calibri" pitchFamily="34" charset="0"/>
            </a:endParaRPr>
          </a:p>
        </p:txBody>
      </p:sp>
      <p:grpSp>
        <p:nvGrpSpPr>
          <p:cNvPr id="2" name="Skupina 1"/>
          <p:cNvGrpSpPr/>
          <p:nvPr/>
        </p:nvGrpSpPr>
        <p:grpSpPr>
          <a:xfrm>
            <a:off x="1259632" y="348726"/>
            <a:ext cx="6521450" cy="762000"/>
            <a:chOff x="1187624" y="348726"/>
            <a:chExt cx="6521450" cy="762000"/>
          </a:xfrm>
        </p:grpSpPr>
        <p:pic>
          <p:nvPicPr>
            <p:cNvPr id="4" name="Picture 0" descr="MSMT_logolink_bez_vl_a_sloganu.ai"/>
            <p:cNvPicPr>
              <a:picLock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87624" y="348726"/>
              <a:ext cx="5191125" cy="762000"/>
            </a:xfrm>
            <a:prstGeom prst="rect">
              <a:avLst/>
            </a:prstGeom>
            <a:noFill/>
            <a:ln>
              <a:noFill/>
            </a:ln>
          </p:spPr>
        </p:pic>
        <p:pic>
          <p:nvPicPr>
            <p:cNvPr id="5" name="obrázek 2"/>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56946" y="501845"/>
              <a:ext cx="1152128" cy="406875"/>
            </a:xfrm>
            <a:prstGeom prst="rect">
              <a:avLst/>
            </a:prstGeom>
            <a:noFill/>
            <a:ln>
              <a:noFill/>
            </a:ln>
          </p:spPr>
        </p:pic>
      </p:gr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zápatí 4"/>
          <p:cNvSpPr>
            <a:spLocks noGrp="1"/>
          </p:cNvSpPr>
          <p:nvPr>
            <p:ph type="ftr" sz="quarter" idx="11"/>
          </p:nvPr>
        </p:nvSpPr>
        <p:spPr/>
        <p:txBody>
          <a:bodyPr/>
          <a:lstStyle/>
          <a:p>
            <a:endParaRPr lang="cs-CZ" dirty="0">
              <a:solidFill>
                <a:prstClr val="black">
                  <a:lumMod val="50000"/>
                  <a:lumOff val="50000"/>
                </a:prstClr>
              </a:solidFill>
              <a:latin typeface="Calibri" pitchFamily="34" charset="0"/>
            </a:endParaRPr>
          </a:p>
        </p:txBody>
      </p:sp>
      <p:graphicFrame>
        <p:nvGraphicFramePr>
          <p:cNvPr id="5" name="Tabulka 4"/>
          <p:cNvGraphicFramePr>
            <a:graphicFrameLocks noGrp="1"/>
          </p:cNvGraphicFramePr>
          <p:nvPr>
            <p:extLst>
              <p:ext uri="{D42A27DB-BD31-4B8C-83A1-F6EECF244321}">
                <p14:modId xmlns:p14="http://schemas.microsoft.com/office/powerpoint/2010/main" val="2850775110"/>
              </p:ext>
            </p:extLst>
          </p:nvPr>
        </p:nvGraphicFramePr>
        <p:xfrm>
          <a:off x="683568" y="1268760"/>
          <a:ext cx="7848872" cy="4448892"/>
        </p:xfrm>
        <a:graphic>
          <a:graphicData uri="http://schemas.openxmlformats.org/drawingml/2006/table">
            <a:tbl>
              <a:tblPr firstRow="1" firstCol="1" bandRow="1">
                <a:tableStyleId>{5940675A-B579-460E-94D1-54222C63F5DA}</a:tableStyleId>
              </a:tblPr>
              <a:tblGrid>
                <a:gridCol w="1080120"/>
                <a:gridCol w="2664296"/>
                <a:gridCol w="1473744"/>
                <a:gridCol w="2630712"/>
              </a:tblGrid>
              <a:tr h="393562">
                <a:tc>
                  <a:txBody>
                    <a:bodyPr/>
                    <a:lstStyle/>
                    <a:p>
                      <a:pPr algn="l" hangingPunct="0">
                        <a:spcAft>
                          <a:spcPts val="0"/>
                        </a:spcAft>
                      </a:pPr>
                      <a:r>
                        <a:rPr lang="cs-CZ" sz="1200" b="1" kern="50" dirty="0">
                          <a:effectLst/>
                          <a:latin typeface="Calibri" pitchFamily="34" charset="0"/>
                        </a:rPr>
                        <a:t>Název školy: </a:t>
                      </a:r>
                      <a:endParaRPr lang="cs-CZ" sz="1200" b="1" kern="50" dirty="0">
                        <a:effectLst/>
                        <a:latin typeface="Calibri" pitchFamily="34" charset="0"/>
                        <a:ea typeface="Times New Roman"/>
                      </a:endParaRPr>
                    </a:p>
                  </a:txBody>
                  <a:tcPr marL="63251" marR="63251" marT="0" marB="0"/>
                </a:tc>
                <a:tc>
                  <a:txBody>
                    <a:bodyPr/>
                    <a:lstStyle/>
                    <a:p>
                      <a:pPr algn="l" hangingPunct="0">
                        <a:spcAft>
                          <a:spcPts val="0"/>
                        </a:spcAft>
                      </a:pPr>
                      <a:r>
                        <a:rPr lang="cs-CZ" sz="1200" kern="50" dirty="0">
                          <a:effectLst/>
                          <a:latin typeface="Calibri" pitchFamily="34" charset="0"/>
                        </a:rPr>
                        <a:t>Střední škola sociální PERSPEKTIVA a Vyšší odborná škola, s.r.o.</a:t>
                      </a:r>
                      <a:endParaRPr lang="cs-CZ" sz="1200" kern="50" dirty="0">
                        <a:effectLst/>
                        <a:latin typeface="Calibri" pitchFamily="34" charset="0"/>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b="1" kern="50" dirty="0" smtClean="0">
                          <a:effectLst/>
                          <a:latin typeface="Calibri" pitchFamily="34" charset="0"/>
                        </a:rPr>
                        <a:t>Adresa:  </a:t>
                      </a:r>
                      <a:endParaRPr lang="cs-CZ" sz="1200" b="1" kern="50" dirty="0" smtClean="0">
                        <a:effectLst/>
                        <a:latin typeface="Calibri" pitchFamily="34" charset="0"/>
                        <a:ea typeface="Times New Roman"/>
                      </a:endParaRPr>
                    </a:p>
                    <a:p>
                      <a:pPr algn="l" hangingPunct="0">
                        <a:spcAft>
                          <a:spcPts val="0"/>
                        </a:spcAft>
                      </a:pPr>
                      <a:endParaRPr lang="cs-CZ" sz="1200" kern="50" dirty="0">
                        <a:effectLst/>
                        <a:latin typeface="Calibri" pitchFamily="34" charset="0"/>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kern="50" dirty="0" smtClean="0">
                          <a:effectLst/>
                          <a:latin typeface="Calibri" pitchFamily="34" charset="0"/>
                        </a:rPr>
                        <a:t>Mírová 218/6</a:t>
                      </a:r>
                    </a:p>
                    <a:p>
                      <a:pPr marL="0" marR="0" indent="0" algn="l" defTabSz="914400" rtl="0" eaLnBrk="1" fontAlgn="auto" latinLnBrk="0" hangingPunct="0">
                        <a:lnSpc>
                          <a:spcPct val="100000"/>
                        </a:lnSpc>
                        <a:spcBef>
                          <a:spcPts val="0"/>
                        </a:spcBef>
                        <a:spcAft>
                          <a:spcPts val="0"/>
                        </a:spcAft>
                        <a:buClrTx/>
                        <a:buSzTx/>
                        <a:buFontTx/>
                        <a:buNone/>
                        <a:tabLst/>
                        <a:defRPr/>
                      </a:pPr>
                      <a:r>
                        <a:rPr lang="cs-CZ" sz="1200" kern="50" dirty="0" smtClean="0">
                          <a:effectLst/>
                          <a:latin typeface="Calibri" pitchFamily="34" charset="0"/>
                        </a:rPr>
                        <a:t>Dubí III - </a:t>
                      </a:r>
                      <a:r>
                        <a:rPr lang="cs-CZ" sz="1200" kern="50" dirty="0" err="1" smtClean="0">
                          <a:effectLst/>
                          <a:latin typeface="Calibri" pitchFamily="34" charset="0"/>
                        </a:rPr>
                        <a:t>Pozorka</a:t>
                      </a:r>
                      <a:endParaRPr lang="cs-CZ" sz="1200" kern="50" dirty="0" smtClean="0">
                        <a:effectLst/>
                        <a:latin typeface="Calibri" pitchFamily="34" charset="0"/>
                        <a:ea typeface="Times New Roman"/>
                      </a:endParaRPr>
                    </a:p>
                  </a:txBody>
                  <a:tcPr marL="63251" marR="63251" marT="0" marB="0"/>
                </a:tc>
              </a:tr>
              <a:tr h="196781">
                <a:tc>
                  <a:txBody>
                    <a:bodyPr/>
                    <a:lstStyle/>
                    <a:p>
                      <a:pPr algn="l" hangingPunct="0">
                        <a:spcAft>
                          <a:spcPts val="0"/>
                        </a:spcAft>
                      </a:pPr>
                      <a:r>
                        <a:rPr lang="cs-CZ" sz="1200" b="1" kern="50" dirty="0">
                          <a:effectLst/>
                          <a:latin typeface="Calibri" pitchFamily="34" charset="0"/>
                        </a:rPr>
                        <a:t>Název projektu</a:t>
                      </a:r>
                      <a:endParaRPr lang="cs-CZ" sz="1200" b="1" kern="50" dirty="0">
                        <a:effectLst/>
                        <a:latin typeface="Calibri" pitchFamily="34" charset="0"/>
                        <a:ea typeface="Times New Roman"/>
                      </a:endParaRPr>
                    </a:p>
                  </a:txBody>
                  <a:tcPr marL="63251" marR="63251" marT="0" marB="0"/>
                </a:tc>
                <a:tc>
                  <a:txBody>
                    <a:bodyPr/>
                    <a:lstStyle/>
                    <a:p>
                      <a:pPr algn="l" hangingPunct="0">
                        <a:spcAft>
                          <a:spcPts val="0"/>
                        </a:spcAft>
                      </a:pPr>
                      <a:r>
                        <a:rPr lang="cs-CZ" sz="1200" kern="50" dirty="0">
                          <a:effectLst/>
                          <a:latin typeface="Calibri" pitchFamily="34" charset="0"/>
                        </a:rPr>
                        <a:t>KLÍČE K POZNÁVÁNÍ</a:t>
                      </a:r>
                      <a:endParaRPr lang="cs-CZ" sz="1200" kern="50" dirty="0">
                        <a:effectLst/>
                        <a:latin typeface="Calibri" pitchFamily="34" charset="0"/>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b="1" kern="50" dirty="0" smtClean="0">
                          <a:effectLst/>
                          <a:latin typeface="Calibri" pitchFamily="34" charset="0"/>
                        </a:rPr>
                        <a:t>Registrační číslo projektu: </a:t>
                      </a:r>
                      <a:endParaRPr lang="cs-CZ" sz="1200" b="1" kern="50" dirty="0" smtClean="0">
                        <a:effectLst/>
                        <a:latin typeface="Calibri" pitchFamily="34" charset="0"/>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kern="50" dirty="0" smtClean="0">
                          <a:effectLst/>
                          <a:latin typeface="Calibri" pitchFamily="34" charset="0"/>
                        </a:rPr>
                        <a:t>CZ.1.07/1.5.00/34.0928</a:t>
                      </a:r>
                      <a:endParaRPr lang="cs-CZ" sz="1200" kern="50" dirty="0" smtClean="0">
                        <a:effectLst/>
                        <a:latin typeface="Calibri" pitchFamily="34" charset="0"/>
                        <a:ea typeface="Times New Roman"/>
                      </a:endParaRPr>
                    </a:p>
                    <a:p>
                      <a:pPr algn="l" hangingPunct="0">
                        <a:spcAft>
                          <a:spcPts val="0"/>
                        </a:spcAft>
                      </a:pPr>
                      <a:endParaRPr lang="cs-CZ" sz="1200" kern="50" dirty="0">
                        <a:effectLst/>
                        <a:latin typeface="Calibri" pitchFamily="34" charset="0"/>
                        <a:ea typeface="Times New Roman"/>
                      </a:endParaRPr>
                    </a:p>
                  </a:txBody>
                  <a:tcPr marL="63251" marR="63251" marT="0" marB="0"/>
                </a:tc>
              </a:tr>
              <a:tr h="19678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200" b="1" kern="50" dirty="0" smtClean="0">
                          <a:solidFill>
                            <a:schemeClr val="tx1"/>
                          </a:solidFill>
                          <a:effectLst/>
                          <a:latin typeface="Calibri" pitchFamily="34" charset="0"/>
                          <a:ea typeface="+mn-ea"/>
                          <a:cs typeface="+mn-cs"/>
                        </a:rPr>
                        <a:t>Šablona:  </a:t>
                      </a:r>
                    </a:p>
                    <a:p>
                      <a:endParaRPr lang="cs-CZ" sz="1200" dirty="0">
                        <a:latin typeface="Calibri" pitchFamily="34" charset="0"/>
                      </a:endParaRPr>
                    </a:p>
                  </a:txBody>
                  <a:tcPr marL="63251" marR="63251" marT="0" marB="0"/>
                </a:tc>
                <a:tc>
                  <a:txBody>
                    <a:bodyPr/>
                    <a:lstStyle/>
                    <a:p>
                      <a:r>
                        <a:rPr lang="cs-CZ" sz="1200" kern="50" dirty="0" smtClean="0">
                          <a:solidFill>
                            <a:srgbClr val="FF0000"/>
                          </a:solidFill>
                          <a:effectLst/>
                          <a:latin typeface="Calibri" pitchFamily="34" charset="0"/>
                          <a:ea typeface="Times New Roman"/>
                          <a:cs typeface="Times New Roman"/>
                        </a:rPr>
                        <a:t>V/2 Inovace a zkvalitnění výuky směřující k rozvoji odborných kompetencí žáků středních škol</a:t>
                      </a:r>
                      <a:endParaRPr lang="cs-CZ" sz="1200" dirty="0">
                        <a:latin typeface="Calibri" pitchFamily="34" charset="0"/>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b="1" kern="50" dirty="0" smtClean="0">
                          <a:solidFill>
                            <a:srgbClr val="FF0000"/>
                          </a:solidFill>
                          <a:effectLst/>
                          <a:latin typeface="Calibri" pitchFamily="34" charset="0"/>
                        </a:rPr>
                        <a:t>Název a číslo materiálu: </a:t>
                      </a:r>
                      <a:endParaRPr lang="cs-CZ" sz="1200" b="1" kern="50" dirty="0" smtClean="0">
                        <a:solidFill>
                          <a:srgbClr val="FF0000"/>
                        </a:solidFill>
                        <a:effectLst/>
                        <a:latin typeface="Calibri" pitchFamily="34" charset="0"/>
                        <a:ea typeface="Times New Roman"/>
                      </a:endParaRPr>
                    </a:p>
                  </a:txBody>
                  <a:tcPr marL="63251" marR="63251" marT="0" marB="0"/>
                </a:tc>
                <a:tc>
                  <a:txBody>
                    <a:bodyPr/>
                    <a:lstStyle/>
                    <a:p>
                      <a:pPr hangingPunct="0">
                        <a:spcAft>
                          <a:spcPts val="0"/>
                        </a:spcAft>
                      </a:pPr>
                      <a:r>
                        <a:rPr lang="cs-CZ" sz="1200" kern="50" smtClean="0">
                          <a:solidFill>
                            <a:srgbClr val="FF0000"/>
                          </a:solidFill>
                          <a:effectLst/>
                          <a:latin typeface="Calibri" pitchFamily="34" charset="0"/>
                          <a:ea typeface="Times New Roman"/>
                        </a:rPr>
                        <a:t>VY_52_INOVACE_4.A_2/30</a:t>
                      </a:r>
                      <a:endParaRPr lang="cs-CZ" sz="1200" kern="50" dirty="0" smtClean="0">
                        <a:effectLst/>
                        <a:latin typeface="Calibri" pitchFamily="34" charset="0"/>
                        <a:ea typeface="Times New Roman"/>
                      </a:endParaRPr>
                    </a:p>
                    <a:p>
                      <a:pPr hangingPunct="0">
                        <a:spcAft>
                          <a:spcPts val="0"/>
                        </a:spcAft>
                      </a:pPr>
                      <a:r>
                        <a:rPr lang="cs-CZ" sz="1200" kern="50" dirty="0" smtClean="0">
                          <a:solidFill>
                            <a:srgbClr val="FF0000"/>
                          </a:solidFill>
                          <a:effectLst/>
                          <a:latin typeface="Calibri" pitchFamily="34" charset="0"/>
                          <a:ea typeface="Times New Roman"/>
                        </a:rPr>
                        <a:t>Téma sady: </a:t>
                      </a:r>
                      <a:r>
                        <a:rPr lang="cs-CZ" sz="1200" kern="0" dirty="0" smtClean="0">
                          <a:solidFill>
                            <a:srgbClr val="FF0000"/>
                          </a:solidFill>
                          <a:effectLst/>
                          <a:latin typeface="Calibri" pitchFamily="34" charset="0"/>
                          <a:ea typeface="Calibri"/>
                          <a:cs typeface="Times New Roman"/>
                        </a:rPr>
                        <a:t>Specifické potřeby jednotlivých klientů v sociálních službách</a:t>
                      </a:r>
                      <a:endParaRPr lang="cs-CZ" sz="1200" kern="50" dirty="0" smtClean="0">
                        <a:effectLst/>
                        <a:latin typeface="Calibri" pitchFamily="34" charset="0"/>
                        <a:ea typeface="Times New Roman"/>
                      </a:endParaRPr>
                    </a:p>
                    <a:p>
                      <a:pPr hangingPunct="0">
                        <a:spcAft>
                          <a:spcPts val="0"/>
                        </a:spcAft>
                      </a:pPr>
                      <a:r>
                        <a:rPr lang="cs-CZ" sz="1200" kern="50" dirty="0" smtClean="0">
                          <a:solidFill>
                            <a:srgbClr val="FF0000"/>
                          </a:solidFill>
                          <a:effectLst/>
                          <a:latin typeface="Calibri" pitchFamily="34" charset="0"/>
                          <a:ea typeface="Times New Roman"/>
                        </a:rPr>
                        <a:t>Název: Osoby</a:t>
                      </a:r>
                      <a:r>
                        <a:rPr lang="cs-CZ" sz="1200" kern="50" baseline="0" dirty="0" smtClean="0">
                          <a:solidFill>
                            <a:srgbClr val="FF0000"/>
                          </a:solidFill>
                          <a:effectLst/>
                          <a:latin typeface="Calibri" pitchFamily="34" charset="0"/>
                          <a:ea typeface="Times New Roman"/>
                        </a:rPr>
                        <a:t> v krizi a jejich potřeby</a:t>
                      </a:r>
                      <a:endParaRPr lang="cs-CZ" sz="1200" kern="50" dirty="0" smtClean="0">
                        <a:effectLst/>
                        <a:latin typeface="Calibri" pitchFamily="34" charset="0"/>
                        <a:ea typeface="Times New Roman"/>
                      </a:endParaRPr>
                    </a:p>
                    <a:p>
                      <a:pPr marL="0" marR="0" indent="0" algn="l" defTabSz="914400" rtl="0" eaLnBrk="1" fontAlgn="auto" latinLnBrk="0" hangingPunct="0">
                        <a:lnSpc>
                          <a:spcPct val="100000"/>
                        </a:lnSpc>
                        <a:spcBef>
                          <a:spcPts val="0"/>
                        </a:spcBef>
                        <a:spcAft>
                          <a:spcPts val="0"/>
                        </a:spcAft>
                        <a:buClrTx/>
                        <a:buSzTx/>
                        <a:buFontTx/>
                        <a:buNone/>
                        <a:tabLst/>
                        <a:defRPr/>
                      </a:pPr>
                      <a:endParaRPr lang="cs-CZ" sz="1200" kern="50" dirty="0" smtClean="0">
                        <a:solidFill>
                          <a:srgbClr val="FF0000"/>
                        </a:solidFill>
                        <a:effectLst/>
                        <a:latin typeface="Calibri" pitchFamily="34" charset="0"/>
                        <a:ea typeface="Times New Roman"/>
                      </a:endParaRPr>
                    </a:p>
                  </a:txBody>
                  <a:tcPr marL="63251" marR="63251" marT="0" marB="0"/>
                </a:tc>
              </a:tr>
              <a:tr h="315064">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b="1" kern="50" dirty="0" smtClean="0">
                          <a:solidFill>
                            <a:srgbClr val="FF0000"/>
                          </a:solidFill>
                          <a:effectLst/>
                          <a:latin typeface="Calibri" pitchFamily="34" charset="0"/>
                        </a:rPr>
                        <a:t>Vytvořeno: </a:t>
                      </a:r>
                      <a:endParaRPr lang="cs-CZ" sz="1200" b="1" kern="50" dirty="0" smtClean="0">
                        <a:solidFill>
                          <a:srgbClr val="FF0000"/>
                        </a:solidFill>
                        <a:effectLst/>
                        <a:latin typeface="Calibri" pitchFamily="34" charset="0"/>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kern="50" dirty="0" smtClean="0">
                          <a:solidFill>
                            <a:srgbClr val="FF0000"/>
                          </a:solidFill>
                          <a:effectLst/>
                          <a:latin typeface="Calibri" pitchFamily="34" charset="0"/>
                          <a:ea typeface="+mn-ea"/>
                        </a:rPr>
                        <a:t>17.3.2013</a:t>
                      </a:r>
                      <a:endParaRPr lang="cs-CZ" sz="1200" kern="50" dirty="0" smtClean="0">
                        <a:solidFill>
                          <a:srgbClr val="FF0000"/>
                        </a:solidFill>
                        <a:effectLst/>
                        <a:latin typeface="Calibri" pitchFamily="34" charset="0"/>
                        <a:ea typeface="Times New Roman"/>
                      </a:endParaRPr>
                    </a:p>
                  </a:txBody>
                  <a:tcPr marL="63251" marR="63251" marT="0" marB="0"/>
                </a:tc>
                <a:tc>
                  <a:txBody>
                    <a:bodyPr/>
                    <a:lstStyle/>
                    <a:p>
                      <a:pPr algn="l" hangingPunct="0">
                        <a:spcAft>
                          <a:spcPts val="0"/>
                        </a:spcAft>
                      </a:pPr>
                      <a:r>
                        <a:rPr lang="cs-CZ" sz="1200" b="1" kern="50" dirty="0">
                          <a:solidFill>
                            <a:srgbClr val="FF0000"/>
                          </a:solidFill>
                          <a:effectLst/>
                          <a:latin typeface="Calibri" pitchFamily="34" charset="0"/>
                        </a:rPr>
                        <a:t>Autor:</a:t>
                      </a:r>
                      <a:endParaRPr lang="cs-CZ" sz="1200" b="1" kern="50" dirty="0">
                        <a:solidFill>
                          <a:srgbClr val="FF0000"/>
                        </a:solidFill>
                        <a:effectLst/>
                        <a:latin typeface="Calibri" pitchFamily="34" charset="0"/>
                        <a:ea typeface="Times New Roman"/>
                      </a:endParaRPr>
                    </a:p>
                  </a:txBody>
                  <a:tcPr marL="63251" marR="63251" marT="0" marB="0"/>
                </a:tc>
                <a:tc>
                  <a:txBody>
                    <a:bodyPr/>
                    <a:lstStyle/>
                    <a:p>
                      <a:pPr algn="l" hangingPunct="0">
                        <a:spcAft>
                          <a:spcPts val="0"/>
                        </a:spcAft>
                      </a:pPr>
                      <a:r>
                        <a:rPr lang="cs-CZ" sz="1200" kern="50" dirty="0" smtClean="0">
                          <a:solidFill>
                            <a:srgbClr val="FF0000"/>
                          </a:solidFill>
                          <a:effectLst/>
                          <a:latin typeface="Calibri" pitchFamily="34" charset="0"/>
                          <a:ea typeface="+mn-ea"/>
                          <a:cs typeface="+mn-cs"/>
                        </a:rPr>
                        <a:t>Mgr. Kateřina</a:t>
                      </a:r>
                      <a:r>
                        <a:rPr lang="cs-CZ" sz="1200" kern="50" baseline="0" dirty="0" smtClean="0">
                          <a:solidFill>
                            <a:srgbClr val="FF0000"/>
                          </a:solidFill>
                          <a:effectLst/>
                          <a:latin typeface="Calibri" pitchFamily="34" charset="0"/>
                          <a:ea typeface="+mn-ea"/>
                          <a:cs typeface="+mn-cs"/>
                        </a:rPr>
                        <a:t> Svobodová</a:t>
                      </a:r>
                      <a:endParaRPr lang="cs-CZ" sz="1200" kern="50" dirty="0">
                        <a:solidFill>
                          <a:srgbClr val="FF0000"/>
                        </a:solidFill>
                        <a:effectLst/>
                        <a:latin typeface="Calibri" pitchFamily="34" charset="0"/>
                        <a:ea typeface="+mn-ea"/>
                        <a:cs typeface="+mn-cs"/>
                      </a:endParaRPr>
                    </a:p>
                  </a:txBody>
                  <a:tcPr marL="63251" marR="63251" marT="0" marB="0"/>
                </a:tc>
              </a:tr>
              <a:tr h="393562">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b="1" kern="50" dirty="0" smtClean="0">
                          <a:solidFill>
                            <a:srgbClr val="FF0000"/>
                          </a:solidFill>
                          <a:effectLst/>
                          <a:latin typeface="Calibri" pitchFamily="34" charset="0"/>
                        </a:rPr>
                        <a:t>Vyučovací předmět:</a:t>
                      </a:r>
                      <a:endParaRPr lang="cs-CZ" sz="1200" b="1" kern="50" dirty="0" smtClean="0">
                        <a:solidFill>
                          <a:srgbClr val="FF0000"/>
                        </a:solidFill>
                        <a:effectLst/>
                        <a:latin typeface="Calibri" pitchFamily="34" charset="0"/>
                        <a:ea typeface="Times New Roman"/>
                      </a:endParaRPr>
                    </a:p>
                  </a:txBody>
                  <a:tcPr marL="63251" marR="63251" marT="0" marB="0"/>
                </a:tc>
                <a:tc>
                  <a:txBody>
                    <a:bodyPr/>
                    <a:lstStyle/>
                    <a:p>
                      <a:pPr algn="l" hangingPunct="0">
                        <a:spcAft>
                          <a:spcPts val="0"/>
                        </a:spcAft>
                      </a:pPr>
                      <a:r>
                        <a:rPr lang="cs-CZ" sz="1200" kern="50" dirty="0" smtClean="0">
                          <a:solidFill>
                            <a:srgbClr val="FF0000"/>
                          </a:solidFill>
                          <a:effectLst/>
                          <a:latin typeface="Calibri" pitchFamily="34" charset="0"/>
                        </a:rPr>
                        <a:t>Sociální</a:t>
                      </a:r>
                      <a:r>
                        <a:rPr lang="cs-CZ" sz="1200" kern="50" baseline="0" dirty="0" smtClean="0">
                          <a:solidFill>
                            <a:srgbClr val="FF0000"/>
                          </a:solidFill>
                          <a:effectLst/>
                          <a:latin typeface="Calibri" pitchFamily="34" charset="0"/>
                        </a:rPr>
                        <a:t> péče</a:t>
                      </a:r>
                      <a:endParaRPr lang="cs-CZ" sz="1200" kern="50" dirty="0">
                        <a:solidFill>
                          <a:srgbClr val="FF0000"/>
                        </a:solidFill>
                        <a:effectLst/>
                        <a:latin typeface="Calibri" pitchFamily="34" charset="0"/>
                      </a:endParaRPr>
                    </a:p>
                    <a:p>
                      <a:pPr algn="l" hangingPunct="0">
                        <a:spcAft>
                          <a:spcPts val="0"/>
                        </a:spcAft>
                      </a:pPr>
                      <a:r>
                        <a:rPr lang="cs-CZ" sz="1200" kern="50" dirty="0">
                          <a:solidFill>
                            <a:srgbClr val="FF0000"/>
                          </a:solidFill>
                          <a:effectLst/>
                          <a:latin typeface="Calibri" pitchFamily="34" charset="0"/>
                        </a:rPr>
                        <a:t> </a:t>
                      </a:r>
                      <a:endParaRPr lang="cs-CZ" sz="1200" kern="50" dirty="0">
                        <a:solidFill>
                          <a:srgbClr val="FF0000"/>
                        </a:solidFill>
                        <a:effectLst/>
                        <a:latin typeface="Calibri" pitchFamily="34" charset="0"/>
                        <a:ea typeface="Times New Roman"/>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b="1" kern="50" dirty="0" smtClean="0">
                          <a:solidFill>
                            <a:srgbClr val="FF0000"/>
                          </a:solidFill>
                          <a:effectLst/>
                          <a:latin typeface="Calibri" pitchFamily="34" charset="0"/>
                        </a:rPr>
                        <a:t>Ročník:</a:t>
                      </a:r>
                      <a:endParaRPr lang="cs-CZ" sz="1200" b="1" kern="50" dirty="0" smtClean="0">
                        <a:solidFill>
                          <a:srgbClr val="FF0000"/>
                        </a:solidFill>
                        <a:effectLst/>
                        <a:latin typeface="Calibri" pitchFamily="34" charset="0"/>
                        <a:ea typeface="Times New Roman"/>
                      </a:endParaRPr>
                    </a:p>
                    <a:p>
                      <a:pPr algn="l" hangingPunct="0">
                        <a:spcAft>
                          <a:spcPts val="0"/>
                        </a:spcAft>
                      </a:pPr>
                      <a:endParaRPr lang="cs-CZ" sz="1200" kern="50" dirty="0">
                        <a:solidFill>
                          <a:srgbClr val="FF0000"/>
                        </a:solidFill>
                        <a:effectLst/>
                        <a:latin typeface="Calibri" pitchFamily="34" charset="0"/>
                        <a:ea typeface="Times New Roman"/>
                      </a:endParaRPr>
                    </a:p>
                  </a:txBody>
                  <a:tcPr marL="63251" marR="63251" marT="0" marB="0"/>
                </a:tc>
                <a:tc>
                  <a:txBody>
                    <a:bodyPr/>
                    <a:lstStyle/>
                    <a:p>
                      <a:pPr algn="l" hangingPunct="0">
                        <a:spcAft>
                          <a:spcPts val="0"/>
                        </a:spcAft>
                      </a:pPr>
                      <a:r>
                        <a:rPr lang="cs-CZ" sz="1200" kern="50" dirty="0" smtClean="0">
                          <a:solidFill>
                            <a:srgbClr val="FF0000"/>
                          </a:solidFill>
                          <a:effectLst/>
                          <a:latin typeface="Calibri" pitchFamily="34" charset="0"/>
                          <a:ea typeface="+mn-ea"/>
                          <a:cs typeface="+mn-cs"/>
                        </a:rPr>
                        <a:t>IV.</a:t>
                      </a:r>
                      <a:endParaRPr lang="cs-CZ" sz="1200" kern="50" dirty="0">
                        <a:solidFill>
                          <a:srgbClr val="FF0000"/>
                        </a:solidFill>
                        <a:effectLst/>
                        <a:latin typeface="Calibri" pitchFamily="34" charset="0"/>
                        <a:ea typeface="+mn-ea"/>
                        <a:cs typeface="+mn-cs"/>
                      </a:endParaRPr>
                    </a:p>
                  </a:txBody>
                  <a:tcPr marL="63251" marR="63251" marT="0" marB="0"/>
                </a:tc>
              </a:tr>
              <a:tr h="393562">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b="1" kern="50" dirty="0" smtClean="0">
                          <a:solidFill>
                            <a:srgbClr val="FF0000"/>
                          </a:solidFill>
                          <a:effectLst/>
                          <a:latin typeface="Calibri" pitchFamily="34" charset="0"/>
                        </a:rPr>
                        <a:t>Výsledky vzdělávání dle RVP:</a:t>
                      </a:r>
                      <a:endParaRPr lang="cs-CZ" sz="1200" b="1" kern="50" dirty="0" smtClean="0">
                        <a:solidFill>
                          <a:srgbClr val="FF0000"/>
                        </a:solidFill>
                        <a:effectLst/>
                        <a:latin typeface="Calibri" pitchFamily="34" charset="0"/>
                        <a:ea typeface="Times New Roman"/>
                      </a:endParaRPr>
                    </a:p>
                  </a:txBody>
                  <a:tcPr marL="63251" marR="63251" marT="0" marB="0"/>
                </a:tc>
                <a:tc>
                  <a:txBody>
                    <a:bodyPr/>
                    <a:lstStyle/>
                    <a:p>
                      <a:pPr>
                        <a:lnSpc>
                          <a:spcPct val="115000"/>
                        </a:lnSpc>
                        <a:spcAft>
                          <a:spcPts val="0"/>
                        </a:spcAft>
                      </a:pPr>
                      <a:r>
                        <a:rPr lang="cs-CZ" sz="1200" dirty="0" smtClean="0">
                          <a:effectLst/>
                          <a:latin typeface="Calibri" pitchFamily="34" charset="0"/>
                          <a:ea typeface="Calibri"/>
                          <a:cs typeface="TimesNewRoman"/>
                        </a:rPr>
                        <a:t>charakterizuje formy sociálních služeb ve</a:t>
                      </a:r>
                      <a:endParaRPr lang="cs-CZ" sz="1200" dirty="0" smtClean="0">
                        <a:effectLst/>
                        <a:latin typeface="Calibri" pitchFamily="34" charset="0"/>
                        <a:ea typeface="Calibri"/>
                        <a:cs typeface="Times New Roman"/>
                      </a:endParaRPr>
                    </a:p>
                    <a:p>
                      <a:pPr>
                        <a:lnSpc>
                          <a:spcPct val="115000"/>
                        </a:lnSpc>
                        <a:spcAft>
                          <a:spcPts val="0"/>
                        </a:spcAft>
                      </a:pPr>
                      <a:r>
                        <a:rPr lang="cs-CZ" sz="1200" dirty="0" smtClean="0">
                          <a:effectLst/>
                          <a:latin typeface="Calibri" pitchFamily="34" charset="0"/>
                          <a:ea typeface="Calibri"/>
                          <a:cs typeface="TimesNewRoman"/>
                        </a:rPr>
                        <a:t>vztahu k sociální situaci a specifickým</a:t>
                      </a:r>
                      <a:endParaRPr lang="cs-CZ" sz="1200" dirty="0" smtClean="0">
                        <a:effectLst/>
                        <a:latin typeface="Calibri" pitchFamily="34" charset="0"/>
                        <a:ea typeface="Calibri"/>
                        <a:cs typeface="Times New Roman"/>
                      </a:endParaRPr>
                    </a:p>
                    <a:p>
                      <a:r>
                        <a:rPr lang="cs-CZ" sz="1200" dirty="0" smtClean="0">
                          <a:effectLst/>
                          <a:latin typeface="Calibri" pitchFamily="34" charset="0"/>
                          <a:ea typeface="Calibri"/>
                          <a:cs typeface="TimesNewRoman"/>
                        </a:rPr>
                        <a:t>potřebám jednotlivých skupin klientů; </a:t>
                      </a:r>
                      <a:endParaRPr lang="cs-CZ" sz="1200" kern="50" dirty="0">
                        <a:solidFill>
                          <a:schemeClr val="tx1"/>
                        </a:solidFill>
                        <a:effectLst/>
                        <a:latin typeface="Calibri" pitchFamily="34" charset="0"/>
                        <a:ea typeface="+mn-ea"/>
                        <a:cs typeface="+mn-cs"/>
                      </a:endParaRP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b="1" kern="50" dirty="0" smtClean="0">
                          <a:solidFill>
                            <a:srgbClr val="FF0000"/>
                          </a:solidFill>
                          <a:effectLst/>
                          <a:latin typeface="Calibri" pitchFamily="34" charset="0"/>
                        </a:rPr>
                        <a:t>Typ interakce:</a:t>
                      </a:r>
                      <a:endParaRPr lang="cs-CZ" sz="1200" b="1" kern="50" dirty="0" smtClean="0">
                        <a:solidFill>
                          <a:srgbClr val="FF0000"/>
                        </a:solidFill>
                        <a:effectLst/>
                        <a:latin typeface="Calibri" pitchFamily="34" charset="0"/>
                        <a:ea typeface="Times New Roman"/>
                      </a:endParaRPr>
                    </a:p>
                    <a:p>
                      <a:pPr marL="0" marR="0" indent="0" algn="l" defTabSz="914400" rtl="0" eaLnBrk="1" fontAlgn="auto" latinLnBrk="0" hangingPunct="0">
                        <a:lnSpc>
                          <a:spcPct val="100000"/>
                        </a:lnSpc>
                        <a:spcBef>
                          <a:spcPts val="0"/>
                        </a:spcBef>
                        <a:spcAft>
                          <a:spcPts val="0"/>
                        </a:spcAft>
                        <a:buClrTx/>
                        <a:buSzTx/>
                        <a:buFontTx/>
                        <a:buNone/>
                        <a:tabLst/>
                        <a:defRPr/>
                      </a:pPr>
                      <a:endParaRPr lang="cs-CZ" sz="1200" b="1" kern="50" dirty="0" smtClean="0">
                        <a:solidFill>
                          <a:srgbClr val="FF0000"/>
                        </a:solidFill>
                        <a:effectLst/>
                        <a:latin typeface="Calibri" pitchFamily="34" charset="0"/>
                        <a:ea typeface="Times New Roman"/>
                      </a:endParaRPr>
                    </a:p>
                  </a:txBody>
                  <a:tcPr marL="63251" marR="63251" marT="0" marB="0"/>
                </a:tc>
                <a:tc>
                  <a:txBody>
                    <a:bodyPr/>
                    <a:lstStyle/>
                    <a:p>
                      <a:pPr algn="l" hangingPunct="0">
                        <a:spcAft>
                          <a:spcPts val="0"/>
                        </a:spcAft>
                      </a:pPr>
                      <a:r>
                        <a:rPr lang="cs-CZ" sz="1200" kern="50" dirty="0" smtClean="0">
                          <a:solidFill>
                            <a:schemeClr val="tx1"/>
                          </a:solidFill>
                          <a:effectLst/>
                          <a:latin typeface="Calibri" pitchFamily="34" charset="0"/>
                          <a:ea typeface="Times New Roman"/>
                          <a:cs typeface="+mn-cs"/>
                        </a:rPr>
                        <a:t>výklad</a:t>
                      </a:r>
                      <a:endParaRPr lang="cs-CZ" sz="1200" kern="50" dirty="0">
                        <a:solidFill>
                          <a:schemeClr val="tx1"/>
                        </a:solidFill>
                        <a:effectLst/>
                        <a:latin typeface="Calibri" pitchFamily="34" charset="0"/>
                        <a:ea typeface="Times New Roman"/>
                        <a:cs typeface="+mn-cs"/>
                      </a:endParaRPr>
                    </a:p>
                  </a:txBody>
                  <a:tcPr marL="63251" marR="63251" marT="0" marB="0"/>
                </a:tc>
              </a:tr>
              <a:tr h="393562">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b="1" kern="50" dirty="0" smtClean="0">
                          <a:solidFill>
                            <a:srgbClr val="FF0000"/>
                          </a:solidFill>
                          <a:effectLst/>
                          <a:latin typeface="Calibri" pitchFamily="34" charset="0"/>
                        </a:rPr>
                        <a:t>Druh výukového zdroje:</a:t>
                      </a:r>
                      <a:endParaRPr lang="cs-CZ" sz="1200" b="1" kern="50" dirty="0" smtClean="0">
                        <a:solidFill>
                          <a:srgbClr val="FF0000"/>
                        </a:solidFill>
                        <a:effectLst/>
                        <a:latin typeface="Calibri" pitchFamily="34" charset="0"/>
                        <a:ea typeface="Times New Roman"/>
                      </a:endParaRPr>
                    </a:p>
                  </a:txBody>
                  <a:tcPr marL="63251" marR="63251" marT="0" marB="0"/>
                </a:tc>
                <a:tc>
                  <a:txBody>
                    <a:bodyPr/>
                    <a:lstStyle/>
                    <a:p>
                      <a:pPr algn="l" hangingPunct="0">
                        <a:spcAft>
                          <a:spcPts val="0"/>
                        </a:spcAft>
                      </a:pPr>
                      <a:r>
                        <a:rPr lang="cs-CZ" sz="1200" kern="50" dirty="0">
                          <a:solidFill>
                            <a:schemeClr val="tx1"/>
                          </a:solidFill>
                          <a:effectLst/>
                          <a:latin typeface="Calibri" pitchFamily="34" charset="0"/>
                          <a:ea typeface="+mn-ea"/>
                          <a:cs typeface="+mn-cs"/>
                        </a:rPr>
                        <a:t> </a:t>
                      </a:r>
                    </a:p>
                    <a:p>
                      <a:pPr algn="l" hangingPunct="0">
                        <a:spcAft>
                          <a:spcPts val="0"/>
                        </a:spcAft>
                      </a:pPr>
                      <a:r>
                        <a:rPr lang="cs-CZ" sz="1200" kern="50" dirty="0">
                          <a:solidFill>
                            <a:schemeClr val="tx1"/>
                          </a:solidFill>
                          <a:effectLst/>
                          <a:latin typeface="Calibri" pitchFamily="34" charset="0"/>
                          <a:ea typeface="+mn-ea"/>
                          <a:cs typeface="+mn-cs"/>
                        </a:rPr>
                        <a:t> </a:t>
                      </a:r>
                    </a:p>
                  </a:txBody>
                  <a:tcPr marL="63251" marR="63251" marT="0" marB="0"/>
                </a:tc>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b="1" kern="50" dirty="0" smtClean="0">
                          <a:solidFill>
                            <a:srgbClr val="FF0000"/>
                          </a:solidFill>
                          <a:effectLst/>
                          <a:latin typeface="Calibri" pitchFamily="34" charset="0"/>
                        </a:rPr>
                        <a:t>Klíčová slova:</a:t>
                      </a:r>
                    </a:p>
                    <a:p>
                      <a:pPr algn="l" hangingPunct="0">
                        <a:spcAft>
                          <a:spcPts val="0"/>
                        </a:spcAft>
                      </a:pPr>
                      <a:endParaRPr lang="cs-CZ" sz="1200" kern="50" dirty="0">
                        <a:solidFill>
                          <a:srgbClr val="FF0000"/>
                        </a:solidFill>
                        <a:effectLst/>
                        <a:latin typeface="Calibri" pitchFamily="34" charset="0"/>
                        <a:ea typeface="Times New Roman"/>
                      </a:endParaRPr>
                    </a:p>
                  </a:txBody>
                  <a:tcPr marL="63251" marR="63251" marT="0" marB="0"/>
                </a:tc>
                <a:tc rowSpan="2">
                  <a:txBody>
                    <a:bodyPr/>
                    <a:lstStyle/>
                    <a:p>
                      <a:pPr algn="l" hangingPunct="0">
                        <a:spcAft>
                          <a:spcPts val="0"/>
                        </a:spcAft>
                      </a:pPr>
                      <a:r>
                        <a:rPr lang="cs-CZ" sz="1200" kern="50" dirty="0" smtClean="0">
                          <a:solidFill>
                            <a:schemeClr val="tx1"/>
                          </a:solidFill>
                          <a:effectLst/>
                          <a:latin typeface="Calibri" pitchFamily="34" charset="0"/>
                          <a:ea typeface="Times New Roman"/>
                          <a:cs typeface="+mn-cs"/>
                        </a:rPr>
                        <a:t>Krize, příčiny krize, vnitřní spouštěče krize, vnější spouštěče krize, vývoj krize</a:t>
                      </a:r>
                      <a:endParaRPr lang="cs-CZ" sz="1200" kern="50" dirty="0">
                        <a:solidFill>
                          <a:schemeClr val="tx1"/>
                        </a:solidFill>
                        <a:effectLst/>
                        <a:latin typeface="Calibri" pitchFamily="34" charset="0"/>
                        <a:ea typeface="Times New Roman"/>
                        <a:cs typeface="+mn-cs"/>
                      </a:endParaRPr>
                    </a:p>
                  </a:txBody>
                  <a:tcPr marL="63251" marR="63251" marT="0" marB="0"/>
                </a:tc>
              </a:tr>
              <a:tr h="590343">
                <a:tc>
                  <a:txBody>
                    <a:bodyPr/>
                    <a:lstStyle/>
                    <a:p>
                      <a:pPr marL="0" marR="0" indent="0" algn="l" defTabSz="914400" rtl="0" eaLnBrk="1" fontAlgn="auto" latinLnBrk="0" hangingPunct="0">
                        <a:lnSpc>
                          <a:spcPct val="100000"/>
                        </a:lnSpc>
                        <a:spcBef>
                          <a:spcPts val="0"/>
                        </a:spcBef>
                        <a:spcAft>
                          <a:spcPts val="0"/>
                        </a:spcAft>
                        <a:buClrTx/>
                        <a:buSzTx/>
                        <a:buFontTx/>
                        <a:buNone/>
                        <a:tabLst/>
                        <a:defRPr/>
                      </a:pPr>
                      <a:r>
                        <a:rPr lang="cs-CZ" sz="1200" b="1" kern="50" dirty="0" smtClean="0">
                          <a:solidFill>
                            <a:srgbClr val="FF0000"/>
                          </a:solidFill>
                          <a:effectLst/>
                          <a:latin typeface="Calibri" pitchFamily="34" charset="0"/>
                        </a:rPr>
                        <a:t>Anotace:</a:t>
                      </a:r>
                      <a:endParaRPr lang="cs-CZ" sz="1200" b="1" kern="50" dirty="0" smtClean="0">
                        <a:solidFill>
                          <a:srgbClr val="FF0000"/>
                        </a:solidFill>
                        <a:effectLst/>
                        <a:latin typeface="Calibri" pitchFamily="34" charset="0"/>
                        <a:ea typeface="Times New Roman"/>
                      </a:endParaRPr>
                    </a:p>
                  </a:txBody>
                  <a:tcPr marL="63251" marR="63251" marT="0" marB="0"/>
                </a:tc>
                <a:tc>
                  <a:txBody>
                    <a:bodyPr/>
                    <a:lstStyle/>
                    <a:p>
                      <a:pPr algn="l" hangingPunct="0">
                        <a:spcAft>
                          <a:spcPts val="0"/>
                        </a:spcAft>
                      </a:pPr>
                      <a:r>
                        <a:rPr lang="cs-CZ" sz="1200" kern="50" dirty="0">
                          <a:solidFill>
                            <a:schemeClr val="tx1"/>
                          </a:solidFill>
                          <a:effectLst/>
                          <a:latin typeface="Calibri" pitchFamily="34" charset="0"/>
                          <a:ea typeface="+mn-ea"/>
                          <a:cs typeface="+mn-cs"/>
                        </a:rPr>
                        <a:t> </a:t>
                      </a:r>
                      <a:r>
                        <a:rPr lang="cs-CZ" sz="1200" kern="50" dirty="0" smtClean="0">
                          <a:solidFill>
                            <a:schemeClr val="tx1"/>
                          </a:solidFill>
                          <a:effectLst/>
                          <a:latin typeface="Calibri" pitchFamily="34" charset="0"/>
                          <a:ea typeface="+mn-ea"/>
                          <a:cs typeface="+mn-cs"/>
                        </a:rPr>
                        <a:t>Prezentace</a:t>
                      </a:r>
                      <a:r>
                        <a:rPr lang="cs-CZ" sz="1200" kern="50" baseline="0" dirty="0" smtClean="0">
                          <a:solidFill>
                            <a:schemeClr val="tx1"/>
                          </a:solidFill>
                          <a:effectLst/>
                          <a:latin typeface="Calibri" pitchFamily="34" charset="0"/>
                          <a:ea typeface="+mn-ea"/>
                          <a:cs typeface="+mn-cs"/>
                        </a:rPr>
                        <a:t> je zaměřena na potřeby osob v krizi jako cílové skupiny sociálních služeb. Obsahuje základní terminologii, jednotlivé druhy krizí a fáze krize. </a:t>
                      </a:r>
                      <a:endParaRPr lang="cs-CZ" sz="1200" kern="50" dirty="0">
                        <a:solidFill>
                          <a:schemeClr val="tx1"/>
                        </a:solidFill>
                        <a:effectLst/>
                        <a:latin typeface="Calibri" pitchFamily="34" charset="0"/>
                        <a:ea typeface="+mn-ea"/>
                        <a:cs typeface="+mn-cs"/>
                      </a:endParaRPr>
                    </a:p>
                  </a:txBody>
                  <a:tcPr marL="63251" marR="63251" marT="0" marB="0"/>
                </a:tc>
                <a:tc>
                  <a:txBody>
                    <a:bodyPr/>
                    <a:lstStyle/>
                    <a:p>
                      <a:pPr algn="l" hangingPunct="0">
                        <a:spcAft>
                          <a:spcPts val="0"/>
                        </a:spcAft>
                      </a:pPr>
                      <a:endParaRPr lang="cs-CZ" sz="1200" b="1" kern="50" dirty="0" smtClean="0">
                        <a:solidFill>
                          <a:srgbClr val="FF0000"/>
                        </a:solidFill>
                        <a:effectLst/>
                        <a:latin typeface="Calibri" pitchFamily="34" charset="0"/>
                        <a:ea typeface="Times New Roman"/>
                      </a:endParaRPr>
                    </a:p>
                    <a:p>
                      <a:pPr algn="l" hangingPunct="0">
                        <a:spcAft>
                          <a:spcPts val="0"/>
                        </a:spcAft>
                      </a:pPr>
                      <a:endParaRPr lang="cs-CZ" sz="1200" b="1" kern="50" dirty="0" smtClean="0">
                        <a:solidFill>
                          <a:srgbClr val="FF0000"/>
                        </a:solidFill>
                        <a:effectLst/>
                        <a:latin typeface="Calibri" pitchFamily="34" charset="0"/>
                        <a:ea typeface="Times New Roman"/>
                      </a:endParaRPr>
                    </a:p>
                    <a:p>
                      <a:pPr algn="l" hangingPunct="0">
                        <a:spcAft>
                          <a:spcPts val="0"/>
                        </a:spcAft>
                      </a:pPr>
                      <a:endParaRPr lang="cs-CZ" sz="1200" b="1" kern="50" dirty="0" smtClean="0">
                        <a:solidFill>
                          <a:srgbClr val="FF0000"/>
                        </a:solidFill>
                        <a:effectLst/>
                        <a:latin typeface="Calibri" pitchFamily="34" charset="0"/>
                        <a:ea typeface="Times New Roman"/>
                      </a:endParaRPr>
                    </a:p>
                    <a:p>
                      <a:pPr algn="l" hangingPunct="0">
                        <a:spcAft>
                          <a:spcPts val="0"/>
                        </a:spcAft>
                      </a:pPr>
                      <a:endParaRPr lang="cs-CZ" sz="1200" kern="50" dirty="0">
                        <a:solidFill>
                          <a:srgbClr val="FF0000"/>
                        </a:solidFill>
                        <a:effectLst/>
                        <a:latin typeface="Calibri" pitchFamily="34" charset="0"/>
                        <a:ea typeface="Times New Roman"/>
                      </a:endParaRPr>
                    </a:p>
                  </a:txBody>
                  <a:tcPr marL="63251" marR="63251" marT="0" marB="0"/>
                </a:tc>
                <a:tc vMerge="1">
                  <a:txBody>
                    <a:bodyPr/>
                    <a:lstStyle/>
                    <a:p>
                      <a:pPr algn="l" hangingPunct="0">
                        <a:spcAft>
                          <a:spcPts val="0"/>
                        </a:spcAft>
                      </a:pPr>
                      <a:endParaRPr lang="cs-CZ" sz="1400" kern="50" dirty="0">
                        <a:effectLst/>
                        <a:latin typeface="Times New Roman"/>
                        <a:ea typeface="Times New Roman"/>
                      </a:endParaRPr>
                    </a:p>
                  </a:txBody>
                  <a:tcPr marL="63251" marR="63251" marT="0" marB="0"/>
                </a:tc>
              </a:tr>
            </a:tbl>
          </a:graphicData>
        </a:graphic>
      </p:graphicFrame>
      <p:grpSp>
        <p:nvGrpSpPr>
          <p:cNvPr id="7" name="Skupina 6"/>
          <p:cNvGrpSpPr/>
          <p:nvPr/>
        </p:nvGrpSpPr>
        <p:grpSpPr>
          <a:xfrm>
            <a:off x="1259632" y="167333"/>
            <a:ext cx="6521450" cy="762000"/>
            <a:chOff x="1187624" y="348726"/>
            <a:chExt cx="6521450" cy="762000"/>
          </a:xfrm>
        </p:grpSpPr>
        <p:pic>
          <p:nvPicPr>
            <p:cNvPr id="8" name="Picture 0" descr="MSMT_logolink_bez_vl_a_sloganu.ai"/>
            <p:cNvPicPr>
              <a:picLock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87624" y="348726"/>
              <a:ext cx="5191125" cy="762000"/>
            </a:xfrm>
            <a:prstGeom prst="rect">
              <a:avLst/>
            </a:prstGeom>
            <a:noFill/>
            <a:ln>
              <a:noFill/>
            </a:ln>
          </p:spPr>
        </p:pic>
        <p:pic>
          <p:nvPicPr>
            <p:cNvPr id="9" name="obrázek 2"/>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56946" y="501845"/>
              <a:ext cx="1152128" cy="406875"/>
            </a:xfrm>
            <a:prstGeom prst="rect">
              <a:avLst/>
            </a:prstGeom>
            <a:noFill/>
            <a:ln>
              <a:noFill/>
            </a:ln>
          </p:spPr>
        </p:pic>
      </p:grpSp>
    </p:spTree>
    <p:extLst>
      <p:ext uri="{BB962C8B-B14F-4D97-AF65-F5344CB8AC3E}">
        <p14:creationId xmlns:p14="http://schemas.microsoft.com/office/powerpoint/2010/main" val="3386646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dirty="0" smtClean="0"/>
              <a:t>Pojem krize</a:t>
            </a:r>
            <a:endParaRPr lang="cs-CZ" dirty="0"/>
          </a:p>
        </p:txBody>
      </p:sp>
      <p:sp>
        <p:nvSpPr>
          <p:cNvPr id="3" name="Zástupný symbol pro obsah 2"/>
          <p:cNvSpPr>
            <a:spLocks noGrp="1"/>
          </p:cNvSpPr>
          <p:nvPr>
            <p:ph sz="quarter" idx="1"/>
          </p:nvPr>
        </p:nvSpPr>
        <p:spPr>
          <a:xfrm>
            <a:off x="457200" y="1600200"/>
            <a:ext cx="7467600" cy="4873625"/>
          </a:xfrm>
        </p:spPr>
        <p:txBody>
          <a:bodyPr>
            <a:normAutofit fontScale="85000" lnSpcReduction="10000"/>
          </a:bodyPr>
          <a:lstStyle/>
          <a:p>
            <a:pPr marL="274320" indent="-274320" eaLnBrk="1" fontAlgn="auto" hangingPunct="1">
              <a:spcAft>
                <a:spcPts val="0"/>
              </a:spcAft>
              <a:buFont typeface="Wingdings"/>
              <a:buChar char=""/>
              <a:defRPr/>
            </a:pPr>
            <a:r>
              <a:rPr lang="cs-CZ" b="1" dirty="0" smtClean="0"/>
              <a:t>Emoční rozrušení, které je často doprovázeno pocity zmatku, úzkosti, deprese, hněvu a dezorganizace ve vztazích a v sociálním fungování.</a:t>
            </a:r>
            <a:endParaRPr lang="cs-CZ" dirty="0" smtClean="0"/>
          </a:p>
          <a:p>
            <a:pPr marL="274320" indent="-274320" eaLnBrk="1" fontAlgn="auto" hangingPunct="1">
              <a:spcAft>
                <a:spcPts val="0"/>
              </a:spcAft>
              <a:buFont typeface="Wingdings"/>
              <a:buChar char=""/>
              <a:defRPr/>
            </a:pPr>
            <a:r>
              <a:rPr lang="cs-CZ" dirty="0" smtClean="0"/>
              <a:t>Krizí se rozumí zlom v normálním životním průběhu člověka. Subjektivně je prožívána jako ohrožení identity a také jako ztráta schopnosti svobodně utvářet svůj život.</a:t>
            </a:r>
          </a:p>
          <a:p>
            <a:pPr marL="274320" indent="-274320" eaLnBrk="1" fontAlgn="auto" hangingPunct="1">
              <a:spcAft>
                <a:spcPts val="0"/>
              </a:spcAft>
              <a:buFont typeface="Wingdings"/>
              <a:buNone/>
              <a:defRPr/>
            </a:pPr>
            <a:endParaRPr lang="cs-CZ" dirty="0" smtClean="0"/>
          </a:p>
          <a:p>
            <a:pPr marL="274320" indent="-274320" eaLnBrk="1" fontAlgn="auto" hangingPunct="1">
              <a:spcAft>
                <a:spcPts val="0"/>
              </a:spcAft>
              <a:buFont typeface="Wingdings"/>
              <a:buChar char=""/>
              <a:defRPr/>
            </a:pPr>
            <a:r>
              <a:rPr lang="cs-CZ" dirty="0" smtClean="0"/>
              <a:t>Pokles sebeúcty</a:t>
            </a:r>
          </a:p>
          <a:p>
            <a:pPr marL="274320" indent="-274320" eaLnBrk="1" fontAlgn="auto" hangingPunct="1">
              <a:spcAft>
                <a:spcPts val="0"/>
              </a:spcAft>
              <a:buFont typeface="Wingdings"/>
              <a:buChar char=""/>
              <a:defRPr/>
            </a:pPr>
            <a:r>
              <a:rPr lang="cs-CZ" dirty="0" smtClean="0"/>
              <a:t>Snížená schopnost koncentrace</a:t>
            </a:r>
          </a:p>
          <a:p>
            <a:pPr marL="274320" indent="-274320" eaLnBrk="1" fontAlgn="auto" hangingPunct="1">
              <a:spcAft>
                <a:spcPts val="0"/>
              </a:spcAft>
              <a:buFont typeface="Wingdings"/>
              <a:buChar char=""/>
              <a:defRPr/>
            </a:pPr>
            <a:r>
              <a:rPr lang="cs-CZ" dirty="0" smtClean="0"/>
              <a:t>Narušená dosavadní psychosociální rovnováha</a:t>
            </a:r>
          </a:p>
          <a:p>
            <a:pPr marL="274320" indent="-274320" eaLnBrk="1" fontAlgn="auto" hangingPunct="1">
              <a:spcAft>
                <a:spcPts val="0"/>
              </a:spcAft>
              <a:buFont typeface="Wingdings"/>
              <a:buChar char=""/>
              <a:defRPr/>
            </a:pPr>
            <a:r>
              <a:rPr lang="cs-CZ" dirty="0" smtClean="0"/>
              <a:t>Člověka doprovázejí otázky po smyslu života</a:t>
            </a:r>
          </a:p>
          <a:p>
            <a:pPr marL="274320" indent="-274320" eaLnBrk="1" fontAlgn="auto" hangingPunct="1">
              <a:spcAft>
                <a:spcPts val="0"/>
              </a:spcAft>
              <a:buFont typeface="Wingdings"/>
              <a:buChar char=""/>
              <a:defRPr/>
            </a:pPr>
            <a:r>
              <a:rPr lang="cs-CZ" b="1" dirty="0" smtClean="0"/>
              <a:t>O krizi hovoříme, pokud jsou uvedené projevy těžké, časové ohraničené a nezvládnutelné běžnými mechanismy zvládání.</a:t>
            </a:r>
            <a:endParaRPr lang="cs-CZ" dirty="0" smtClean="0"/>
          </a:p>
          <a:p>
            <a:pPr marL="274320" indent="-274320" eaLnBrk="1" fontAlgn="auto" hangingPunct="1">
              <a:spcAft>
                <a:spcPts val="0"/>
              </a:spcAft>
              <a:buFont typeface="Wingdings"/>
              <a:buChar char=""/>
              <a:defRPr/>
            </a:pPr>
            <a:endParaRPr lang="cs-CZ" dirty="0" smtClean="0"/>
          </a:p>
          <a:p>
            <a:pPr marL="274320" indent="-274320" eaLnBrk="1" fontAlgn="auto" hangingPunct="1">
              <a:spcAft>
                <a:spcPts val="0"/>
              </a:spcAft>
              <a:buFont typeface="Wingdings"/>
              <a:buChar char=""/>
              <a:defRPr/>
            </a:pPr>
            <a:endParaRPr lang="cs-CZ" dirty="0" smtClean="0"/>
          </a:p>
          <a:p>
            <a:pPr marL="274320" indent="-274320" eaLnBrk="1" fontAlgn="auto" hangingPunct="1">
              <a:spcAft>
                <a:spcPts val="0"/>
              </a:spcAft>
              <a:buFont typeface="Wingdings"/>
              <a:buChar char=""/>
              <a:defRPr/>
            </a:pPr>
            <a:endParaRPr lang="cs-CZ" dirty="0"/>
          </a:p>
        </p:txBody>
      </p:sp>
    </p:spTree>
    <p:extLst>
      <p:ext uri="{BB962C8B-B14F-4D97-AF65-F5344CB8AC3E}">
        <p14:creationId xmlns:p14="http://schemas.microsoft.com/office/powerpoint/2010/main" val="5723263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Příklady osob v krizi</a:t>
            </a:r>
            <a:endParaRPr lang="cs-CZ" dirty="0"/>
          </a:p>
        </p:txBody>
      </p:sp>
      <p:sp>
        <p:nvSpPr>
          <p:cNvPr id="3" name="Zástupný symbol pro obsah 2"/>
          <p:cNvSpPr>
            <a:spLocks noGrp="1"/>
          </p:cNvSpPr>
          <p:nvPr>
            <p:ph sz="quarter" idx="1"/>
          </p:nvPr>
        </p:nvSpPr>
        <p:spPr/>
        <p:txBody>
          <a:bodyPr/>
          <a:lstStyle/>
          <a:p>
            <a:r>
              <a:rPr lang="cs-CZ" sz="2000" i="1" dirty="0"/>
              <a:t>….žena, kterou tluče její partner, uprchla se svým dítětem v předškolním věku z domu a hledá své útočiště…</a:t>
            </a:r>
            <a:endParaRPr lang="cs-CZ" sz="2000" dirty="0"/>
          </a:p>
          <a:p>
            <a:r>
              <a:rPr lang="cs-CZ" sz="2000" i="1" dirty="0"/>
              <a:t>… muž se dozvěděl, že je HIV pozitivní. Infekci dostal od své ženy. Žena byla nakažena v mimomanželském vztahu, o kterém její muž doposud nevěděl…</a:t>
            </a:r>
            <a:endParaRPr lang="cs-CZ" sz="2000" dirty="0"/>
          </a:p>
          <a:p>
            <a:r>
              <a:rPr lang="cs-CZ" sz="2000" i="1" dirty="0"/>
              <a:t>…muž ztratí zaměstnání, bydlení a po dvacetiletém manželství dojde dokonce k rozvodu. Není schopen ustát tyto životní změny, sebeobviňuje se. Své zoufalství řeší pokusem o sebevraždu…</a:t>
            </a:r>
            <a:endParaRPr lang="cs-CZ" sz="2000" dirty="0"/>
          </a:p>
          <a:p>
            <a:endParaRPr lang="cs-CZ" dirty="0" smtClean="0"/>
          </a:p>
          <a:p>
            <a:r>
              <a:rPr lang="cs-CZ" b="1" dirty="0" smtClean="0"/>
              <a:t>Uveďte další příklady krizí ze své osobní zkušenosti nebo z okolí…</a:t>
            </a:r>
            <a:endParaRPr lang="cs-CZ" b="1" dirty="0"/>
          </a:p>
        </p:txBody>
      </p:sp>
      <p:sp>
        <p:nvSpPr>
          <p:cNvPr id="4" name="Zástupný symbol pro zápatí 3"/>
          <p:cNvSpPr>
            <a:spLocks noGrp="1"/>
          </p:cNvSpPr>
          <p:nvPr>
            <p:ph type="ftr" sz="quarter" idx="16"/>
          </p:nvPr>
        </p:nvSpPr>
        <p:spPr/>
        <p:txBody>
          <a:bodyPr/>
          <a:lstStyle/>
          <a:p>
            <a:endParaRPr lang="cs-CZ" dirty="0">
              <a:latin typeface="Calibri" pitchFamily="34" charset="0"/>
            </a:endParaRPr>
          </a:p>
        </p:txBody>
      </p:sp>
    </p:spTree>
    <p:extLst>
      <p:ext uri="{BB962C8B-B14F-4D97-AF65-F5344CB8AC3E}">
        <p14:creationId xmlns:p14="http://schemas.microsoft.com/office/powerpoint/2010/main" val="38565731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dirty="0" smtClean="0"/>
              <a:t>Příčiny krize</a:t>
            </a:r>
            <a:endParaRPr lang="cs-CZ" dirty="0"/>
          </a:p>
        </p:txBody>
      </p:sp>
      <p:sp>
        <p:nvSpPr>
          <p:cNvPr id="12291" name="Zástupný symbol pro obsah 2"/>
          <p:cNvSpPr>
            <a:spLocks noGrp="1"/>
          </p:cNvSpPr>
          <p:nvPr>
            <p:ph sz="quarter" idx="1"/>
          </p:nvPr>
        </p:nvSpPr>
        <p:spPr>
          <a:xfrm>
            <a:off x="457200" y="1600200"/>
            <a:ext cx="7467600" cy="4873625"/>
          </a:xfrm>
        </p:spPr>
        <p:txBody>
          <a:bodyPr/>
          <a:lstStyle/>
          <a:p>
            <a:pPr eaLnBrk="1" hangingPunct="1"/>
            <a:r>
              <a:rPr lang="cs-CZ" b="1" smtClean="0"/>
              <a:t>a</a:t>
            </a:r>
            <a:r>
              <a:rPr lang="cs-CZ" smtClean="0"/>
              <a:t>by mohla vzniknout určitá reakce organismu, musí se propojit vyladěnost organismu s vnějším spouštěčem. – tzn. vnitřní a vnější spouštěč.</a:t>
            </a:r>
          </a:p>
          <a:p>
            <a:pPr eaLnBrk="1" hangingPunct="1"/>
            <a:endParaRPr lang="cs-CZ" smtClean="0"/>
          </a:p>
          <a:p>
            <a:pPr eaLnBrk="1" hangingPunct="1"/>
            <a:r>
              <a:rPr lang="cs-CZ" smtClean="0"/>
              <a:t>VNĚJŠÍ SPOUŠTĚČE		</a:t>
            </a:r>
          </a:p>
          <a:p>
            <a:pPr eaLnBrk="1" hangingPunct="1"/>
            <a:endParaRPr lang="cs-CZ" smtClean="0"/>
          </a:p>
          <a:p>
            <a:pPr eaLnBrk="1" hangingPunct="1"/>
            <a:r>
              <a:rPr lang="cs-CZ" smtClean="0"/>
              <a:t>ZTRÁTA OBJEKTU		</a:t>
            </a:r>
          </a:p>
          <a:p>
            <a:pPr eaLnBrk="1" hangingPunct="1"/>
            <a:r>
              <a:rPr lang="cs-CZ" smtClean="0"/>
              <a:t>VOLBA</a:t>
            </a:r>
          </a:p>
          <a:p>
            <a:pPr eaLnBrk="1" hangingPunct="1"/>
            <a:r>
              <a:rPr lang="cs-CZ" smtClean="0"/>
              <a:t>ZMĚNA</a:t>
            </a:r>
          </a:p>
          <a:p>
            <a:pPr eaLnBrk="1" hangingPunct="1"/>
            <a:endParaRPr lang="cs-CZ" smtClean="0"/>
          </a:p>
        </p:txBody>
      </p:sp>
    </p:spTree>
    <p:extLst>
      <p:ext uri="{BB962C8B-B14F-4D97-AF65-F5344CB8AC3E}">
        <p14:creationId xmlns:p14="http://schemas.microsoft.com/office/powerpoint/2010/main" val="109156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dirty="0" smtClean="0"/>
              <a:t>PŘÍČINY KRIZE</a:t>
            </a:r>
            <a:endParaRPr lang="cs-CZ" dirty="0"/>
          </a:p>
        </p:txBody>
      </p:sp>
      <p:sp>
        <p:nvSpPr>
          <p:cNvPr id="3" name="Zástupný symbol pro obsah 2"/>
          <p:cNvSpPr>
            <a:spLocks noGrp="1"/>
          </p:cNvSpPr>
          <p:nvPr>
            <p:ph sz="quarter" idx="1"/>
          </p:nvPr>
        </p:nvSpPr>
        <p:spPr>
          <a:xfrm>
            <a:off x="457200" y="1600200"/>
            <a:ext cx="7467600" cy="4873625"/>
          </a:xfrm>
        </p:spPr>
        <p:txBody>
          <a:bodyPr>
            <a:normAutofit fontScale="92500"/>
          </a:bodyPr>
          <a:lstStyle/>
          <a:p>
            <a:pPr marL="274320" indent="-274320" eaLnBrk="1" fontAlgn="auto" hangingPunct="1">
              <a:spcAft>
                <a:spcPts val="0"/>
              </a:spcAft>
              <a:buFont typeface="Wingdings"/>
              <a:buChar char=""/>
              <a:defRPr/>
            </a:pPr>
            <a:r>
              <a:rPr lang="cs-CZ" b="1" dirty="0" smtClean="0"/>
              <a:t>VNITŘNÍ SPOUŠTĚČE KRIZE</a:t>
            </a:r>
          </a:p>
          <a:p>
            <a:pPr marL="274320" indent="-274320" eaLnBrk="1" fontAlgn="auto" hangingPunct="1">
              <a:spcAft>
                <a:spcPts val="0"/>
              </a:spcAft>
              <a:buFont typeface="Wingdings"/>
              <a:buChar char=""/>
              <a:defRPr/>
            </a:pPr>
            <a:endParaRPr lang="cs-CZ" dirty="0" smtClean="0"/>
          </a:p>
          <a:p>
            <a:pPr marL="274320" indent="-274320" eaLnBrk="1" fontAlgn="auto" hangingPunct="1">
              <a:spcAft>
                <a:spcPts val="0"/>
              </a:spcAft>
              <a:buFont typeface="Wingdings"/>
              <a:buChar char=""/>
              <a:defRPr/>
            </a:pPr>
            <a:r>
              <a:rPr lang="cs-CZ" b="1" dirty="0" smtClean="0"/>
              <a:t>NUTNOST ADAPTACE SUBJEKTU NA VLASTNÍ VÝVOJ </a:t>
            </a:r>
            <a:r>
              <a:rPr lang="cs-CZ" dirty="0" smtClean="0"/>
              <a:t>A změny, které z toho pramení. Spouštěčem krize může být neschopnost člověka vyhovět požadavkům vývoje. (př. – rodiny, které mají problém z oddělení dospívajícího člena). </a:t>
            </a:r>
          </a:p>
          <a:p>
            <a:pPr marL="274320" indent="-274320" eaLnBrk="1" fontAlgn="auto" hangingPunct="1">
              <a:spcAft>
                <a:spcPts val="0"/>
              </a:spcAft>
              <a:buFont typeface="Wingdings"/>
              <a:buNone/>
              <a:defRPr/>
            </a:pPr>
            <a:endParaRPr lang="cs-CZ" dirty="0" smtClean="0"/>
          </a:p>
          <a:p>
            <a:pPr marL="274320" indent="-274320" eaLnBrk="1" fontAlgn="auto" hangingPunct="1">
              <a:spcAft>
                <a:spcPts val="0"/>
              </a:spcAft>
              <a:buFont typeface="Wingdings"/>
              <a:buChar char=""/>
              <a:defRPr/>
            </a:pPr>
            <a:r>
              <a:rPr lang="cs-CZ" b="1" dirty="0" err="1" smtClean="0"/>
              <a:t>Hybris</a:t>
            </a:r>
            <a:r>
              <a:rPr lang="cs-CZ" b="1" dirty="0" smtClean="0"/>
              <a:t> = zaslepenost, zpupnost</a:t>
            </a:r>
            <a:r>
              <a:rPr lang="cs-CZ" dirty="0" smtClean="0"/>
              <a:t> - Jde o kroky a strategie, které problém sice neřeší, ale umožní v nejtěžších chvílích překlenutí situace. Dlouhodobě však neobstojí a jsou příčinou krizí v budoucnosti.</a:t>
            </a:r>
          </a:p>
          <a:p>
            <a:pPr marL="274320" indent="-274320" eaLnBrk="1" fontAlgn="auto" hangingPunct="1">
              <a:spcAft>
                <a:spcPts val="0"/>
              </a:spcAft>
              <a:buFont typeface="Wingdings"/>
              <a:buChar char=""/>
              <a:defRPr/>
            </a:pPr>
            <a:endParaRPr lang="cs-CZ" dirty="0"/>
          </a:p>
        </p:txBody>
      </p:sp>
    </p:spTree>
    <p:extLst>
      <p:ext uri="{BB962C8B-B14F-4D97-AF65-F5344CB8AC3E}">
        <p14:creationId xmlns:p14="http://schemas.microsoft.com/office/powerpoint/2010/main" val="2977027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dirty="0" smtClean="0"/>
              <a:t>TYPY KRIZÍ</a:t>
            </a:r>
            <a:endParaRPr lang="cs-CZ" dirty="0"/>
          </a:p>
        </p:txBody>
      </p:sp>
      <p:sp>
        <p:nvSpPr>
          <p:cNvPr id="15363" name="Zástupný symbol pro obsah 2"/>
          <p:cNvSpPr>
            <a:spLocks noGrp="1"/>
          </p:cNvSpPr>
          <p:nvPr>
            <p:ph sz="quarter" idx="1"/>
          </p:nvPr>
        </p:nvSpPr>
        <p:spPr>
          <a:xfrm>
            <a:off x="457200" y="1600200"/>
            <a:ext cx="7467600" cy="4873625"/>
          </a:xfrm>
        </p:spPr>
        <p:txBody>
          <a:bodyPr>
            <a:normAutofit lnSpcReduction="10000"/>
          </a:bodyPr>
          <a:lstStyle/>
          <a:p>
            <a:pPr eaLnBrk="1" hangingPunct="1"/>
            <a:r>
              <a:rPr lang="cs-CZ" b="1" dirty="0" smtClean="0"/>
              <a:t>Podle způsobu manifestace</a:t>
            </a:r>
          </a:p>
          <a:p>
            <a:pPr eaLnBrk="1" hangingPunct="1"/>
            <a:endParaRPr lang="cs-CZ" dirty="0" smtClean="0"/>
          </a:p>
          <a:p>
            <a:r>
              <a:rPr lang="cs-CZ" dirty="0" smtClean="0"/>
              <a:t>ZJEVNÉ - </a:t>
            </a:r>
            <a:r>
              <a:rPr lang="cs-CZ" sz="2100" dirty="0"/>
              <a:t>si člověk uvědomuje, připouští a většinou ho nutí čelit něčemu, co odporuje jeho </a:t>
            </a:r>
            <a:r>
              <a:rPr lang="cs-CZ" sz="2100" dirty="0" err="1"/>
              <a:t>sebeobrazu</a:t>
            </a:r>
            <a:r>
              <a:rPr lang="cs-CZ" sz="2100" dirty="0"/>
              <a:t> a hodnotovému systému. Patří sem například krize související s nevěrou, rozpadem vztahu. Výhodou zjevné krize je to, že je člověk většinou nucen k hledání řešení či pomoci.</a:t>
            </a:r>
          </a:p>
          <a:p>
            <a:pPr eaLnBrk="1" hangingPunct="1"/>
            <a:endParaRPr lang="cs-CZ" dirty="0" smtClean="0"/>
          </a:p>
          <a:p>
            <a:r>
              <a:rPr lang="cs-CZ" dirty="0" smtClean="0"/>
              <a:t>LATENTNÍ - </a:t>
            </a:r>
            <a:r>
              <a:rPr lang="cs-CZ" sz="2100" dirty="0"/>
              <a:t>jsou takové, které si člověk neuvědomuje nebo nechce připustit. Tento stav může trvat dlouho a vede k určitým nevědomým způsobům adaptace, kterými jsou například: únik do nemoci, přílišná pracovní aktivita, zneužívání návykových látek atp. </a:t>
            </a:r>
          </a:p>
          <a:p>
            <a:pPr marL="0" indent="0" eaLnBrk="1" hangingPunct="1">
              <a:buNone/>
            </a:pPr>
            <a:endParaRPr lang="cs-CZ" dirty="0" smtClean="0"/>
          </a:p>
        </p:txBody>
      </p:sp>
    </p:spTree>
    <p:extLst>
      <p:ext uri="{BB962C8B-B14F-4D97-AF65-F5344CB8AC3E}">
        <p14:creationId xmlns:p14="http://schemas.microsoft.com/office/powerpoint/2010/main" val="3822074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Typy krizí</a:t>
            </a:r>
            <a:endParaRPr lang="cs-CZ" dirty="0"/>
          </a:p>
        </p:txBody>
      </p:sp>
      <p:sp>
        <p:nvSpPr>
          <p:cNvPr id="3" name="Zástupný symbol pro obsah 2"/>
          <p:cNvSpPr>
            <a:spLocks noGrp="1"/>
          </p:cNvSpPr>
          <p:nvPr>
            <p:ph sz="quarter" idx="1"/>
          </p:nvPr>
        </p:nvSpPr>
        <p:spPr/>
        <p:txBody>
          <a:bodyPr>
            <a:normAutofit/>
          </a:bodyPr>
          <a:lstStyle/>
          <a:p>
            <a:r>
              <a:rPr lang="cs-CZ" b="1" dirty="0"/>
              <a:t>Podle průběhu</a:t>
            </a:r>
            <a:endParaRPr lang="cs-CZ" dirty="0"/>
          </a:p>
          <a:p>
            <a:pPr algn="just">
              <a:spcAft>
                <a:spcPts val="0"/>
              </a:spcAft>
              <a:tabLst>
                <a:tab pos="3228975" algn="l"/>
              </a:tabLst>
            </a:pPr>
            <a:r>
              <a:rPr lang="cs-CZ" dirty="0"/>
              <a:t>AKUTNÍ </a:t>
            </a:r>
            <a:r>
              <a:rPr lang="cs-CZ" dirty="0" smtClean="0"/>
              <a:t>- </a:t>
            </a:r>
            <a:r>
              <a:rPr lang="cs-CZ" sz="1600" dirty="0">
                <a:latin typeface="Arial"/>
                <a:ea typeface="Times New Roman"/>
              </a:rPr>
              <a:t>bývají bouřlivé, mívají jasný začátek i konec. Jsou často reakcí na traumatizující životní události. Příkladem mohou být opět nehody, onemocnění, nevěra, znásilnění atp. Stejně jako u zjevných krizí lidé v takových situacích často vyhledávají odbornou pomoc.</a:t>
            </a:r>
            <a:endParaRPr lang="cs-CZ" sz="1600" dirty="0">
              <a:latin typeface="Times New Roman"/>
              <a:ea typeface="Times New Roman"/>
            </a:endParaRPr>
          </a:p>
          <a:p>
            <a:pPr algn="just">
              <a:spcAft>
                <a:spcPts val="0"/>
              </a:spcAft>
              <a:tabLst>
                <a:tab pos="3228975" algn="l"/>
              </a:tabLst>
            </a:pPr>
            <a:r>
              <a:rPr lang="cs-CZ" dirty="0">
                <a:latin typeface="Arial"/>
                <a:ea typeface="Times New Roman"/>
              </a:rPr>
              <a:t> </a:t>
            </a:r>
            <a:endParaRPr lang="cs-CZ" dirty="0"/>
          </a:p>
          <a:p>
            <a:pPr algn="just">
              <a:spcAft>
                <a:spcPts val="0"/>
              </a:spcAft>
              <a:tabLst>
                <a:tab pos="3228975" algn="l"/>
              </a:tabLst>
            </a:pPr>
            <a:r>
              <a:rPr lang="cs-CZ" dirty="0" smtClean="0"/>
              <a:t>CHRONICKÉ - </a:t>
            </a:r>
            <a:r>
              <a:rPr lang="cs-CZ" sz="1700" dirty="0">
                <a:latin typeface="Arial"/>
                <a:ea typeface="Times New Roman"/>
              </a:rPr>
              <a:t>jsou zpočátku nenápadné, jejich délka může být měsíce až roky. Nejčastěji jde o skutečnosti, které mají charakter latentní krize nebo mohou vzniknout nedostatečným řešením krizí akutních. Typickým příkladem je nedořešený konflikt ve vztahu či manželství nebo neuspokojené sociální okolnosti (chudoba, domácí násilí atp.). Při nepatrném impulsu mají chronické krize tendenci přerůst do krizí akutních</a:t>
            </a:r>
            <a:r>
              <a:rPr lang="cs-CZ" dirty="0">
                <a:latin typeface="Arial"/>
                <a:ea typeface="Times New Roman"/>
              </a:rPr>
              <a:t>.</a:t>
            </a:r>
            <a:endParaRPr lang="cs-CZ" dirty="0">
              <a:latin typeface="Times New Roman"/>
              <a:ea typeface="Times New Roman"/>
            </a:endParaRPr>
          </a:p>
          <a:p>
            <a:endParaRPr lang="cs-CZ" dirty="0"/>
          </a:p>
          <a:p>
            <a:endParaRPr lang="cs-CZ" dirty="0"/>
          </a:p>
        </p:txBody>
      </p:sp>
      <p:sp>
        <p:nvSpPr>
          <p:cNvPr id="4" name="Zástupný symbol pro zápatí 3"/>
          <p:cNvSpPr>
            <a:spLocks noGrp="1"/>
          </p:cNvSpPr>
          <p:nvPr>
            <p:ph type="ftr" sz="quarter" idx="16"/>
          </p:nvPr>
        </p:nvSpPr>
        <p:spPr/>
        <p:txBody>
          <a:bodyPr/>
          <a:lstStyle/>
          <a:p>
            <a:r>
              <a:rPr lang="cs-CZ" smtClean="0"/>
              <a:t>Autorem materiálu a všech jeho částí, není-li uvedeno jinak, je (jméno a příjmení autora).</a:t>
            </a:r>
            <a:br>
              <a:rPr lang="cs-CZ" smtClean="0"/>
            </a:br>
            <a:r>
              <a:rPr lang="cs-CZ" smtClean="0"/>
              <a:t>Dostupné z Metodického portálu www.rvp.cz ; ISSN 1802-4785. Provozuje Národní ústav pro vzdělávání, školské poradenské zařízení a zařízení pro další vzdělávání pedagogických pracovníků (NÚV).</a:t>
            </a:r>
          </a:p>
          <a:p>
            <a:endParaRPr lang="cs-CZ">
              <a:latin typeface="Calibri" pitchFamily="34" charset="0"/>
            </a:endParaRPr>
          </a:p>
        </p:txBody>
      </p:sp>
    </p:spTree>
    <p:extLst>
      <p:ext uri="{BB962C8B-B14F-4D97-AF65-F5344CB8AC3E}">
        <p14:creationId xmlns:p14="http://schemas.microsoft.com/office/powerpoint/2010/main" val="438396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dirty="0" smtClean="0"/>
              <a:t>TYPY KRIZÍ</a:t>
            </a:r>
            <a:endParaRPr lang="cs-CZ" dirty="0"/>
          </a:p>
        </p:txBody>
      </p:sp>
      <p:sp>
        <p:nvSpPr>
          <p:cNvPr id="3" name="Zástupný symbol pro obsah 2"/>
          <p:cNvSpPr>
            <a:spLocks noGrp="1"/>
          </p:cNvSpPr>
          <p:nvPr>
            <p:ph sz="quarter" idx="1"/>
          </p:nvPr>
        </p:nvSpPr>
        <p:spPr>
          <a:xfrm>
            <a:off x="457200" y="1600200"/>
            <a:ext cx="7467600" cy="4873625"/>
          </a:xfrm>
        </p:spPr>
        <p:txBody>
          <a:bodyPr>
            <a:normAutofit fontScale="62500" lnSpcReduction="20000"/>
          </a:bodyPr>
          <a:lstStyle/>
          <a:p>
            <a:pPr marL="274320" indent="-274320" eaLnBrk="1" fontAlgn="auto" hangingPunct="1">
              <a:spcAft>
                <a:spcPts val="0"/>
              </a:spcAft>
              <a:buFont typeface="Wingdings"/>
              <a:buChar char=""/>
              <a:defRPr/>
            </a:pPr>
            <a:r>
              <a:rPr lang="cs-CZ" b="1" dirty="0" smtClean="0"/>
              <a:t>Podle závažnosti krize</a:t>
            </a:r>
          </a:p>
          <a:p>
            <a:pPr marL="274320" indent="-274320" eaLnBrk="1" fontAlgn="auto" hangingPunct="1">
              <a:spcAft>
                <a:spcPts val="0"/>
              </a:spcAft>
              <a:buFont typeface="Wingdings"/>
              <a:buChar char=""/>
              <a:defRPr/>
            </a:pPr>
            <a:endParaRPr lang="cs-CZ" dirty="0" smtClean="0"/>
          </a:p>
          <a:p>
            <a:pPr marL="274320" indent="-274320" eaLnBrk="1" fontAlgn="auto" hangingPunct="1">
              <a:spcAft>
                <a:spcPts val="0"/>
              </a:spcAft>
              <a:buFont typeface="Wingdings"/>
              <a:buChar char=""/>
              <a:defRPr/>
            </a:pPr>
            <a:r>
              <a:rPr lang="cs-CZ" b="1" dirty="0" smtClean="0"/>
              <a:t>Situační krize</a:t>
            </a:r>
            <a:r>
              <a:rPr lang="cs-CZ" dirty="0" smtClean="0"/>
              <a:t> – událost, která je spuštěna nepředvídatelným stresem. Závažnost je určena subjektivním pohledem na situaci. Příčinou jsou spíše vnější spouštěče jako ztráta nebo možnost ztráty (partner, zdraví, zaměstnání) nebo nějaká změna (rozvod, zaměstnání, emigrace) a v neposlední řadě také volba.</a:t>
            </a:r>
          </a:p>
          <a:p>
            <a:pPr marL="274320" indent="-274320" eaLnBrk="1" fontAlgn="auto" hangingPunct="1">
              <a:spcAft>
                <a:spcPts val="0"/>
              </a:spcAft>
              <a:buFont typeface="Wingdings"/>
              <a:buChar char=""/>
              <a:defRPr/>
            </a:pPr>
            <a:endParaRPr lang="cs-CZ" dirty="0" smtClean="0"/>
          </a:p>
          <a:p>
            <a:pPr marL="274320" indent="-274320" eaLnBrk="1" fontAlgn="auto" hangingPunct="1">
              <a:spcAft>
                <a:spcPts val="0"/>
              </a:spcAft>
              <a:buFont typeface="Wingdings"/>
              <a:buChar char=""/>
              <a:defRPr/>
            </a:pPr>
            <a:r>
              <a:rPr lang="cs-CZ" b="1" dirty="0" smtClean="0"/>
              <a:t>Tranzitorní krize </a:t>
            </a:r>
            <a:r>
              <a:rPr lang="cs-CZ" dirty="0" smtClean="0"/>
              <a:t>– jsou krize z očekávaných změn – jedinec se musí díky vývojovým nárokům během života utkat s několika přirozenými překážkami. Tyto vývojové nároky jsou vázány na určité časové období. </a:t>
            </a:r>
          </a:p>
          <a:p>
            <a:pPr marL="274320" indent="-274320" eaLnBrk="1" fontAlgn="auto" hangingPunct="1">
              <a:spcAft>
                <a:spcPts val="0"/>
              </a:spcAft>
              <a:buFont typeface="Wingdings"/>
              <a:buNone/>
              <a:defRPr/>
            </a:pPr>
            <a:endParaRPr lang="cs-CZ" dirty="0" smtClean="0"/>
          </a:p>
          <a:p>
            <a:pPr marL="274320" indent="-274320" eaLnBrk="1" fontAlgn="auto" hangingPunct="1">
              <a:spcAft>
                <a:spcPts val="0"/>
              </a:spcAft>
              <a:buFont typeface="Wingdings"/>
              <a:buChar char=""/>
              <a:defRPr/>
            </a:pPr>
            <a:r>
              <a:rPr lang="cs-CZ" b="1" dirty="0" smtClean="0"/>
              <a:t>Krize pramenící z náhlého traumatizujícího stresu</a:t>
            </a:r>
            <a:r>
              <a:rPr lang="cs-CZ" dirty="0" smtClean="0"/>
              <a:t> – jsou spouštěny vnějšími </a:t>
            </a:r>
            <a:r>
              <a:rPr lang="cs-CZ" dirty="0" err="1" smtClean="0"/>
              <a:t>stresory</a:t>
            </a:r>
            <a:r>
              <a:rPr lang="cs-CZ" dirty="0" smtClean="0"/>
              <a:t>, které člověk neočekává a nad kterými nemá téměř žádnou kontrolu. Jsou to události jako například znásilnění, přírodní katastrofa, náhlé úmrtí blízké osoby. Lidé jsou těmito událostmi velmi zdrceni a většinou na ně nemívají předem vytvořené vzorce chování, proto potřebují podporu.</a:t>
            </a:r>
          </a:p>
          <a:p>
            <a:pPr marL="274320" indent="-274320" eaLnBrk="1" fontAlgn="auto" hangingPunct="1">
              <a:spcAft>
                <a:spcPts val="0"/>
              </a:spcAft>
              <a:buFont typeface="Wingdings"/>
              <a:buChar char=""/>
              <a:defRPr/>
            </a:pPr>
            <a:endParaRPr lang="cs-CZ" dirty="0" smtClean="0"/>
          </a:p>
          <a:p>
            <a:pPr marL="274320" indent="-274320" eaLnBrk="1" fontAlgn="auto" hangingPunct="1">
              <a:spcAft>
                <a:spcPts val="0"/>
              </a:spcAft>
              <a:buFont typeface="Wingdings"/>
              <a:buChar char=""/>
              <a:defRPr/>
            </a:pPr>
            <a:r>
              <a:rPr lang="cs-CZ" b="1" dirty="0" smtClean="0"/>
              <a:t>Krize zrání</a:t>
            </a:r>
            <a:r>
              <a:rPr lang="cs-CZ" dirty="0" smtClean="0"/>
              <a:t> vyplývají z vývojové dynamiky jedince. Jedinec je konfrontován s úkoly, které jsou pro něj životně důležité, ale zároveň v nich selhává.</a:t>
            </a:r>
          </a:p>
          <a:p>
            <a:pPr marL="274320" indent="-274320" eaLnBrk="1" fontAlgn="auto" hangingPunct="1">
              <a:spcAft>
                <a:spcPts val="0"/>
              </a:spcAft>
              <a:buFont typeface="Wingdings"/>
              <a:buChar char=""/>
              <a:defRPr/>
            </a:pPr>
            <a:endParaRPr lang="cs-CZ" dirty="0"/>
          </a:p>
        </p:txBody>
      </p:sp>
    </p:spTree>
    <p:extLst>
      <p:ext uri="{BB962C8B-B14F-4D97-AF65-F5344CB8AC3E}">
        <p14:creationId xmlns:p14="http://schemas.microsoft.com/office/powerpoint/2010/main" val="702336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eaLnBrk="1" fontAlgn="auto" hangingPunct="1">
              <a:spcAft>
                <a:spcPts val="0"/>
              </a:spcAft>
              <a:defRPr/>
            </a:pPr>
            <a:r>
              <a:rPr lang="cs-CZ" dirty="0" smtClean="0"/>
              <a:t>Fáze krize</a:t>
            </a:r>
            <a:endParaRPr lang="cs-CZ" dirty="0"/>
          </a:p>
        </p:txBody>
      </p:sp>
      <p:sp>
        <p:nvSpPr>
          <p:cNvPr id="3" name="Zástupný symbol pro obsah 2"/>
          <p:cNvSpPr>
            <a:spLocks noGrp="1"/>
          </p:cNvSpPr>
          <p:nvPr>
            <p:ph sz="quarter" idx="1"/>
          </p:nvPr>
        </p:nvSpPr>
        <p:spPr>
          <a:xfrm>
            <a:off x="457200" y="1600200"/>
            <a:ext cx="7467600" cy="4873625"/>
          </a:xfrm>
        </p:spPr>
        <p:txBody>
          <a:bodyPr>
            <a:normAutofit fontScale="92500" lnSpcReduction="20000"/>
          </a:bodyPr>
          <a:lstStyle/>
          <a:p>
            <a:pPr marL="274320" indent="-274320" eaLnBrk="1" fontAlgn="auto" hangingPunct="1">
              <a:spcAft>
                <a:spcPts val="0"/>
              </a:spcAft>
              <a:buFont typeface="Wingdings"/>
              <a:buChar char=""/>
              <a:defRPr/>
            </a:pPr>
            <a:r>
              <a:rPr lang="cs-CZ" b="1" dirty="0" smtClean="0"/>
              <a:t>KASTOVÁ</a:t>
            </a:r>
          </a:p>
          <a:p>
            <a:pPr marL="274320" indent="-274320" eaLnBrk="1" fontAlgn="auto" hangingPunct="1">
              <a:spcAft>
                <a:spcPts val="0"/>
              </a:spcAft>
              <a:buFont typeface="Wingdings"/>
              <a:buChar char=""/>
              <a:defRPr/>
            </a:pPr>
            <a:r>
              <a:rPr lang="cs-CZ" b="1" dirty="0" smtClean="0"/>
              <a:t>Fáze popření</a:t>
            </a:r>
            <a:endParaRPr lang="cs-CZ" dirty="0" smtClean="0"/>
          </a:p>
          <a:p>
            <a:pPr marL="274320" indent="-274320" eaLnBrk="1" fontAlgn="auto" hangingPunct="1">
              <a:spcAft>
                <a:spcPts val="0"/>
              </a:spcAft>
              <a:buFont typeface="Wingdings"/>
              <a:buChar char=""/>
              <a:defRPr/>
            </a:pPr>
            <a:r>
              <a:rPr lang="cs-CZ" b="1" dirty="0" smtClean="0"/>
              <a:t>Fáze protestu</a:t>
            </a:r>
            <a:endParaRPr lang="cs-CZ" dirty="0" smtClean="0"/>
          </a:p>
          <a:p>
            <a:pPr marL="274320" indent="-274320" eaLnBrk="1" fontAlgn="auto" hangingPunct="1">
              <a:spcAft>
                <a:spcPts val="0"/>
              </a:spcAft>
              <a:buFont typeface="Wingdings"/>
              <a:buChar char=""/>
              <a:defRPr/>
            </a:pPr>
            <a:r>
              <a:rPr lang="cs-CZ" b="1" dirty="0" smtClean="0"/>
              <a:t>Fáze </a:t>
            </a:r>
            <a:endParaRPr lang="cs-CZ" dirty="0" smtClean="0"/>
          </a:p>
          <a:p>
            <a:pPr marL="274320" indent="-274320" eaLnBrk="1" fontAlgn="auto" hangingPunct="1">
              <a:spcAft>
                <a:spcPts val="0"/>
              </a:spcAft>
              <a:buFont typeface="Wingdings"/>
              <a:buChar char=""/>
              <a:defRPr/>
            </a:pPr>
            <a:r>
              <a:rPr lang="cs-CZ" b="1" dirty="0" smtClean="0"/>
              <a:t>bilancování</a:t>
            </a:r>
            <a:endParaRPr lang="cs-CZ" dirty="0" smtClean="0"/>
          </a:p>
          <a:p>
            <a:pPr marL="274320" indent="-274320" eaLnBrk="1" fontAlgn="auto" hangingPunct="1">
              <a:spcAft>
                <a:spcPts val="0"/>
              </a:spcAft>
              <a:buFont typeface="Wingdings"/>
              <a:buChar char=""/>
              <a:defRPr/>
            </a:pPr>
            <a:r>
              <a:rPr lang="cs-CZ" b="1" dirty="0" smtClean="0"/>
              <a:t>Fáze reorganizace života</a:t>
            </a:r>
          </a:p>
          <a:p>
            <a:pPr marL="274320" indent="-274320" eaLnBrk="1" fontAlgn="auto" hangingPunct="1">
              <a:spcAft>
                <a:spcPts val="0"/>
              </a:spcAft>
              <a:buFont typeface="Wingdings"/>
              <a:buChar char=""/>
              <a:defRPr/>
            </a:pPr>
            <a:endParaRPr lang="cs-CZ" b="1" dirty="0" smtClean="0"/>
          </a:p>
          <a:p>
            <a:pPr marL="274320" indent="-274320" eaLnBrk="1" fontAlgn="auto" hangingPunct="1">
              <a:spcAft>
                <a:spcPts val="0"/>
              </a:spcAft>
              <a:buFont typeface="Wingdings"/>
              <a:buChar char=""/>
              <a:defRPr/>
            </a:pPr>
            <a:r>
              <a:rPr lang="cs-CZ" b="1" dirty="0" smtClean="0"/>
              <a:t>KUBLER-ROSSOVÁ</a:t>
            </a:r>
          </a:p>
          <a:p>
            <a:pPr marL="274320" indent="-274320" eaLnBrk="1" fontAlgn="auto" hangingPunct="1">
              <a:spcAft>
                <a:spcPts val="0"/>
              </a:spcAft>
              <a:buFont typeface="Wingdings"/>
              <a:buChar char=""/>
              <a:defRPr/>
            </a:pPr>
            <a:r>
              <a:rPr lang="cs-CZ" b="1" dirty="0" smtClean="0"/>
              <a:t>Fáze popření</a:t>
            </a:r>
            <a:endParaRPr lang="cs-CZ" dirty="0" smtClean="0"/>
          </a:p>
          <a:p>
            <a:pPr marL="274320" indent="-274320" eaLnBrk="1" fontAlgn="auto" hangingPunct="1">
              <a:spcAft>
                <a:spcPts val="0"/>
              </a:spcAft>
              <a:buFont typeface="Wingdings"/>
              <a:buChar char=""/>
              <a:defRPr/>
            </a:pPr>
            <a:r>
              <a:rPr lang="cs-CZ" b="1" dirty="0" smtClean="0"/>
              <a:t>Fáze </a:t>
            </a:r>
            <a:r>
              <a:rPr lang="cs-CZ" dirty="0" smtClean="0"/>
              <a:t>a</a:t>
            </a:r>
            <a:r>
              <a:rPr lang="cs-CZ" b="1" dirty="0" smtClean="0"/>
              <a:t>grese</a:t>
            </a:r>
            <a:endParaRPr lang="cs-CZ" dirty="0" smtClean="0"/>
          </a:p>
          <a:p>
            <a:pPr marL="274320" indent="-274320" eaLnBrk="1" fontAlgn="auto" hangingPunct="1">
              <a:spcAft>
                <a:spcPts val="0"/>
              </a:spcAft>
              <a:buFont typeface="Wingdings"/>
              <a:buChar char=""/>
              <a:defRPr/>
            </a:pPr>
            <a:r>
              <a:rPr lang="cs-CZ" b="1" dirty="0" smtClean="0"/>
              <a:t>Fáze vyjednávání</a:t>
            </a:r>
            <a:endParaRPr lang="cs-CZ" dirty="0" smtClean="0"/>
          </a:p>
          <a:p>
            <a:pPr marL="274320" indent="-274320" eaLnBrk="1" fontAlgn="auto" hangingPunct="1">
              <a:spcAft>
                <a:spcPts val="0"/>
              </a:spcAft>
              <a:buFont typeface="Wingdings"/>
              <a:buChar char=""/>
              <a:defRPr/>
            </a:pPr>
            <a:r>
              <a:rPr lang="cs-CZ" b="1" dirty="0" smtClean="0"/>
              <a:t>Fáze deprese</a:t>
            </a:r>
            <a:endParaRPr lang="cs-CZ" dirty="0" smtClean="0"/>
          </a:p>
          <a:p>
            <a:pPr marL="274320" indent="-274320" eaLnBrk="1" fontAlgn="auto" hangingPunct="1">
              <a:spcAft>
                <a:spcPts val="0"/>
              </a:spcAft>
              <a:buFont typeface="Wingdings"/>
              <a:buChar char=""/>
              <a:defRPr/>
            </a:pPr>
            <a:r>
              <a:rPr lang="cs-CZ" b="1" dirty="0" smtClean="0"/>
              <a:t>Fáze smíření</a:t>
            </a:r>
            <a:endParaRPr lang="cs-CZ" dirty="0" smtClean="0"/>
          </a:p>
          <a:p>
            <a:pPr marL="274320" indent="-274320" eaLnBrk="1" fontAlgn="auto" hangingPunct="1">
              <a:spcAft>
                <a:spcPts val="0"/>
              </a:spcAft>
              <a:buFont typeface="Wingdings"/>
              <a:buChar char=""/>
              <a:defRPr/>
            </a:pPr>
            <a:endParaRPr lang="cs-CZ" dirty="0" smtClean="0"/>
          </a:p>
          <a:p>
            <a:pPr marL="274320" indent="-274320" eaLnBrk="1" fontAlgn="auto" hangingPunct="1">
              <a:spcAft>
                <a:spcPts val="0"/>
              </a:spcAft>
              <a:buFont typeface="Wingdings"/>
              <a:buChar char=""/>
              <a:defRPr/>
            </a:pPr>
            <a:endParaRPr lang="cs-CZ" dirty="0"/>
          </a:p>
        </p:txBody>
      </p:sp>
    </p:spTree>
    <p:extLst>
      <p:ext uri="{BB962C8B-B14F-4D97-AF65-F5344CB8AC3E}">
        <p14:creationId xmlns:p14="http://schemas.microsoft.com/office/powerpoint/2010/main" val="40531649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
          </p:nvPr>
        </p:nvSpPr>
        <p:spPr/>
        <p:txBody>
          <a:bodyPr/>
          <a:lstStyle/>
          <a:p>
            <a:r>
              <a:rPr lang="cs-CZ" sz="2000" dirty="0"/>
              <a:t>ŠPATENKOVÁ, N., et al. </a:t>
            </a:r>
            <a:r>
              <a:rPr lang="cs-CZ" sz="2000" i="1" dirty="0"/>
              <a:t>Krizová intervence pro praxi</a:t>
            </a:r>
            <a:r>
              <a:rPr lang="cs-CZ" sz="2000" dirty="0"/>
              <a:t>. Praha : </a:t>
            </a:r>
            <a:r>
              <a:rPr lang="cs-CZ" sz="2000" dirty="0" err="1"/>
              <a:t>Grada</a:t>
            </a:r>
            <a:r>
              <a:rPr lang="cs-CZ" sz="2000" dirty="0"/>
              <a:t> </a:t>
            </a:r>
            <a:r>
              <a:rPr lang="cs-CZ" sz="2000" dirty="0" err="1"/>
              <a:t>Publishing</a:t>
            </a:r>
            <a:r>
              <a:rPr lang="cs-CZ" sz="2000" dirty="0"/>
              <a:t>, a.s., 2004. 197 s. ISBN 80-247-0586-9.</a:t>
            </a:r>
          </a:p>
          <a:p>
            <a:r>
              <a:rPr lang="cs-CZ" sz="2000" dirty="0"/>
              <a:t> </a:t>
            </a:r>
          </a:p>
          <a:p>
            <a:r>
              <a:rPr lang="cs-CZ" sz="2000" dirty="0"/>
              <a:t>VODÁČKOVÁ, D., et al. </a:t>
            </a:r>
            <a:r>
              <a:rPr lang="cs-CZ" sz="2000" i="1" dirty="0"/>
              <a:t>Krizová intervence</a:t>
            </a:r>
            <a:r>
              <a:rPr lang="cs-CZ" sz="2000" dirty="0"/>
              <a:t>. Praha : Portál, 2002. 544 s. ISBN 80-7178-696-9</a:t>
            </a:r>
            <a:r>
              <a:rPr lang="cs-CZ" dirty="0"/>
              <a:t>.</a:t>
            </a:r>
          </a:p>
        </p:txBody>
      </p:sp>
    </p:spTree>
    <p:extLst>
      <p:ext uri="{BB962C8B-B14F-4D97-AF65-F5344CB8AC3E}">
        <p14:creationId xmlns:p14="http://schemas.microsoft.com/office/powerpoint/2010/main" val="347532897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1_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themeOverride>
</file>

<file path=docProps/app.xml><?xml version="1.0" encoding="utf-8"?>
<Properties xmlns="http://schemas.openxmlformats.org/officeDocument/2006/extended-properties" xmlns:vt="http://schemas.openxmlformats.org/officeDocument/2006/docPropsVTypes">
  <Template/>
  <TotalTime>19</TotalTime>
  <Words>383</Words>
  <Application>Microsoft Office PowerPoint</Application>
  <PresentationFormat>Předvádění na obrazovce (4:3)</PresentationFormat>
  <Paragraphs>110</Paragraphs>
  <Slides>11</Slides>
  <Notes>2</Notes>
  <HiddenSlides>0</HiddenSlides>
  <MMClips>0</MMClips>
  <ScaleCrop>false</ScaleCrop>
  <HeadingPairs>
    <vt:vector size="4" baseType="variant">
      <vt:variant>
        <vt:lpstr>Motiv</vt:lpstr>
      </vt:variant>
      <vt:variant>
        <vt:i4>2</vt:i4>
      </vt:variant>
      <vt:variant>
        <vt:lpstr>Nadpisy snímků</vt:lpstr>
      </vt:variant>
      <vt:variant>
        <vt:i4>11</vt:i4>
      </vt:variant>
    </vt:vector>
  </HeadingPairs>
  <TitlesOfParts>
    <vt:vector size="13" baseType="lpstr">
      <vt:lpstr>Arkýř</vt:lpstr>
      <vt:lpstr>1_Arkýř</vt:lpstr>
      <vt:lpstr>Osoby v krizi a jejich potřeby</vt:lpstr>
      <vt:lpstr>Prezentace aplikace PowerPoint</vt:lpstr>
      <vt:lpstr>Pojem krize</vt:lpstr>
      <vt:lpstr>Příklady osob v krizi</vt:lpstr>
      <vt:lpstr>Příčiny krize</vt:lpstr>
      <vt:lpstr>PŘÍČINY KRIZE</vt:lpstr>
      <vt:lpstr>TYPY KRIZÍ</vt:lpstr>
      <vt:lpstr>Typy krizí</vt:lpstr>
      <vt:lpstr>TYPY KRIZÍ</vt:lpstr>
      <vt:lpstr>Fáze krize</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učebního materiálu</dc:title>
  <dc:creator>svobodova</dc:creator>
  <dc:description>Dostupné z Metodického portálu www.rvp.cz, ISSN: 1802-4785, financovaného z ESF a státního rozpočtu ČR. Provozováno Výzkumným ústavem pedagogickým v Praze.</dc:description>
  <cp:lastModifiedBy>pc</cp:lastModifiedBy>
  <cp:revision>5</cp:revision>
  <dcterms:created xsi:type="dcterms:W3CDTF">2013-03-31T20:41:58Z</dcterms:created>
  <dcterms:modified xsi:type="dcterms:W3CDTF">2014-02-06T14:40:34Z</dcterms:modified>
</cp:coreProperties>
</file>