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68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notebook" initials="n" lastIdx="0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534" y="2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commentAuthors" Target="commentAuthors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D7344C0B-CAD6-4A2E-8F38-E291EC2DABC4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A1DC694B-6772-44A6-8A1B-A058E8E362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7344C0B-CAD6-4A2E-8F38-E291EC2DABC4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1DC694B-6772-44A6-8A1B-A058E8E362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7344C0B-CAD6-4A2E-8F38-E291EC2DABC4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1DC694B-6772-44A6-8A1B-A058E8E362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7344C0B-CAD6-4A2E-8F38-E291EC2DABC4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1DC694B-6772-44A6-8A1B-A058E8E362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7344C0B-CAD6-4A2E-8F38-E291EC2DABC4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1DC694B-6772-44A6-8A1B-A058E8E362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7344C0B-CAD6-4A2E-8F38-E291EC2DABC4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1DC694B-6772-44A6-8A1B-A058E8E362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7344C0B-CAD6-4A2E-8F38-E291EC2DABC4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1DC694B-6772-44A6-8A1B-A058E8E362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D7344C0B-CAD6-4A2E-8F38-E291EC2DABC4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1DC694B-6772-44A6-8A1B-A058E8E362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D7344C0B-CAD6-4A2E-8F38-E291EC2DABC4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A1DC694B-6772-44A6-8A1B-A058E8E362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7344C0B-CAD6-4A2E-8F38-E291EC2DABC4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1DC694B-6772-44A6-8A1B-A058E8E362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7344C0B-CAD6-4A2E-8F38-E291EC2DABC4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1DC694B-6772-44A6-8A1B-A058E8E362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D7344C0B-CAD6-4A2E-8F38-E291EC2DABC4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A1DC694B-6772-44A6-8A1B-A058E8E362C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>
    <p:newsflash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0/01/Elbe_Spring_in_Karkonosze_from_N_174.jpg" TargetMode="External"/><Relationship Id="rId2" Type="http://schemas.openxmlformats.org/officeDocument/2006/relationships/hyperlink" Target="http://www.reka-labe.cz/pramen/slides/pramen-labe-05.php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2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jpeg"/><Relationship Id="rId5" Type="http://schemas.openxmlformats.org/officeDocument/2006/relationships/hyperlink" Target="http://upload.wikimedia.org/wikipedia/commons/0/0d/Zdymadla.jpg" TargetMode="External"/><Relationship Id="rId4" Type="http://schemas.openxmlformats.org/officeDocument/2006/relationships/image" Target="../media/image15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jpe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mrybar.dupeto.cz/novy_atlas.html" TargetMode="External"/><Relationship Id="rId3" Type="http://schemas.openxmlformats.org/officeDocument/2006/relationships/hyperlink" Target="http://www.reka-labe.cz/" TargetMode="External"/><Relationship Id="rId7" Type="http://schemas.openxmlformats.org/officeDocument/2006/relationships/hyperlink" Target="http://cs.wikipedia.org/wiki/Soubor:Zdymadla.jpg" TargetMode="External"/><Relationship Id="rId2" Type="http://schemas.openxmlformats.org/officeDocument/2006/relationships/hyperlink" Target="http://www.pixmac.cz/pictures/labe+pramen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Labe" TargetMode="External"/><Relationship Id="rId5" Type="http://schemas.openxmlformats.org/officeDocument/2006/relationships/hyperlink" Target="http://cs.wikipedia.org/wiki/Soubor:Melnik_-_soutok1.jpg" TargetMode="External"/><Relationship Id="rId4" Type="http://schemas.openxmlformats.org/officeDocument/2006/relationships/hyperlink" Target="http://cs.wikipedia.org/wiki/Soubor:Elbe_Einzugsgebiet.png" TargetMode="External"/><Relationship Id="rId9" Type="http://schemas.openxmlformats.org/officeDocument/2006/relationships/hyperlink" Target="http://www.chytej.cz/atlas_ryb/ryba/jeseter_sibirsky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Labe - </a:t>
            </a:r>
            <a:r>
              <a:rPr lang="cs-CZ" dirty="0" err="1" smtClean="0"/>
              <a:t>Elbe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česká řeka</a:t>
            </a:r>
          </a:p>
          <a:p>
            <a:pPr algn="l"/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Projekt Peníze školám CZ. </a:t>
            </a:r>
            <a:r>
              <a:rPr lang="cs-CZ" sz="2000" dirty="0" err="1" smtClean="0"/>
              <a:t>reg.č</a:t>
            </a:r>
            <a:r>
              <a:rPr lang="cs-CZ" sz="2000" dirty="0" smtClean="0"/>
              <a:t>. CZ.1.07/1.4.00/21.0385</a:t>
            </a:r>
            <a:br>
              <a:rPr lang="cs-CZ" sz="2000" dirty="0" smtClean="0"/>
            </a:br>
            <a:endParaRPr lang="cs-CZ" sz="2000" dirty="0"/>
          </a:p>
        </p:txBody>
      </p:sp>
      <p:pic>
        <p:nvPicPr>
          <p:cNvPr id="4" name="Zástupný symbol pro obsah 3"/>
          <p:cNvPicPr>
            <a:picLocks noGrp="1"/>
          </p:cNvPicPr>
          <p:nvPr>
            <p:ph idx="1"/>
          </p:nvPr>
        </p:nvPicPr>
        <p:blipFill>
          <a:blip r:embed="rId2" cstate="print"/>
          <a:srcRect r="2271"/>
          <a:stretch>
            <a:fillRect/>
          </a:stretch>
        </p:blipFill>
        <p:spPr bwMode="auto">
          <a:xfrm>
            <a:off x="1599177" y="1628800"/>
            <a:ext cx="5945645" cy="1487424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899592" y="4509120"/>
            <a:ext cx="763284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ZŠ Hladké </a:t>
            </a:r>
            <a:r>
              <a:rPr lang="cs-CZ" b="1" dirty="0" err="1" smtClean="0">
                <a:solidFill>
                  <a:schemeClr val="accent1">
                    <a:lumMod val="75000"/>
                  </a:schemeClr>
                </a:solidFill>
              </a:rPr>
              <a:t>Životice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 okres Nový Jičín, příspěvková organizace</a:t>
            </a:r>
          </a:p>
          <a:p>
            <a:pPr algn="ctr"/>
            <a:endParaRPr lang="cs-CZ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algn="ctr"/>
            <a:endParaRPr lang="cs-CZ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algn="ctr"/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Zpracovala Mgr. Jitka Polášková </a:t>
            </a:r>
          </a:p>
          <a:p>
            <a:pPr algn="ctr"/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Vhodné pro 4. a 5. ročník, vlastivěda</a:t>
            </a: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635896" y="3645024"/>
            <a:ext cx="1862369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ctr"/>
            <a:r>
              <a:rPr lang="cs-CZ" sz="1200" smtClean="0">
                <a:solidFill>
                  <a:schemeClr val="accent1">
                    <a:lumMod val="50000"/>
                  </a:schemeClr>
                </a:solidFill>
                <a:latin typeface="Calibri"/>
              </a:rPr>
              <a:t>VY_32_INOVACE_02_ </a:t>
            </a:r>
            <a:r>
              <a:rPr lang="cs-CZ" sz="1200" dirty="0" smtClean="0">
                <a:solidFill>
                  <a:schemeClr val="accent1">
                    <a:lumMod val="50000"/>
                  </a:schemeClr>
                </a:solidFill>
                <a:latin typeface="Calibri"/>
              </a:rPr>
              <a:t>Labe</a:t>
            </a:r>
            <a:endParaRPr lang="cs-CZ" sz="1200" dirty="0">
              <a:solidFill>
                <a:schemeClr val="accent1">
                  <a:lumMod val="50000"/>
                </a:schemeClr>
              </a:solidFill>
              <a:latin typeface="Calibri"/>
            </a:endParaRPr>
          </a:p>
        </p:txBody>
      </p:sp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2123728" y="3212976"/>
          <a:ext cx="4953000" cy="253365"/>
        </p:xfrm>
        <a:graphic>
          <a:graphicData uri="http://schemas.openxmlformats.org/drawingml/2006/table">
            <a:tbl>
              <a:tblPr/>
              <a:tblGrid>
                <a:gridCol w="4953000"/>
              </a:tblGrid>
              <a:tr h="216024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1" i="0" u="none" strike="noStrike" dirty="0">
                          <a:solidFill>
                            <a:schemeClr val="accent1">
                              <a:lumMod val="75000"/>
                            </a:schemeClr>
                          </a:solidFill>
                          <a:latin typeface="Calibri"/>
                        </a:rPr>
                        <a:t>III/2 Inovace a zkvalitnění výuky prostřednictvím ICT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8229600" cy="4525963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Na Labské louce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hlinkClick r:id="rId2"/>
              </a:rPr>
              <a:t>http://www.reka-</a:t>
            </a:r>
            <a:r>
              <a:rPr lang="cs-CZ" dirty="0" err="1" smtClean="0">
                <a:hlinkClick r:id="rId2"/>
              </a:rPr>
              <a:t>labe.cz</a:t>
            </a:r>
            <a:r>
              <a:rPr lang="cs-CZ" dirty="0" smtClean="0">
                <a:hlinkClick r:id="rId2"/>
              </a:rPr>
              <a:t>/pramen/</a:t>
            </a:r>
            <a:r>
              <a:rPr lang="cs-CZ" dirty="0" err="1" smtClean="0">
                <a:hlinkClick r:id="rId2"/>
              </a:rPr>
              <a:t>slides</a:t>
            </a:r>
            <a:r>
              <a:rPr lang="cs-CZ" dirty="0" smtClean="0">
                <a:hlinkClick r:id="rId2"/>
              </a:rPr>
              <a:t>/pramen-</a:t>
            </a:r>
            <a:r>
              <a:rPr lang="cs-CZ" dirty="0" err="1" smtClean="0">
                <a:hlinkClick r:id="rId2"/>
              </a:rPr>
              <a:t>labe</a:t>
            </a:r>
            <a:r>
              <a:rPr lang="cs-CZ" dirty="0" smtClean="0">
                <a:hlinkClick r:id="rId2"/>
              </a:rPr>
              <a:t>-05.php</a:t>
            </a:r>
            <a:endParaRPr lang="cs-CZ" dirty="0" smtClean="0"/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Pramení v Krkonoších</a:t>
            </a:r>
            <a:endParaRPr lang="cs-CZ" dirty="0"/>
          </a:p>
        </p:txBody>
      </p:sp>
      <p:sp>
        <p:nvSpPr>
          <p:cNvPr id="6" name="Šipka doleva 5"/>
          <p:cNvSpPr/>
          <p:nvPr/>
        </p:nvSpPr>
        <p:spPr>
          <a:xfrm>
            <a:off x="5796136" y="4005064"/>
            <a:ext cx="2088232" cy="648072"/>
          </a:xfrm>
          <a:prstGeom prst="leftArrow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Pramen Labe</a:t>
            </a:r>
            <a:endParaRPr lang="cs-CZ" dirty="0"/>
          </a:p>
        </p:txBody>
      </p:sp>
      <p:pic>
        <p:nvPicPr>
          <p:cNvPr id="11266" name="Picture 2" descr="Soubor:Elbe Spring in Karkonosze from N 174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07704" y="2924944"/>
            <a:ext cx="3840000" cy="2880000"/>
          </a:xfrm>
          <a:prstGeom prst="rect">
            <a:avLst/>
          </a:prstGeom>
          <a:noFill/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imagesCA6XXM3X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860032" y="3429000"/>
            <a:ext cx="3958225" cy="3240000"/>
          </a:xfrm>
          <a:prstGeom prst="rect">
            <a:avLst/>
          </a:prstGeom>
        </p:spPr>
      </p:pic>
      <p:pic>
        <p:nvPicPr>
          <p:cNvPr id="5" name="Obrázek 4" descr="dul_bileho_labe-413[1]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51520" y="332656"/>
            <a:ext cx="4320000" cy="3240000"/>
          </a:xfrm>
          <a:prstGeom prst="rect">
            <a:avLst/>
          </a:prstGeom>
        </p:spPr>
      </p:pic>
      <p:pic>
        <p:nvPicPr>
          <p:cNvPr id="6" name="Obrázek 5" descr="Soutok_Labe_-_Bílé_Labe[1]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283208" y="890398"/>
            <a:ext cx="6457144" cy="4842858"/>
          </a:xfrm>
          <a:prstGeom prst="rect">
            <a:avLst/>
          </a:prstGeom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podklad1[1]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07647" y="533149"/>
            <a:ext cx="8128705" cy="5791702"/>
          </a:xfrm>
          <a:prstGeom prst="rect">
            <a:avLst/>
          </a:prstGeom>
        </p:spPr>
      </p:pic>
      <p:sp>
        <p:nvSpPr>
          <p:cNvPr id="4" name="Šipka dolů 3"/>
          <p:cNvSpPr/>
          <p:nvPr/>
        </p:nvSpPr>
        <p:spPr>
          <a:xfrm>
            <a:off x="5004048" y="1124744"/>
            <a:ext cx="432048" cy="2448272"/>
          </a:xfrm>
          <a:prstGeom prst="downArrow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Pravý  břeh</a:t>
            </a:r>
            <a:endParaRPr lang="cs-CZ" sz="1400" dirty="0"/>
          </a:p>
        </p:txBody>
      </p:sp>
      <p:sp>
        <p:nvSpPr>
          <p:cNvPr id="5" name="Šipka nahoru 4"/>
          <p:cNvSpPr/>
          <p:nvPr/>
        </p:nvSpPr>
        <p:spPr>
          <a:xfrm rot="2831503">
            <a:off x="3001240" y="4940219"/>
            <a:ext cx="454381" cy="2394409"/>
          </a:xfrm>
          <a:prstGeom prst="upArrow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Levý břeh</a:t>
            </a:r>
            <a:endParaRPr lang="cs-CZ" sz="1400" dirty="0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Šipka doleva a nahoru 5"/>
          <p:cNvSpPr/>
          <p:nvPr/>
        </p:nvSpPr>
        <p:spPr>
          <a:xfrm rot="13577291">
            <a:off x="3629944" y="382816"/>
            <a:ext cx="1884113" cy="1929813"/>
          </a:xfrm>
          <a:prstGeom prst="left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131840" y="188640"/>
            <a:ext cx="2922595" cy="646331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/>
              <a:t>Přítoky Labe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403648" y="1412776"/>
            <a:ext cx="1800200" cy="3693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Levé přítoky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012160" y="1412776"/>
            <a:ext cx="1648208" cy="3693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Pravé přítoky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732240" y="1988840"/>
            <a:ext cx="963725" cy="369332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Cidlina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876256" y="2492896"/>
            <a:ext cx="808235" cy="369332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Jizera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372200" y="2996952"/>
            <a:ext cx="1296144" cy="369332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Ploučnice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372200" y="3501008"/>
            <a:ext cx="1263487" cy="369332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Kamenice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331640" y="2204864"/>
            <a:ext cx="936104" cy="369332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Úpa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331640" y="2708920"/>
            <a:ext cx="1008112" cy="369332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Metuje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331640" y="3212976"/>
            <a:ext cx="1008112" cy="369332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Orlice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331640" y="3717032"/>
            <a:ext cx="1512168" cy="369332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Chrudimka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331640" y="4221088"/>
            <a:ext cx="1080120" cy="369332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Vltava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331640" y="4725144"/>
            <a:ext cx="1368152" cy="369332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Ploučnice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331640" y="5229200"/>
            <a:ext cx="1080120" cy="369332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Bílina</a:t>
            </a:r>
            <a:endParaRPr lang="cs-CZ" dirty="0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Soutok Labe a Vltavy</a:t>
            </a:r>
            <a:endParaRPr lang="cs-CZ" dirty="0"/>
          </a:p>
        </p:txBody>
      </p:sp>
      <p:pic>
        <p:nvPicPr>
          <p:cNvPr id="4" name="Zástupný symbol pro obsah 3" descr="soutok-labe-vltava04[1]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550824" y="1481138"/>
            <a:ext cx="8042352" cy="4525962"/>
          </a:xfrm>
        </p:spPr>
      </p:pic>
      <p:sp>
        <p:nvSpPr>
          <p:cNvPr id="5" name="Zaoblený obdélník 4"/>
          <p:cNvSpPr/>
          <p:nvPr/>
        </p:nvSpPr>
        <p:spPr>
          <a:xfrm>
            <a:off x="5004048" y="1196752"/>
            <a:ext cx="2952328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U Mělníka</a:t>
            </a:r>
            <a:endParaRPr lang="cs-CZ" sz="2800" dirty="0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to="1.5" calcmode="lin" valueType="num">
                                      <p:cBhvr override="childStyle"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Elbe_Einzugsgebiet[1]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427002" y="1481138"/>
            <a:ext cx="4289996" cy="4525962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Labe protéká přes:</a:t>
            </a:r>
            <a:endParaRPr lang="cs-CZ" dirty="0"/>
          </a:p>
        </p:txBody>
      </p:sp>
      <p:sp>
        <p:nvSpPr>
          <p:cNvPr id="5" name="Šipka doprava 4"/>
          <p:cNvSpPr/>
          <p:nvPr/>
        </p:nvSpPr>
        <p:spPr>
          <a:xfrm>
            <a:off x="1259632" y="4653136"/>
            <a:ext cx="3312368" cy="50405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Českou republiku</a:t>
            </a:r>
            <a:endParaRPr lang="cs-CZ" dirty="0"/>
          </a:p>
        </p:txBody>
      </p:sp>
      <p:sp>
        <p:nvSpPr>
          <p:cNvPr id="6" name="Šipka doleva 5"/>
          <p:cNvSpPr/>
          <p:nvPr/>
        </p:nvSpPr>
        <p:spPr>
          <a:xfrm>
            <a:off x="4716016" y="2348880"/>
            <a:ext cx="3024336" cy="50405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Německo</a:t>
            </a:r>
            <a:endParaRPr lang="cs-CZ" dirty="0"/>
          </a:p>
        </p:txBody>
      </p:sp>
      <p:sp>
        <p:nvSpPr>
          <p:cNvPr id="7" name="Šipka doprava 6"/>
          <p:cNvSpPr/>
          <p:nvPr/>
        </p:nvSpPr>
        <p:spPr>
          <a:xfrm rot="2205052">
            <a:off x="-155223" y="871157"/>
            <a:ext cx="3079369" cy="504056"/>
          </a:xfrm>
          <a:prstGeom prst="rightArrow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Ústí do Severního moře</a:t>
            </a:r>
            <a:endParaRPr lang="cs-CZ" dirty="0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Zástupný symbol pro obsah 11" descr="328647_lod-labe[1]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323528" y="1340768"/>
            <a:ext cx="4305256" cy="2880000"/>
          </a:xfrm>
        </p:spPr>
      </p:pic>
      <p:pic>
        <p:nvPicPr>
          <p:cNvPr id="13" name="Zástupný symbol pro obsah 12" descr="1277392395_A8[1]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932040" y="1340768"/>
            <a:ext cx="3842952" cy="2880000"/>
          </a:xfrm>
        </p:spPr>
      </p:pic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Plavba po Labi</a:t>
            </a:r>
            <a:endParaRPr lang="cs-CZ" dirty="0"/>
          </a:p>
        </p:txBody>
      </p:sp>
      <p:pic>
        <p:nvPicPr>
          <p:cNvPr id="14" name="Obrázek 13" descr="hrad_Strekov_12_retus[1]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915816" y="3789040"/>
            <a:ext cx="3731837" cy="2880000"/>
          </a:xfrm>
          <a:prstGeom prst="rect">
            <a:avLst/>
          </a:prstGeom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to="1.5" calcmode="lin" valueType="num">
                                      <p:cBhvr override="childStyle"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7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7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d11_most_labe1_big[1]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3528" y="332656"/>
            <a:ext cx="4391565" cy="2916000"/>
          </a:xfrm>
          <a:prstGeom prst="rect">
            <a:avLst/>
          </a:prstGeom>
        </p:spPr>
      </p:pic>
      <p:pic>
        <p:nvPicPr>
          <p:cNvPr id="6" name="Obrázek 5" descr="imagesCA5QE1FB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7544" y="3717032"/>
            <a:ext cx="4221465" cy="2520000"/>
          </a:xfrm>
          <a:prstGeom prst="rect">
            <a:avLst/>
          </a:prstGeom>
        </p:spPr>
      </p:pic>
      <p:pic>
        <p:nvPicPr>
          <p:cNvPr id="8" name="Obrázek 7" descr="Jez_lovosice[1]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004048" y="3717032"/>
            <a:ext cx="3916475" cy="2520000"/>
          </a:xfrm>
          <a:prstGeom prst="rect">
            <a:avLst/>
          </a:prstGeom>
        </p:spPr>
      </p:pic>
      <p:pic>
        <p:nvPicPr>
          <p:cNvPr id="4098" name="Picture 2" descr="Soubor:Zdymadla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004048" y="332656"/>
            <a:ext cx="3840000" cy="2880000"/>
          </a:xfrm>
          <a:prstGeom prst="rect">
            <a:avLst/>
          </a:prstGeom>
          <a:noFill/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Jaké vzácné ryby žijí v Labi?</a:t>
            </a:r>
            <a:endParaRPr lang="cs-CZ" dirty="0"/>
          </a:p>
        </p:txBody>
      </p:sp>
      <p:pic>
        <p:nvPicPr>
          <p:cNvPr id="4" name="Zástupný symbol pro obsah 3" descr="imagesCAETZ028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755576" y="1412776"/>
            <a:ext cx="3844952" cy="2880000"/>
          </a:xfrm>
        </p:spPr>
      </p:pic>
      <p:pic>
        <p:nvPicPr>
          <p:cNvPr id="5" name="Obrázek 4" descr="jeseter_velky[1]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627785" y="3573016"/>
            <a:ext cx="6071847" cy="2880000"/>
          </a:xfrm>
          <a:prstGeom prst="rect">
            <a:avLst/>
          </a:prstGeom>
        </p:spPr>
      </p:pic>
      <p:sp>
        <p:nvSpPr>
          <p:cNvPr id="6" name="Zaoblený obdélník 5"/>
          <p:cNvSpPr/>
          <p:nvPr/>
        </p:nvSpPr>
        <p:spPr>
          <a:xfrm>
            <a:off x="4860032" y="1772816"/>
            <a:ext cx="3744416" cy="11521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Jeseter</a:t>
            </a:r>
            <a:endParaRPr lang="cs-CZ" sz="3600" dirty="0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MC900433161[1]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899592" y="1340768"/>
            <a:ext cx="2160000" cy="2160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Jak ti to šlo?</a:t>
            </a:r>
            <a:endParaRPr lang="cs-CZ" dirty="0"/>
          </a:p>
        </p:txBody>
      </p:sp>
      <p:pic>
        <p:nvPicPr>
          <p:cNvPr id="5" name="Obrázek 4" descr="MR900433160[1]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563888" y="1340768"/>
            <a:ext cx="2160000" cy="2160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6" name="Obrázek 5" descr="MR900433223[1]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228184" y="1340768"/>
            <a:ext cx="2160000" cy="2160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1400" dirty="0" smtClean="0"/>
              <a:t>[online] </a:t>
            </a:r>
            <a:r>
              <a:rPr lang="cs-CZ" sz="1400" dirty="0" smtClean="0"/>
              <a:t>28.2.2011</a:t>
            </a:r>
          </a:p>
          <a:p>
            <a:r>
              <a:rPr lang="cs-CZ" sz="1400" dirty="0" smtClean="0">
                <a:solidFill>
                  <a:srgbClr val="FF0000"/>
                </a:solidFill>
                <a:hlinkClick r:id="rId2"/>
              </a:rPr>
              <a:t>http://www.</a:t>
            </a:r>
            <a:r>
              <a:rPr lang="cs-CZ" sz="1400" dirty="0" err="1" smtClean="0">
                <a:solidFill>
                  <a:srgbClr val="FF0000"/>
                </a:solidFill>
                <a:hlinkClick r:id="rId2"/>
              </a:rPr>
              <a:t>pixmac.cz</a:t>
            </a:r>
            <a:r>
              <a:rPr lang="cs-CZ" sz="1400" dirty="0" smtClean="0">
                <a:solidFill>
                  <a:srgbClr val="FF0000"/>
                </a:solidFill>
                <a:hlinkClick r:id="rId2"/>
              </a:rPr>
              <a:t>/</a:t>
            </a:r>
            <a:r>
              <a:rPr lang="cs-CZ" sz="1400" dirty="0" err="1" smtClean="0">
                <a:solidFill>
                  <a:srgbClr val="FF0000"/>
                </a:solidFill>
                <a:hlinkClick r:id="rId2"/>
              </a:rPr>
              <a:t>pictures</a:t>
            </a:r>
            <a:r>
              <a:rPr lang="cs-CZ" sz="1400" dirty="0" smtClean="0">
                <a:solidFill>
                  <a:srgbClr val="FF0000"/>
                </a:solidFill>
                <a:hlinkClick r:id="rId2"/>
              </a:rPr>
              <a:t>/</a:t>
            </a:r>
            <a:r>
              <a:rPr lang="cs-CZ" sz="1400" dirty="0" err="1" smtClean="0">
                <a:solidFill>
                  <a:srgbClr val="FF0000"/>
                </a:solidFill>
                <a:hlinkClick r:id="rId2"/>
              </a:rPr>
              <a:t>labe</a:t>
            </a:r>
            <a:r>
              <a:rPr lang="cs-CZ" sz="1400" dirty="0" smtClean="0">
                <a:solidFill>
                  <a:srgbClr val="FF0000"/>
                </a:solidFill>
                <a:hlinkClick r:id="rId2"/>
              </a:rPr>
              <a:t>+pramen</a:t>
            </a:r>
            <a:endParaRPr lang="cs-CZ" sz="1400" dirty="0" smtClean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1400" dirty="0" smtClean="0">
                <a:hlinkClick r:id="rId3"/>
              </a:rPr>
              <a:t>http://www.reka-</a:t>
            </a:r>
            <a:r>
              <a:rPr lang="cs-CZ" sz="1400" dirty="0" err="1" smtClean="0">
                <a:hlinkClick r:id="rId3"/>
              </a:rPr>
              <a:t>labe.cz</a:t>
            </a:r>
            <a:r>
              <a:rPr lang="cs-CZ" sz="1400" dirty="0" smtClean="0">
                <a:hlinkClick r:id="rId3"/>
              </a:rPr>
              <a:t>/</a:t>
            </a:r>
            <a:endParaRPr lang="cs-CZ" sz="1400" dirty="0" smtClean="0"/>
          </a:p>
          <a:p>
            <a:pPr>
              <a:buFont typeface="Wingdings" pitchFamily="2" charset="2"/>
              <a:buChar char="Ø"/>
            </a:pPr>
            <a:r>
              <a:rPr lang="cs-CZ" sz="1400" dirty="0" smtClean="0">
                <a:hlinkClick r:id="rId4"/>
              </a:rPr>
              <a:t>http://cs.wikipedia.org/wiki/Soubor:Elbe_Einzugsgebiet.png</a:t>
            </a:r>
            <a:endParaRPr lang="cs-CZ" sz="1400" dirty="0" smtClean="0"/>
          </a:p>
          <a:p>
            <a:pPr>
              <a:buFont typeface="Wingdings" pitchFamily="2" charset="2"/>
              <a:buChar char="Ø"/>
            </a:pPr>
            <a:r>
              <a:rPr lang="cs-CZ" sz="1400" dirty="0" smtClean="0">
                <a:hlinkClick r:id="rId5"/>
              </a:rPr>
              <a:t>http://cs.wikipedia.org/wiki/Soubor:Melnik_-_soutok1.jpg</a:t>
            </a:r>
            <a:endParaRPr lang="cs-CZ" sz="1400" dirty="0" smtClean="0"/>
          </a:p>
          <a:p>
            <a:pPr>
              <a:buFont typeface="Wingdings" pitchFamily="2" charset="2"/>
              <a:buChar char="Ø"/>
            </a:pPr>
            <a:r>
              <a:rPr lang="cs-CZ" sz="1400" dirty="0" smtClean="0">
                <a:hlinkClick r:id="rId6"/>
              </a:rPr>
              <a:t>http://cs.wikipedia.org/wiki/Labe#P.C5.99.C3.ADtoky</a:t>
            </a:r>
            <a:endParaRPr lang="cs-CZ" sz="1400" dirty="0" smtClean="0"/>
          </a:p>
          <a:p>
            <a:pPr>
              <a:buFont typeface="Wingdings" pitchFamily="2" charset="2"/>
              <a:buChar char="Ø"/>
            </a:pPr>
            <a:r>
              <a:rPr lang="cs-CZ" sz="1400" dirty="0" smtClean="0">
                <a:hlinkClick r:id="rId7"/>
              </a:rPr>
              <a:t>http://cs.wikipedia.org/wiki/Soubor:Zdymadla.jpg</a:t>
            </a:r>
            <a:endParaRPr lang="cs-CZ" sz="1400" dirty="0" smtClean="0"/>
          </a:p>
          <a:p>
            <a:pPr>
              <a:buFont typeface="Wingdings" pitchFamily="2" charset="2"/>
              <a:buChar char="Ø"/>
            </a:pPr>
            <a:r>
              <a:rPr lang="cs-CZ" sz="1400" dirty="0" smtClean="0">
                <a:hlinkClick r:id="rId8"/>
              </a:rPr>
              <a:t>http://www.</a:t>
            </a:r>
            <a:r>
              <a:rPr lang="cs-CZ" sz="1400" dirty="0" err="1" smtClean="0">
                <a:hlinkClick r:id="rId8"/>
              </a:rPr>
              <a:t>mrybar.dupeto.cz</a:t>
            </a:r>
            <a:r>
              <a:rPr lang="cs-CZ" sz="1400" dirty="0" smtClean="0">
                <a:hlinkClick r:id="rId8"/>
              </a:rPr>
              <a:t>/novy_atlas.</a:t>
            </a:r>
            <a:r>
              <a:rPr lang="cs-CZ" sz="1400" dirty="0" err="1" smtClean="0">
                <a:hlinkClick r:id="rId8"/>
              </a:rPr>
              <a:t>html</a:t>
            </a:r>
            <a:endParaRPr lang="cs-CZ" sz="1400" dirty="0" smtClean="0"/>
          </a:p>
          <a:p>
            <a:pPr>
              <a:buFont typeface="Wingdings" pitchFamily="2" charset="2"/>
              <a:buChar char="Ø"/>
            </a:pPr>
            <a:r>
              <a:rPr lang="cs-CZ" sz="1400" dirty="0" smtClean="0">
                <a:hlinkClick r:id="rId9"/>
              </a:rPr>
              <a:t>http://www.chytej.cz/atlas_ryb/ryba/jeseter_sibirsky/</a:t>
            </a:r>
            <a:endParaRPr lang="cs-CZ" sz="1400" dirty="0" smtClean="0"/>
          </a:p>
          <a:p>
            <a:pPr>
              <a:buFont typeface="Wingdings" pitchFamily="2" charset="2"/>
              <a:buChar char="Ø"/>
            </a:pPr>
            <a:r>
              <a:rPr lang="cs-CZ" sz="1400" dirty="0" err="1" smtClean="0"/>
              <a:t>Smajlík</a:t>
            </a:r>
            <a:r>
              <a:rPr lang="cs-CZ" sz="1400" dirty="0" smtClean="0"/>
              <a:t>: klipart Microsoft Office</a:t>
            </a:r>
            <a:endParaRPr lang="cs-CZ" sz="1400" dirty="0" smtClean="0"/>
          </a:p>
          <a:p>
            <a:pPr>
              <a:buFont typeface="Wingdings" pitchFamily="2" charset="2"/>
              <a:buChar char="Ø"/>
            </a:pPr>
            <a:endParaRPr lang="cs-CZ" sz="1400" dirty="0" smtClean="0"/>
          </a:p>
          <a:p>
            <a:pPr>
              <a:buFont typeface="Wingdings" pitchFamily="2" charset="2"/>
              <a:buChar char="Ø"/>
            </a:pPr>
            <a:endParaRPr lang="cs-CZ" sz="1400" dirty="0" smtClean="0"/>
          </a:p>
          <a:p>
            <a:pPr>
              <a:buFont typeface="Wingdings" pitchFamily="2" charset="2"/>
              <a:buChar char="Ø"/>
            </a:pPr>
            <a:endParaRPr lang="cs-CZ" sz="1400" dirty="0" smtClean="0"/>
          </a:p>
          <a:p>
            <a:pPr>
              <a:buFont typeface="Wingdings" pitchFamily="2" charset="2"/>
              <a:buChar char="Ø"/>
            </a:pPr>
            <a:endParaRPr lang="cs-CZ" sz="1400" dirty="0" smtClean="0"/>
          </a:p>
          <a:p>
            <a:pPr>
              <a:buFont typeface="Wingdings" pitchFamily="2" charset="2"/>
              <a:buChar char="Ø"/>
            </a:pPr>
            <a:endParaRPr lang="cs-CZ" sz="1400" dirty="0" smtClean="0"/>
          </a:p>
          <a:p>
            <a:pPr>
              <a:buFont typeface="Wingdings" pitchFamily="2" charset="2"/>
              <a:buChar char="Ø"/>
            </a:pPr>
            <a:endParaRPr lang="cs-CZ" sz="1400" dirty="0" smtClean="0"/>
          </a:p>
          <a:p>
            <a:pPr>
              <a:buFont typeface="Wingdings" pitchFamily="2" charset="2"/>
              <a:buChar char="Ø"/>
            </a:pPr>
            <a:endParaRPr lang="cs-CZ" sz="1400" dirty="0" smtClean="0"/>
          </a:p>
          <a:p>
            <a:pPr>
              <a:buFont typeface="Wingdings" pitchFamily="2" charset="2"/>
              <a:buChar char="Ø"/>
            </a:pPr>
            <a:endParaRPr lang="cs-CZ" sz="1400" dirty="0" smtClean="0"/>
          </a:p>
          <a:p>
            <a:endParaRPr lang="cs-CZ" sz="1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372</TotalTime>
  <Words>141</Words>
  <Application>Microsoft Office PowerPoint</Application>
  <PresentationFormat>Předvádění na obrazovce (4:3)</PresentationFormat>
  <Paragraphs>57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Shluk</vt:lpstr>
      <vt:lpstr>Labe - Elbe</vt:lpstr>
      <vt:lpstr>  Projekt Peníze školám CZ. reg.č. CZ.1.07/1.4.00/21.0385 </vt:lpstr>
      <vt:lpstr>Pramení v Krkonoších</vt:lpstr>
      <vt:lpstr>Prezentace aplikace PowerPoint</vt:lpstr>
      <vt:lpstr>Prezentace aplikace PowerPoint</vt:lpstr>
      <vt:lpstr>Prezentace aplikace PowerPoint</vt:lpstr>
      <vt:lpstr>Soutok Labe a Vltavy</vt:lpstr>
      <vt:lpstr>Labe protéká přes:</vt:lpstr>
      <vt:lpstr>Plavba po Labi</vt:lpstr>
      <vt:lpstr>Prezentace aplikace PowerPoint</vt:lpstr>
      <vt:lpstr>Jaké vzácné ryby žijí v Labi?</vt:lpstr>
      <vt:lpstr>Jak ti to šlo?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Labe - elbe</dc:title>
  <dc:creator>notebook</dc:creator>
  <cp:lastModifiedBy>Martin Králík</cp:lastModifiedBy>
  <cp:revision>44</cp:revision>
  <dcterms:created xsi:type="dcterms:W3CDTF">2011-02-02T20:40:56Z</dcterms:created>
  <dcterms:modified xsi:type="dcterms:W3CDTF">2012-03-25T14:11:07Z</dcterms:modified>
</cp:coreProperties>
</file>