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1"/>
  </p:notesMasterIdLst>
  <p:sldIdLst>
    <p:sldId id="256" r:id="rId2"/>
    <p:sldId id="262" r:id="rId3"/>
    <p:sldId id="264" r:id="rId4"/>
    <p:sldId id="340" r:id="rId5"/>
    <p:sldId id="349" r:id="rId6"/>
    <p:sldId id="350" r:id="rId7"/>
    <p:sldId id="351" r:id="rId8"/>
    <p:sldId id="352" r:id="rId9"/>
    <p:sldId id="348" r:id="rId10"/>
    <p:sldId id="346" r:id="rId11"/>
    <p:sldId id="347" r:id="rId12"/>
    <p:sldId id="338" r:id="rId13"/>
    <p:sldId id="287" r:id="rId14"/>
    <p:sldId id="286" r:id="rId15"/>
    <p:sldId id="288" r:id="rId16"/>
    <p:sldId id="289" r:id="rId17"/>
    <p:sldId id="292" r:id="rId18"/>
    <p:sldId id="294" r:id="rId19"/>
    <p:sldId id="260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AFE4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5737" autoAdjust="0"/>
  </p:normalViewPr>
  <p:slideViewPr>
    <p:cSldViewPr>
      <p:cViewPr>
        <p:scale>
          <a:sx n="66" d="100"/>
          <a:sy n="66" d="100"/>
        </p:scale>
        <p:origin x="-636" y="8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Mechanika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pPr algn="l"/>
          <a:r>
            <a:rPr lang="cs-CZ" sz="2000" b="1" dirty="0" smtClean="0"/>
            <a:t>Název</a:t>
          </a:r>
          <a:r>
            <a:rPr lang="cs-CZ" sz="2000" b="1" smtClean="0"/>
            <a:t>: </a:t>
          </a:r>
          <a:r>
            <a:rPr lang="cs-CZ" sz="2000" b="0" smtClean="0"/>
            <a:t>VY_32_INOVACE_Třetí </a:t>
          </a:r>
          <a:r>
            <a:rPr lang="cs-CZ" sz="2000" b="0" dirty="0" smtClean="0"/>
            <a:t>Newtonův pohybový zákon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52FF291-747F-4A3B-B423-99C7A78A339F}" type="datetimeFigureOut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4A8B608-2081-42B3-845C-91E32E2874E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51CFA-9B33-4980-855B-46DEAA75E902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21709-CC6B-4F23-93C5-B31EF596AE8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C2B52-5346-4DEA-BDB6-1B50402AAA69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AAD88-188E-426D-9DB6-60B16461A23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9B8C-72FC-4C9F-882F-5DC4115765F8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EFC6B-E401-470D-BCDC-695D450DAD5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71236-EEDD-42DC-9CA5-1676133DF411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117AF-B814-48A3-9689-7327CE54D58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C9B46-10AF-44A9-81C3-123E7A16B8EA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7BF77-2B2E-40FB-9AFF-151059B9485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B2086-6CB7-4C72-B8BB-63B0A0F7A701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058EC-A7D8-4E81-B1FA-52DB72E0FFC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7EABB-A754-4BE2-8E5F-F3915B9CBDF9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35720-9976-4A5D-A0B7-7267A25328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18F65-A9BF-4383-97A5-5D6A623777EE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98A33-DF97-4998-8E32-A7037C0049B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8591F-0C00-42C9-9E1B-65A685607B57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29CB5-581D-43CC-94AB-44DED19DC43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A5205-55CC-4C49-A35E-EC5C21E5FF49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C8DB2-1F28-43B0-AB98-7FEBB7DA12A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8C2F5-26D7-49C9-9A2D-4086F2AF8EBF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B9B5B-C773-4483-9D5D-CC4B1FCDAC5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104A52-83F9-4671-9609-B149CAC16424}" type="datetime1">
              <a:rPr lang="cs-CZ"/>
              <a:pPr>
                <a:defRPr/>
              </a:pPr>
              <a:t>26.1.2014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8CEED4-27A8-4C3F-8343-B6D645F0B82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9" r:id="rId4"/>
    <p:sldLayoutId id="2147483778" r:id="rId5"/>
    <p:sldLayoutId id="2147483777" r:id="rId6"/>
    <p:sldLayoutId id="2147483783" r:id="rId7"/>
    <p:sldLayoutId id="2147483784" r:id="rId8"/>
    <p:sldLayoutId id="2147483785" r:id="rId9"/>
    <p:sldLayoutId id="2147483776" r:id="rId10"/>
    <p:sldLayoutId id="2147483786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sps.muni.cz/inovace-SEBS-ASEBS/elearning/biomechanika/biomechanika-upolovych-sportu" TargetMode="External"/><Relationship Id="rId7" Type="http://schemas.openxmlformats.org/officeDocument/2006/relationships/hyperlink" Target="http://www.tutorvista.com/content/physics/physics-i/newtons-laws-motion/newtons-third-law-motion.php" TargetMode="External"/><Relationship Id="rId2" Type="http://schemas.openxmlformats.org/officeDocument/2006/relationships/hyperlink" Target="http://v.smid.sk/fyzika/vyuka/mech/f_mech2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irecontrolman.tpub.com/14104/css/14104_87.htm" TargetMode="External"/><Relationship Id="rId5" Type="http://schemas.openxmlformats.org/officeDocument/2006/relationships/hyperlink" Target="http://fyzweb.cz/materialy/sily/vice/akrce.php" TargetMode="External"/><Relationship Id="rId4" Type="http://schemas.openxmlformats.org/officeDocument/2006/relationships/hyperlink" Target="http://www.mvp.cufo.cz/materialy/66a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1800225" y="1844675"/>
            <a:ext cx="5543550" cy="1008063"/>
          </a:xfrm>
        </p:spPr>
        <p:txBody>
          <a:bodyPr/>
          <a:lstStyle/>
          <a:p>
            <a:r>
              <a:rPr lang="cs-CZ" sz="2800" smtClean="0"/>
              <a:t>Základní škola a Mateřská škola Bílá Třemešná, okres Trutnov</a:t>
            </a:r>
            <a:endParaRPr lang="cs-CZ" sz="2800" b="1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Candara" pitchFamily="34" charset="0"/>
              </a:rPr>
              <a:t>Škola pro 21. století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674938"/>
            <a:ext cx="8353425" cy="3633787"/>
          </a:xfrm>
        </p:spPr>
        <p:txBody>
          <a:bodyPr rtlCol="0">
            <a:normAutofit fontScale="85000"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Prezentace je určena pro výklad učiva s tématem třetí Newtonův pohybový zákon v 6. ročníku ZŠ. </a:t>
            </a: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Prezentace se skládá ze tří částí: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Výklad </a:t>
            </a:r>
            <a:r>
              <a:rPr lang="cs-CZ" dirty="0"/>
              <a:t>nové látky (snímky </a:t>
            </a:r>
            <a:r>
              <a:rPr lang="cs-CZ" dirty="0" smtClean="0"/>
              <a:t>3 </a:t>
            </a:r>
            <a:r>
              <a:rPr lang="cs-CZ" dirty="0"/>
              <a:t>– </a:t>
            </a:r>
            <a:r>
              <a:rPr lang="cs-CZ" dirty="0" smtClean="0"/>
              <a:t>9): Vzájemné působení těles, akce, reakce, příklady vzájemného působení těles a možnosti využití zákona akce a reakce. Snímky 4 a 5 jsou doplněny animacemi demonstrujícími probírané učivo.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Shrnutí tematického celku Newtonovy pohybové zákony (snímky 10 </a:t>
            </a:r>
            <a:r>
              <a:rPr lang="cs-CZ" dirty="0"/>
              <a:t>– </a:t>
            </a:r>
            <a:r>
              <a:rPr lang="cs-CZ" dirty="0" smtClean="0"/>
              <a:t>11). 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Shrnutí probrané látky a </a:t>
            </a:r>
            <a:r>
              <a:rPr lang="cs-CZ" dirty="0"/>
              <a:t>závěrečný </a:t>
            </a:r>
            <a:r>
              <a:rPr lang="cs-CZ" dirty="0" smtClean="0"/>
              <a:t>interaktivní test (po kliknutí na odpověď se žáci dozví, zda odpověděli správně) s příklady na procvičení probrané látky (snímky 12 </a:t>
            </a:r>
            <a:r>
              <a:rPr lang="cs-CZ" dirty="0"/>
              <a:t>– </a:t>
            </a:r>
            <a:r>
              <a:rPr lang="cs-CZ" dirty="0" smtClean="0"/>
              <a:t>18).</a:t>
            </a: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/>
              <a:t>Časová náročnost </a:t>
            </a:r>
            <a:r>
              <a:rPr lang="cs-CZ" dirty="0" smtClean="0"/>
              <a:t>35 </a:t>
            </a:r>
            <a:r>
              <a:rPr lang="cs-CZ" dirty="0"/>
              <a:t>min.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</p:txBody>
      </p:sp>
      <p:sp>
        <p:nvSpPr>
          <p:cNvPr id="1536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E84572-3446-47DB-B0C0-EC5F84C62A5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1536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006600"/>
            <a:ext cx="7772400" cy="1779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/>
              <a:t>Třetí Newtonův pohybový zákon</a:t>
            </a:r>
            <a:endParaRPr lang="cs-CZ" sz="5400" dirty="0"/>
          </a:p>
        </p:txBody>
      </p:sp>
      <p:sp>
        <p:nvSpPr>
          <p:cNvPr id="1638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F4FF14-5BB4-40E4-9D11-629DDAAA774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5"/>
          <p:cNvGrpSpPr>
            <a:grpSpLocks noChangeAspect="1"/>
          </p:cNvGrpSpPr>
          <p:nvPr/>
        </p:nvGrpSpPr>
        <p:grpSpPr bwMode="auto">
          <a:xfrm>
            <a:off x="4408488" y="3165475"/>
            <a:ext cx="450850" cy="450850"/>
            <a:chOff x="1383" y="2160"/>
            <a:chExt cx="1149" cy="1148"/>
          </a:xfrm>
        </p:grpSpPr>
        <p:sp>
          <p:nvSpPr>
            <p:cNvPr id="17418" name="AutoShape 4"/>
            <p:cNvSpPr>
              <a:spLocks noChangeAspect="1" noChangeArrowheads="1" noTextEdit="1"/>
            </p:cNvSpPr>
            <p:nvPr/>
          </p:nvSpPr>
          <p:spPr bwMode="auto">
            <a:xfrm>
              <a:off x="1383" y="2160"/>
              <a:ext cx="1149" cy="1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419" name="Freeform 6"/>
            <p:cNvSpPr>
              <a:spLocks/>
            </p:cNvSpPr>
            <p:nvPr/>
          </p:nvSpPr>
          <p:spPr bwMode="auto">
            <a:xfrm>
              <a:off x="1383" y="2160"/>
              <a:ext cx="1149" cy="1148"/>
            </a:xfrm>
            <a:custGeom>
              <a:avLst/>
              <a:gdLst>
                <a:gd name="T0" fmla="*/ 1146 w 2298"/>
                <a:gd name="T1" fmla="*/ 632 h 2296"/>
                <a:gd name="T2" fmla="*/ 1131 w 2298"/>
                <a:gd name="T3" fmla="*/ 717 h 2296"/>
                <a:gd name="T4" fmla="*/ 1104 w 2298"/>
                <a:gd name="T5" fmla="*/ 797 h 2296"/>
                <a:gd name="T6" fmla="*/ 1066 w 2298"/>
                <a:gd name="T7" fmla="*/ 871 h 2296"/>
                <a:gd name="T8" fmla="*/ 1017 w 2298"/>
                <a:gd name="T9" fmla="*/ 939 h 2296"/>
                <a:gd name="T10" fmla="*/ 960 w 2298"/>
                <a:gd name="T11" fmla="*/ 999 h 2296"/>
                <a:gd name="T12" fmla="*/ 895 w 2298"/>
                <a:gd name="T13" fmla="*/ 1050 h 2296"/>
                <a:gd name="T14" fmla="*/ 823 w 2298"/>
                <a:gd name="T15" fmla="*/ 1092 h 2296"/>
                <a:gd name="T16" fmla="*/ 745 w 2298"/>
                <a:gd name="T17" fmla="*/ 1122 h 2296"/>
                <a:gd name="T18" fmla="*/ 661 w 2298"/>
                <a:gd name="T19" fmla="*/ 1142 h 2296"/>
                <a:gd name="T20" fmla="*/ 574 w 2298"/>
                <a:gd name="T21" fmla="*/ 1148 h 2296"/>
                <a:gd name="T22" fmla="*/ 486 w 2298"/>
                <a:gd name="T23" fmla="*/ 1142 h 2296"/>
                <a:gd name="T24" fmla="*/ 403 w 2298"/>
                <a:gd name="T25" fmla="*/ 1122 h 2296"/>
                <a:gd name="T26" fmla="*/ 325 w 2298"/>
                <a:gd name="T27" fmla="*/ 1092 h 2296"/>
                <a:gd name="T28" fmla="*/ 253 w 2298"/>
                <a:gd name="T29" fmla="*/ 1050 h 2296"/>
                <a:gd name="T30" fmla="*/ 188 w 2298"/>
                <a:gd name="T31" fmla="*/ 999 h 2296"/>
                <a:gd name="T32" fmla="*/ 131 w 2298"/>
                <a:gd name="T33" fmla="*/ 939 h 2296"/>
                <a:gd name="T34" fmla="*/ 83 w 2298"/>
                <a:gd name="T35" fmla="*/ 871 h 2296"/>
                <a:gd name="T36" fmla="*/ 45 w 2298"/>
                <a:gd name="T37" fmla="*/ 797 h 2296"/>
                <a:gd name="T38" fmla="*/ 18 w 2298"/>
                <a:gd name="T39" fmla="*/ 717 h 2296"/>
                <a:gd name="T40" fmla="*/ 3 w 2298"/>
                <a:gd name="T41" fmla="*/ 632 h 2296"/>
                <a:gd name="T42" fmla="*/ 1 w 2298"/>
                <a:gd name="T43" fmla="*/ 545 h 2296"/>
                <a:gd name="T44" fmla="*/ 11 w 2298"/>
                <a:gd name="T45" fmla="*/ 458 h 2296"/>
                <a:gd name="T46" fmla="*/ 35 w 2298"/>
                <a:gd name="T47" fmla="*/ 376 h 2296"/>
                <a:gd name="T48" fmla="*/ 69 w 2298"/>
                <a:gd name="T49" fmla="*/ 300 h 2296"/>
                <a:gd name="T50" fmla="*/ 114 w 2298"/>
                <a:gd name="T51" fmla="*/ 230 h 2296"/>
                <a:gd name="T52" fmla="*/ 168 w 2298"/>
                <a:gd name="T53" fmla="*/ 168 h 2296"/>
                <a:gd name="T54" fmla="*/ 230 w 2298"/>
                <a:gd name="T55" fmla="*/ 114 h 2296"/>
                <a:gd name="T56" fmla="*/ 300 w 2298"/>
                <a:gd name="T57" fmla="*/ 69 h 2296"/>
                <a:gd name="T58" fmla="*/ 377 w 2298"/>
                <a:gd name="T59" fmla="*/ 35 h 2296"/>
                <a:gd name="T60" fmla="*/ 458 w 2298"/>
                <a:gd name="T61" fmla="*/ 11 h 2296"/>
                <a:gd name="T62" fmla="*/ 545 w 2298"/>
                <a:gd name="T63" fmla="*/ 1 h 2296"/>
                <a:gd name="T64" fmla="*/ 632 w 2298"/>
                <a:gd name="T65" fmla="*/ 3 h 2296"/>
                <a:gd name="T66" fmla="*/ 717 w 2298"/>
                <a:gd name="T67" fmla="*/ 18 h 2296"/>
                <a:gd name="T68" fmla="*/ 797 w 2298"/>
                <a:gd name="T69" fmla="*/ 45 h 2296"/>
                <a:gd name="T70" fmla="*/ 872 w 2298"/>
                <a:gd name="T71" fmla="*/ 83 h 2296"/>
                <a:gd name="T72" fmla="*/ 940 w 2298"/>
                <a:gd name="T73" fmla="*/ 131 h 2296"/>
                <a:gd name="T74" fmla="*/ 1000 w 2298"/>
                <a:gd name="T75" fmla="*/ 188 h 2296"/>
                <a:gd name="T76" fmla="*/ 1051 w 2298"/>
                <a:gd name="T77" fmla="*/ 253 h 2296"/>
                <a:gd name="T78" fmla="*/ 1093 w 2298"/>
                <a:gd name="T79" fmla="*/ 325 h 2296"/>
                <a:gd name="T80" fmla="*/ 1123 w 2298"/>
                <a:gd name="T81" fmla="*/ 403 h 2296"/>
                <a:gd name="T82" fmla="*/ 1142 w 2298"/>
                <a:gd name="T83" fmla="*/ 486 h 2296"/>
                <a:gd name="T84" fmla="*/ 1149 w 2298"/>
                <a:gd name="T85" fmla="*/ 574 h 229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2298"/>
                <a:gd name="T130" fmla="*/ 0 h 2296"/>
                <a:gd name="T131" fmla="*/ 2298 w 2298"/>
                <a:gd name="T132" fmla="*/ 2296 h 229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2298" h="2296">
                  <a:moveTo>
                    <a:pt x="2298" y="1147"/>
                  </a:moveTo>
                  <a:lnTo>
                    <a:pt x="2297" y="1206"/>
                  </a:lnTo>
                  <a:lnTo>
                    <a:pt x="2292" y="1265"/>
                  </a:lnTo>
                  <a:lnTo>
                    <a:pt x="2284" y="1323"/>
                  </a:lnTo>
                  <a:lnTo>
                    <a:pt x="2275" y="1379"/>
                  </a:lnTo>
                  <a:lnTo>
                    <a:pt x="2262" y="1434"/>
                  </a:lnTo>
                  <a:lnTo>
                    <a:pt x="2246" y="1490"/>
                  </a:lnTo>
                  <a:lnTo>
                    <a:pt x="2228" y="1543"/>
                  </a:lnTo>
                  <a:lnTo>
                    <a:pt x="2208" y="1594"/>
                  </a:lnTo>
                  <a:lnTo>
                    <a:pt x="2185" y="1645"/>
                  </a:lnTo>
                  <a:lnTo>
                    <a:pt x="2160" y="1695"/>
                  </a:lnTo>
                  <a:lnTo>
                    <a:pt x="2131" y="1743"/>
                  </a:lnTo>
                  <a:lnTo>
                    <a:pt x="2102" y="1790"/>
                  </a:lnTo>
                  <a:lnTo>
                    <a:pt x="2070" y="1835"/>
                  </a:lnTo>
                  <a:lnTo>
                    <a:pt x="2035" y="1878"/>
                  </a:lnTo>
                  <a:lnTo>
                    <a:pt x="2000" y="1920"/>
                  </a:lnTo>
                  <a:lnTo>
                    <a:pt x="1961" y="1960"/>
                  </a:lnTo>
                  <a:lnTo>
                    <a:pt x="1921" y="1998"/>
                  </a:lnTo>
                  <a:lnTo>
                    <a:pt x="1880" y="2033"/>
                  </a:lnTo>
                  <a:lnTo>
                    <a:pt x="1836" y="2068"/>
                  </a:lnTo>
                  <a:lnTo>
                    <a:pt x="1791" y="2100"/>
                  </a:lnTo>
                  <a:lnTo>
                    <a:pt x="1744" y="2130"/>
                  </a:lnTo>
                  <a:lnTo>
                    <a:pt x="1696" y="2158"/>
                  </a:lnTo>
                  <a:lnTo>
                    <a:pt x="1647" y="2183"/>
                  </a:lnTo>
                  <a:lnTo>
                    <a:pt x="1595" y="2206"/>
                  </a:lnTo>
                  <a:lnTo>
                    <a:pt x="1543" y="2227"/>
                  </a:lnTo>
                  <a:lnTo>
                    <a:pt x="1490" y="2244"/>
                  </a:lnTo>
                  <a:lnTo>
                    <a:pt x="1435" y="2260"/>
                  </a:lnTo>
                  <a:lnTo>
                    <a:pt x="1379" y="2273"/>
                  </a:lnTo>
                  <a:lnTo>
                    <a:pt x="1323" y="2283"/>
                  </a:lnTo>
                  <a:lnTo>
                    <a:pt x="1265" y="2290"/>
                  </a:lnTo>
                  <a:lnTo>
                    <a:pt x="1207" y="2295"/>
                  </a:lnTo>
                  <a:lnTo>
                    <a:pt x="1148" y="2296"/>
                  </a:lnTo>
                  <a:lnTo>
                    <a:pt x="1089" y="2295"/>
                  </a:lnTo>
                  <a:lnTo>
                    <a:pt x="1030" y="2290"/>
                  </a:lnTo>
                  <a:lnTo>
                    <a:pt x="973" y="2283"/>
                  </a:lnTo>
                  <a:lnTo>
                    <a:pt x="916" y="2273"/>
                  </a:lnTo>
                  <a:lnTo>
                    <a:pt x="861" y="2260"/>
                  </a:lnTo>
                  <a:lnTo>
                    <a:pt x="807" y="2244"/>
                  </a:lnTo>
                  <a:lnTo>
                    <a:pt x="754" y="2227"/>
                  </a:lnTo>
                  <a:lnTo>
                    <a:pt x="701" y="2206"/>
                  </a:lnTo>
                  <a:lnTo>
                    <a:pt x="650" y="2183"/>
                  </a:lnTo>
                  <a:lnTo>
                    <a:pt x="600" y="2158"/>
                  </a:lnTo>
                  <a:lnTo>
                    <a:pt x="553" y="2130"/>
                  </a:lnTo>
                  <a:lnTo>
                    <a:pt x="506" y="2100"/>
                  </a:lnTo>
                  <a:lnTo>
                    <a:pt x="461" y="2068"/>
                  </a:lnTo>
                  <a:lnTo>
                    <a:pt x="417" y="2033"/>
                  </a:lnTo>
                  <a:lnTo>
                    <a:pt x="376" y="1998"/>
                  </a:lnTo>
                  <a:lnTo>
                    <a:pt x="337" y="1960"/>
                  </a:lnTo>
                  <a:lnTo>
                    <a:pt x="298" y="1920"/>
                  </a:lnTo>
                  <a:lnTo>
                    <a:pt x="262" y="1878"/>
                  </a:lnTo>
                  <a:lnTo>
                    <a:pt x="228" y="1835"/>
                  </a:lnTo>
                  <a:lnTo>
                    <a:pt x="196" y="1790"/>
                  </a:lnTo>
                  <a:lnTo>
                    <a:pt x="166" y="1743"/>
                  </a:lnTo>
                  <a:lnTo>
                    <a:pt x="138" y="1695"/>
                  </a:lnTo>
                  <a:lnTo>
                    <a:pt x="113" y="1645"/>
                  </a:lnTo>
                  <a:lnTo>
                    <a:pt x="90" y="1594"/>
                  </a:lnTo>
                  <a:lnTo>
                    <a:pt x="69" y="1543"/>
                  </a:lnTo>
                  <a:lnTo>
                    <a:pt x="52" y="1490"/>
                  </a:lnTo>
                  <a:lnTo>
                    <a:pt x="36" y="1434"/>
                  </a:lnTo>
                  <a:lnTo>
                    <a:pt x="23" y="1379"/>
                  </a:lnTo>
                  <a:lnTo>
                    <a:pt x="13" y="1323"/>
                  </a:lnTo>
                  <a:lnTo>
                    <a:pt x="6" y="1265"/>
                  </a:lnTo>
                  <a:lnTo>
                    <a:pt x="1" y="1206"/>
                  </a:lnTo>
                  <a:lnTo>
                    <a:pt x="0" y="1147"/>
                  </a:lnTo>
                  <a:lnTo>
                    <a:pt x="1" y="1089"/>
                  </a:lnTo>
                  <a:lnTo>
                    <a:pt x="6" y="1030"/>
                  </a:lnTo>
                  <a:lnTo>
                    <a:pt x="13" y="972"/>
                  </a:lnTo>
                  <a:lnTo>
                    <a:pt x="23" y="916"/>
                  </a:lnTo>
                  <a:lnTo>
                    <a:pt x="36" y="861"/>
                  </a:lnTo>
                  <a:lnTo>
                    <a:pt x="52" y="806"/>
                  </a:lnTo>
                  <a:lnTo>
                    <a:pt x="69" y="753"/>
                  </a:lnTo>
                  <a:lnTo>
                    <a:pt x="90" y="700"/>
                  </a:lnTo>
                  <a:lnTo>
                    <a:pt x="113" y="650"/>
                  </a:lnTo>
                  <a:lnTo>
                    <a:pt x="138" y="600"/>
                  </a:lnTo>
                  <a:lnTo>
                    <a:pt x="166" y="553"/>
                  </a:lnTo>
                  <a:lnTo>
                    <a:pt x="196" y="506"/>
                  </a:lnTo>
                  <a:lnTo>
                    <a:pt x="228" y="461"/>
                  </a:lnTo>
                  <a:lnTo>
                    <a:pt x="262" y="417"/>
                  </a:lnTo>
                  <a:lnTo>
                    <a:pt x="298" y="376"/>
                  </a:lnTo>
                  <a:lnTo>
                    <a:pt x="337" y="336"/>
                  </a:lnTo>
                  <a:lnTo>
                    <a:pt x="376" y="298"/>
                  </a:lnTo>
                  <a:lnTo>
                    <a:pt x="417" y="262"/>
                  </a:lnTo>
                  <a:lnTo>
                    <a:pt x="461" y="228"/>
                  </a:lnTo>
                  <a:lnTo>
                    <a:pt x="506" y="196"/>
                  </a:lnTo>
                  <a:lnTo>
                    <a:pt x="553" y="166"/>
                  </a:lnTo>
                  <a:lnTo>
                    <a:pt x="600" y="138"/>
                  </a:lnTo>
                  <a:lnTo>
                    <a:pt x="650" y="113"/>
                  </a:lnTo>
                  <a:lnTo>
                    <a:pt x="701" y="90"/>
                  </a:lnTo>
                  <a:lnTo>
                    <a:pt x="754" y="69"/>
                  </a:lnTo>
                  <a:lnTo>
                    <a:pt x="807" y="52"/>
                  </a:lnTo>
                  <a:lnTo>
                    <a:pt x="861" y="36"/>
                  </a:lnTo>
                  <a:lnTo>
                    <a:pt x="916" y="23"/>
                  </a:lnTo>
                  <a:lnTo>
                    <a:pt x="973" y="13"/>
                  </a:lnTo>
                  <a:lnTo>
                    <a:pt x="1030" y="6"/>
                  </a:lnTo>
                  <a:lnTo>
                    <a:pt x="1089" y="1"/>
                  </a:lnTo>
                  <a:lnTo>
                    <a:pt x="1148" y="0"/>
                  </a:lnTo>
                  <a:lnTo>
                    <a:pt x="1207" y="1"/>
                  </a:lnTo>
                  <a:lnTo>
                    <a:pt x="1265" y="6"/>
                  </a:lnTo>
                  <a:lnTo>
                    <a:pt x="1323" y="13"/>
                  </a:lnTo>
                  <a:lnTo>
                    <a:pt x="1379" y="23"/>
                  </a:lnTo>
                  <a:lnTo>
                    <a:pt x="1435" y="36"/>
                  </a:lnTo>
                  <a:lnTo>
                    <a:pt x="1490" y="52"/>
                  </a:lnTo>
                  <a:lnTo>
                    <a:pt x="1543" y="69"/>
                  </a:lnTo>
                  <a:lnTo>
                    <a:pt x="1595" y="90"/>
                  </a:lnTo>
                  <a:lnTo>
                    <a:pt x="1647" y="113"/>
                  </a:lnTo>
                  <a:lnTo>
                    <a:pt x="1696" y="138"/>
                  </a:lnTo>
                  <a:lnTo>
                    <a:pt x="1744" y="166"/>
                  </a:lnTo>
                  <a:lnTo>
                    <a:pt x="1791" y="196"/>
                  </a:lnTo>
                  <a:lnTo>
                    <a:pt x="1836" y="228"/>
                  </a:lnTo>
                  <a:lnTo>
                    <a:pt x="1880" y="262"/>
                  </a:lnTo>
                  <a:lnTo>
                    <a:pt x="1921" y="298"/>
                  </a:lnTo>
                  <a:lnTo>
                    <a:pt x="1961" y="336"/>
                  </a:lnTo>
                  <a:lnTo>
                    <a:pt x="2000" y="376"/>
                  </a:lnTo>
                  <a:lnTo>
                    <a:pt x="2035" y="417"/>
                  </a:lnTo>
                  <a:lnTo>
                    <a:pt x="2070" y="461"/>
                  </a:lnTo>
                  <a:lnTo>
                    <a:pt x="2102" y="506"/>
                  </a:lnTo>
                  <a:lnTo>
                    <a:pt x="2131" y="553"/>
                  </a:lnTo>
                  <a:lnTo>
                    <a:pt x="2160" y="600"/>
                  </a:lnTo>
                  <a:lnTo>
                    <a:pt x="2185" y="650"/>
                  </a:lnTo>
                  <a:lnTo>
                    <a:pt x="2208" y="700"/>
                  </a:lnTo>
                  <a:lnTo>
                    <a:pt x="2228" y="753"/>
                  </a:lnTo>
                  <a:lnTo>
                    <a:pt x="2246" y="806"/>
                  </a:lnTo>
                  <a:lnTo>
                    <a:pt x="2262" y="861"/>
                  </a:lnTo>
                  <a:lnTo>
                    <a:pt x="2275" y="916"/>
                  </a:lnTo>
                  <a:lnTo>
                    <a:pt x="2284" y="972"/>
                  </a:lnTo>
                  <a:lnTo>
                    <a:pt x="2292" y="1030"/>
                  </a:lnTo>
                  <a:lnTo>
                    <a:pt x="2297" y="1089"/>
                  </a:lnTo>
                  <a:lnTo>
                    <a:pt x="2298" y="11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420" name="Freeform 7"/>
            <p:cNvSpPr>
              <a:spLocks/>
            </p:cNvSpPr>
            <p:nvPr/>
          </p:nvSpPr>
          <p:spPr bwMode="auto">
            <a:xfrm>
              <a:off x="1434" y="2335"/>
              <a:ext cx="956" cy="922"/>
            </a:xfrm>
            <a:custGeom>
              <a:avLst/>
              <a:gdLst>
                <a:gd name="T0" fmla="*/ 101 w 1910"/>
                <a:gd name="T1" fmla="*/ 214 h 1843"/>
                <a:gd name="T2" fmla="*/ 132 w 1910"/>
                <a:gd name="T3" fmla="*/ 101 h 1843"/>
                <a:gd name="T4" fmla="*/ 186 w 1910"/>
                <a:gd name="T5" fmla="*/ 0 h 1843"/>
                <a:gd name="T6" fmla="*/ 126 w 1910"/>
                <a:gd name="T7" fmla="*/ 59 h 1843"/>
                <a:gd name="T8" fmla="*/ 77 w 1910"/>
                <a:gd name="T9" fmla="*/ 127 h 1843"/>
                <a:gd name="T10" fmla="*/ 39 w 1910"/>
                <a:gd name="T11" fmla="*/ 201 h 1843"/>
                <a:gd name="T12" fmla="*/ 13 w 1910"/>
                <a:gd name="T13" fmla="*/ 283 h 1843"/>
                <a:gd name="T14" fmla="*/ 1 w 1910"/>
                <a:gd name="T15" fmla="*/ 369 h 1843"/>
                <a:gd name="T16" fmla="*/ 3 w 1910"/>
                <a:gd name="T17" fmla="*/ 453 h 1843"/>
                <a:gd name="T18" fmla="*/ 17 w 1910"/>
                <a:gd name="T19" fmla="*/ 530 h 1843"/>
                <a:gd name="T20" fmla="*/ 41 w 1910"/>
                <a:gd name="T21" fmla="*/ 603 h 1843"/>
                <a:gd name="T22" fmla="*/ 76 w 1910"/>
                <a:gd name="T23" fmla="*/ 670 h 1843"/>
                <a:gd name="T24" fmla="*/ 119 w 1910"/>
                <a:gd name="T25" fmla="*/ 732 h 1843"/>
                <a:gd name="T26" fmla="*/ 172 w 1910"/>
                <a:gd name="T27" fmla="*/ 786 h 1843"/>
                <a:gd name="T28" fmla="*/ 231 w 1910"/>
                <a:gd name="T29" fmla="*/ 833 h 1843"/>
                <a:gd name="T30" fmla="*/ 296 w 1910"/>
                <a:gd name="T31" fmla="*/ 871 h 1843"/>
                <a:gd name="T32" fmla="*/ 368 w 1910"/>
                <a:gd name="T33" fmla="*/ 898 h 1843"/>
                <a:gd name="T34" fmla="*/ 443 w 1910"/>
                <a:gd name="T35" fmla="*/ 916 h 1843"/>
                <a:gd name="T36" fmla="*/ 523 w 1910"/>
                <a:gd name="T37" fmla="*/ 922 h 1843"/>
                <a:gd name="T38" fmla="*/ 573 w 1910"/>
                <a:gd name="T39" fmla="*/ 920 h 1843"/>
                <a:gd name="T40" fmla="*/ 622 w 1910"/>
                <a:gd name="T41" fmla="*/ 913 h 1843"/>
                <a:gd name="T42" fmla="*/ 669 w 1910"/>
                <a:gd name="T43" fmla="*/ 901 h 1843"/>
                <a:gd name="T44" fmla="*/ 714 w 1910"/>
                <a:gd name="T45" fmla="*/ 886 h 1843"/>
                <a:gd name="T46" fmla="*/ 758 w 1910"/>
                <a:gd name="T47" fmla="*/ 867 h 1843"/>
                <a:gd name="T48" fmla="*/ 799 w 1910"/>
                <a:gd name="T49" fmla="*/ 844 h 1843"/>
                <a:gd name="T50" fmla="*/ 838 w 1910"/>
                <a:gd name="T51" fmla="*/ 817 h 1843"/>
                <a:gd name="T52" fmla="*/ 874 w 1910"/>
                <a:gd name="T53" fmla="*/ 787 h 1843"/>
                <a:gd name="T54" fmla="*/ 907 w 1910"/>
                <a:gd name="T55" fmla="*/ 754 h 1843"/>
                <a:gd name="T56" fmla="*/ 937 w 1910"/>
                <a:gd name="T57" fmla="*/ 719 h 1843"/>
                <a:gd name="T58" fmla="*/ 939 w 1910"/>
                <a:gd name="T59" fmla="*/ 707 h 1843"/>
                <a:gd name="T60" fmla="*/ 883 w 1910"/>
                <a:gd name="T61" fmla="*/ 745 h 1843"/>
                <a:gd name="T62" fmla="*/ 822 w 1910"/>
                <a:gd name="T63" fmla="*/ 776 h 1843"/>
                <a:gd name="T64" fmla="*/ 757 w 1910"/>
                <a:gd name="T65" fmla="*/ 798 h 1843"/>
                <a:gd name="T66" fmla="*/ 689 w 1910"/>
                <a:gd name="T67" fmla="*/ 813 h 1843"/>
                <a:gd name="T68" fmla="*/ 618 w 1910"/>
                <a:gd name="T69" fmla="*/ 817 h 1843"/>
                <a:gd name="T70" fmla="*/ 539 w 1910"/>
                <a:gd name="T71" fmla="*/ 811 h 1843"/>
                <a:gd name="T72" fmla="*/ 462 w 1910"/>
                <a:gd name="T73" fmla="*/ 794 h 1843"/>
                <a:gd name="T74" fmla="*/ 391 w 1910"/>
                <a:gd name="T75" fmla="*/ 765 h 1843"/>
                <a:gd name="T76" fmla="*/ 326 w 1910"/>
                <a:gd name="T77" fmla="*/ 728 h 1843"/>
                <a:gd name="T78" fmla="*/ 266 w 1910"/>
                <a:gd name="T79" fmla="*/ 681 h 1843"/>
                <a:gd name="T80" fmla="*/ 214 w 1910"/>
                <a:gd name="T81" fmla="*/ 627 h 1843"/>
                <a:gd name="T82" fmla="*/ 171 w 1910"/>
                <a:gd name="T83" fmla="*/ 565 h 1843"/>
                <a:gd name="T84" fmla="*/ 136 w 1910"/>
                <a:gd name="T85" fmla="*/ 498 h 1843"/>
                <a:gd name="T86" fmla="*/ 112 w 1910"/>
                <a:gd name="T87" fmla="*/ 425 h 1843"/>
                <a:gd name="T88" fmla="*/ 98 w 1910"/>
                <a:gd name="T89" fmla="*/ 348 h 184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910"/>
                <a:gd name="T136" fmla="*/ 0 h 1843"/>
                <a:gd name="T137" fmla="*/ 1910 w 1910"/>
                <a:gd name="T138" fmla="*/ 1843 h 184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910" h="1843">
                  <a:moveTo>
                    <a:pt x="190" y="589"/>
                  </a:moveTo>
                  <a:lnTo>
                    <a:pt x="193" y="507"/>
                  </a:lnTo>
                  <a:lnTo>
                    <a:pt x="202" y="428"/>
                  </a:lnTo>
                  <a:lnTo>
                    <a:pt x="217" y="350"/>
                  </a:lnTo>
                  <a:lnTo>
                    <a:pt x="237" y="276"/>
                  </a:lnTo>
                  <a:lnTo>
                    <a:pt x="263" y="202"/>
                  </a:lnTo>
                  <a:lnTo>
                    <a:pt x="295" y="132"/>
                  </a:lnTo>
                  <a:lnTo>
                    <a:pt x="330" y="65"/>
                  </a:lnTo>
                  <a:lnTo>
                    <a:pt x="371" y="0"/>
                  </a:lnTo>
                  <a:lnTo>
                    <a:pt x="329" y="37"/>
                  </a:lnTo>
                  <a:lnTo>
                    <a:pt x="290" y="76"/>
                  </a:lnTo>
                  <a:lnTo>
                    <a:pt x="252" y="118"/>
                  </a:lnTo>
                  <a:lnTo>
                    <a:pt x="217" y="160"/>
                  </a:lnTo>
                  <a:lnTo>
                    <a:pt x="184" y="205"/>
                  </a:lnTo>
                  <a:lnTo>
                    <a:pt x="154" y="253"/>
                  </a:lnTo>
                  <a:lnTo>
                    <a:pt x="125" y="301"/>
                  </a:lnTo>
                  <a:lnTo>
                    <a:pt x="100" y="350"/>
                  </a:lnTo>
                  <a:lnTo>
                    <a:pt x="77" y="402"/>
                  </a:lnTo>
                  <a:lnTo>
                    <a:pt x="57" y="455"/>
                  </a:lnTo>
                  <a:lnTo>
                    <a:pt x="40" y="509"/>
                  </a:lnTo>
                  <a:lnTo>
                    <a:pt x="26" y="565"/>
                  </a:lnTo>
                  <a:lnTo>
                    <a:pt x="15" y="622"/>
                  </a:lnTo>
                  <a:lnTo>
                    <a:pt x="6" y="680"/>
                  </a:lnTo>
                  <a:lnTo>
                    <a:pt x="1" y="738"/>
                  </a:lnTo>
                  <a:lnTo>
                    <a:pt x="0" y="797"/>
                  </a:lnTo>
                  <a:lnTo>
                    <a:pt x="1" y="852"/>
                  </a:lnTo>
                  <a:lnTo>
                    <a:pt x="5" y="905"/>
                  </a:lnTo>
                  <a:lnTo>
                    <a:pt x="11" y="956"/>
                  </a:lnTo>
                  <a:lnTo>
                    <a:pt x="20" y="1008"/>
                  </a:lnTo>
                  <a:lnTo>
                    <a:pt x="33" y="1059"/>
                  </a:lnTo>
                  <a:lnTo>
                    <a:pt x="47" y="1108"/>
                  </a:lnTo>
                  <a:lnTo>
                    <a:pt x="63" y="1157"/>
                  </a:lnTo>
                  <a:lnTo>
                    <a:pt x="81" y="1205"/>
                  </a:lnTo>
                  <a:lnTo>
                    <a:pt x="103" y="1251"/>
                  </a:lnTo>
                  <a:lnTo>
                    <a:pt x="126" y="1296"/>
                  </a:lnTo>
                  <a:lnTo>
                    <a:pt x="152" y="1340"/>
                  </a:lnTo>
                  <a:lnTo>
                    <a:pt x="178" y="1383"/>
                  </a:lnTo>
                  <a:lnTo>
                    <a:pt x="207" y="1423"/>
                  </a:lnTo>
                  <a:lnTo>
                    <a:pt x="238" y="1463"/>
                  </a:lnTo>
                  <a:lnTo>
                    <a:pt x="272" y="1501"/>
                  </a:lnTo>
                  <a:lnTo>
                    <a:pt x="306" y="1537"/>
                  </a:lnTo>
                  <a:lnTo>
                    <a:pt x="343" y="1572"/>
                  </a:lnTo>
                  <a:lnTo>
                    <a:pt x="380" y="1605"/>
                  </a:lnTo>
                  <a:lnTo>
                    <a:pt x="420" y="1636"/>
                  </a:lnTo>
                  <a:lnTo>
                    <a:pt x="461" y="1665"/>
                  </a:lnTo>
                  <a:lnTo>
                    <a:pt x="503" y="1693"/>
                  </a:lnTo>
                  <a:lnTo>
                    <a:pt x="547" y="1718"/>
                  </a:lnTo>
                  <a:lnTo>
                    <a:pt x="592" y="1741"/>
                  </a:lnTo>
                  <a:lnTo>
                    <a:pt x="638" y="1762"/>
                  </a:lnTo>
                  <a:lnTo>
                    <a:pt x="686" y="1780"/>
                  </a:lnTo>
                  <a:lnTo>
                    <a:pt x="735" y="1796"/>
                  </a:lnTo>
                  <a:lnTo>
                    <a:pt x="784" y="1810"/>
                  </a:lnTo>
                  <a:lnTo>
                    <a:pt x="834" y="1823"/>
                  </a:lnTo>
                  <a:lnTo>
                    <a:pt x="886" y="1832"/>
                  </a:lnTo>
                  <a:lnTo>
                    <a:pt x="938" y="1838"/>
                  </a:lnTo>
                  <a:lnTo>
                    <a:pt x="991" y="1842"/>
                  </a:lnTo>
                  <a:lnTo>
                    <a:pt x="1045" y="1843"/>
                  </a:lnTo>
                  <a:lnTo>
                    <a:pt x="1078" y="1843"/>
                  </a:lnTo>
                  <a:lnTo>
                    <a:pt x="1112" y="1841"/>
                  </a:lnTo>
                  <a:lnTo>
                    <a:pt x="1145" y="1839"/>
                  </a:lnTo>
                  <a:lnTo>
                    <a:pt x="1177" y="1835"/>
                  </a:lnTo>
                  <a:lnTo>
                    <a:pt x="1210" y="1831"/>
                  </a:lnTo>
                  <a:lnTo>
                    <a:pt x="1242" y="1825"/>
                  </a:lnTo>
                  <a:lnTo>
                    <a:pt x="1274" y="1818"/>
                  </a:lnTo>
                  <a:lnTo>
                    <a:pt x="1305" y="1811"/>
                  </a:lnTo>
                  <a:lnTo>
                    <a:pt x="1336" y="1802"/>
                  </a:lnTo>
                  <a:lnTo>
                    <a:pt x="1366" y="1793"/>
                  </a:lnTo>
                  <a:lnTo>
                    <a:pt x="1397" y="1782"/>
                  </a:lnTo>
                  <a:lnTo>
                    <a:pt x="1426" y="1772"/>
                  </a:lnTo>
                  <a:lnTo>
                    <a:pt x="1456" y="1759"/>
                  </a:lnTo>
                  <a:lnTo>
                    <a:pt x="1485" y="1747"/>
                  </a:lnTo>
                  <a:lnTo>
                    <a:pt x="1514" y="1733"/>
                  </a:lnTo>
                  <a:lnTo>
                    <a:pt x="1542" y="1718"/>
                  </a:lnTo>
                  <a:lnTo>
                    <a:pt x="1569" y="1703"/>
                  </a:lnTo>
                  <a:lnTo>
                    <a:pt x="1596" y="1687"/>
                  </a:lnTo>
                  <a:lnTo>
                    <a:pt x="1622" y="1670"/>
                  </a:lnTo>
                  <a:lnTo>
                    <a:pt x="1649" y="1652"/>
                  </a:lnTo>
                  <a:lnTo>
                    <a:pt x="1674" y="1634"/>
                  </a:lnTo>
                  <a:lnTo>
                    <a:pt x="1698" y="1614"/>
                  </a:lnTo>
                  <a:lnTo>
                    <a:pt x="1722" y="1595"/>
                  </a:lnTo>
                  <a:lnTo>
                    <a:pt x="1746" y="1574"/>
                  </a:lnTo>
                  <a:lnTo>
                    <a:pt x="1769" y="1553"/>
                  </a:lnTo>
                  <a:lnTo>
                    <a:pt x="1792" y="1531"/>
                  </a:lnTo>
                  <a:lnTo>
                    <a:pt x="1812" y="1508"/>
                  </a:lnTo>
                  <a:lnTo>
                    <a:pt x="1833" y="1485"/>
                  </a:lnTo>
                  <a:lnTo>
                    <a:pt x="1854" y="1461"/>
                  </a:lnTo>
                  <a:lnTo>
                    <a:pt x="1873" y="1437"/>
                  </a:lnTo>
                  <a:lnTo>
                    <a:pt x="1892" y="1411"/>
                  </a:lnTo>
                  <a:lnTo>
                    <a:pt x="1910" y="1386"/>
                  </a:lnTo>
                  <a:lnTo>
                    <a:pt x="1876" y="1414"/>
                  </a:lnTo>
                  <a:lnTo>
                    <a:pt x="1839" y="1441"/>
                  </a:lnTo>
                  <a:lnTo>
                    <a:pt x="1802" y="1467"/>
                  </a:lnTo>
                  <a:lnTo>
                    <a:pt x="1764" y="1490"/>
                  </a:lnTo>
                  <a:lnTo>
                    <a:pt x="1725" y="1512"/>
                  </a:lnTo>
                  <a:lnTo>
                    <a:pt x="1684" y="1532"/>
                  </a:lnTo>
                  <a:lnTo>
                    <a:pt x="1643" y="1551"/>
                  </a:lnTo>
                  <a:lnTo>
                    <a:pt x="1600" y="1568"/>
                  </a:lnTo>
                  <a:lnTo>
                    <a:pt x="1558" y="1583"/>
                  </a:lnTo>
                  <a:lnTo>
                    <a:pt x="1513" y="1596"/>
                  </a:lnTo>
                  <a:lnTo>
                    <a:pt x="1469" y="1607"/>
                  </a:lnTo>
                  <a:lnTo>
                    <a:pt x="1423" y="1617"/>
                  </a:lnTo>
                  <a:lnTo>
                    <a:pt x="1377" y="1625"/>
                  </a:lnTo>
                  <a:lnTo>
                    <a:pt x="1331" y="1629"/>
                  </a:lnTo>
                  <a:lnTo>
                    <a:pt x="1283" y="1633"/>
                  </a:lnTo>
                  <a:lnTo>
                    <a:pt x="1235" y="1634"/>
                  </a:lnTo>
                  <a:lnTo>
                    <a:pt x="1181" y="1633"/>
                  </a:lnTo>
                  <a:lnTo>
                    <a:pt x="1128" y="1628"/>
                  </a:lnTo>
                  <a:lnTo>
                    <a:pt x="1076" y="1622"/>
                  </a:lnTo>
                  <a:lnTo>
                    <a:pt x="1024" y="1613"/>
                  </a:lnTo>
                  <a:lnTo>
                    <a:pt x="973" y="1600"/>
                  </a:lnTo>
                  <a:lnTo>
                    <a:pt x="924" y="1587"/>
                  </a:lnTo>
                  <a:lnTo>
                    <a:pt x="875" y="1570"/>
                  </a:lnTo>
                  <a:lnTo>
                    <a:pt x="828" y="1552"/>
                  </a:lnTo>
                  <a:lnTo>
                    <a:pt x="782" y="1530"/>
                  </a:lnTo>
                  <a:lnTo>
                    <a:pt x="737" y="1507"/>
                  </a:lnTo>
                  <a:lnTo>
                    <a:pt x="693" y="1482"/>
                  </a:lnTo>
                  <a:lnTo>
                    <a:pt x="651" y="1455"/>
                  </a:lnTo>
                  <a:lnTo>
                    <a:pt x="609" y="1426"/>
                  </a:lnTo>
                  <a:lnTo>
                    <a:pt x="570" y="1395"/>
                  </a:lnTo>
                  <a:lnTo>
                    <a:pt x="532" y="1362"/>
                  </a:lnTo>
                  <a:lnTo>
                    <a:pt x="496" y="1327"/>
                  </a:lnTo>
                  <a:lnTo>
                    <a:pt x="462" y="1290"/>
                  </a:lnTo>
                  <a:lnTo>
                    <a:pt x="428" y="1254"/>
                  </a:lnTo>
                  <a:lnTo>
                    <a:pt x="397" y="1213"/>
                  </a:lnTo>
                  <a:lnTo>
                    <a:pt x="368" y="1173"/>
                  </a:lnTo>
                  <a:lnTo>
                    <a:pt x="341" y="1130"/>
                  </a:lnTo>
                  <a:lnTo>
                    <a:pt x="315" y="1087"/>
                  </a:lnTo>
                  <a:lnTo>
                    <a:pt x="292" y="1042"/>
                  </a:lnTo>
                  <a:lnTo>
                    <a:pt x="272" y="996"/>
                  </a:lnTo>
                  <a:lnTo>
                    <a:pt x="253" y="947"/>
                  </a:lnTo>
                  <a:lnTo>
                    <a:pt x="237" y="899"/>
                  </a:lnTo>
                  <a:lnTo>
                    <a:pt x="223" y="849"/>
                  </a:lnTo>
                  <a:lnTo>
                    <a:pt x="210" y="800"/>
                  </a:lnTo>
                  <a:lnTo>
                    <a:pt x="201" y="748"/>
                  </a:lnTo>
                  <a:lnTo>
                    <a:pt x="195" y="696"/>
                  </a:lnTo>
                  <a:lnTo>
                    <a:pt x="191" y="643"/>
                  </a:lnTo>
                  <a:lnTo>
                    <a:pt x="190" y="589"/>
                  </a:lnTo>
                  <a:close/>
                </a:path>
              </a:pathLst>
            </a:custGeom>
            <a:solidFill>
              <a:srgbClr val="00003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421" name="Freeform 8"/>
            <p:cNvSpPr>
              <a:spLocks/>
            </p:cNvSpPr>
            <p:nvPr/>
          </p:nvSpPr>
          <p:spPr bwMode="auto">
            <a:xfrm>
              <a:off x="1529" y="2211"/>
              <a:ext cx="951" cy="941"/>
            </a:xfrm>
            <a:custGeom>
              <a:avLst/>
              <a:gdLst>
                <a:gd name="T0" fmla="*/ 404 w 1901"/>
                <a:gd name="T1" fmla="*/ 1 h 1881"/>
                <a:gd name="T2" fmla="*/ 357 w 1901"/>
                <a:gd name="T3" fmla="*/ 5 h 1881"/>
                <a:gd name="T4" fmla="*/ 311 w 1901"/>
                <a:gd name="T5" fmla="*/ 13 h 1881"/>
                <a:gd name="T6" fmla="*/ 267 w 1901"/>
                <a:gd name="T7" fmla="*/ 25 h 1881"/>
                <a:gd name="T8" fmla="*/ 224 w 1901"/>
                <a:gd name="T9" fmla="*/ 41 h 1881"/>
                <a:gd name="T10" fmla="*/ 183 w 1901"/>
                <a:gd name="T11" fmla="*/ 61 h 1881"/>
                <a:gd name="T12" fmla="*/ 145 w 1901"/>
                <a:gd name="T13" fmla="*/ 84 h 1881"/>
                <a:gd name="T14" fmla="*/ 108 w 1901"/>
                <a:gd name="T15" fmla="*/ 110 h 1881"/>
                <a:gd name="T16" fmla="*/ 70 w 1901"/>
                <a:gd name="T17" fmla="*/ 156 h 1881"/>
                <a:gd name="T18" fmla="*/ 37 w 1901"/>
                <a:gd name="T19" fmla="*/ 225 h 1881"/>
                <a:gd name="T20" fmla="*/ 14 w 1901"/>
                <a:gd name="T21" fmla="*/ 299 h 1881"/>
                <a:gd name="T22" fmla="*/ 2 w 1901"/>
                <a:gd name="T23" fmla="*/ 377 h 1881"/>
                <a:gd name="T24" fmla="*/ 1 w 1901"/>
                <a:gd name="T25" fmla="*/ 445 h 1881"/>
                <a:gd name="T26" fmla="*/ 6 w 1901"/>
                <a:gd name="T27" fmla="*/ 498 h 1881"/>
                <a:gd name="T28" fmla="*/ 17 w 1901"/>
                <a:gd name="T29" fmla="*/ 548 h 1881"/>
                <a:gd name="T30" fmla="*/ 32 w 1901"/>
                <a:gd name="T31" fmla="*/ 597 h 1881"/>
                <a:gd name="T32" fmla="*/ 51 w 1901"/>
                <a:gd name="T33" fmla="*/ 645 h 1881"/>
                <a:gd name="T34" fmla="*/ 76 w 1901"/>
                <a:gd name="T35" fmla="*/ 689 h 1881"/>
                <a:gd name="T36" fmla="*/ 104 w 1901"/>
                <a:gd name="T37" fmla="*/ 730 h 1881"/>
                <a:gd name="T38" fmla="*/ 136 w 1901"/>
                <a:gd name="T39" fmla="*/ 769 h 1881"/>
                <a:gd name="T40" fmla="*/ 171 w 1901"/>
                <a:gd name="T41" fmla="*/ 805 h 1881"/>
                <a:gd name="T42" fmla="*/ 210 w 1901"/>
                <a:gd name="T43" fmla="*/ 837 h 1881"/>
                <a:gd name="T44" fmla="*/ 252 w 1901"/>
                <a:gd name="T45" fmla="*/ 865 h 1881"/>
                <a:gd name="T46" fmla="*/ 296 w 1901"/>
                <a:gd name="T47" fmla="*/ 889 h 1881"/>
                <a:gd name="T48" fmla="*/ 343 w 1901"/>
                <a:gd name="T49" fmla="*/ 909 h 1881"/>
                <a:gd name="T50" fmla="*/ 392 w 1901"/>
                <a:gd name="T51" fmla="*/ 924 h 1881"/>
                <a:gd name="T52" fmla="*/ 443 w 1901"/>
                <a:gd name="T53" fmla="*/ 935 h 1881"/>
                <a:gd name="T54" fmla="*/ 496 w 1901"/>
                <a:gd name="T55" fmla="*/ 940 h 1881"/>
                <a:gd name="T56" fmla="*/ 547 w 1901"/>
                <a:gd name="T57" fmla="*/ 940 h 1881"/>
                <a:gd name="T58" fmla="*/ 594 w 1901"/>
                <a:gd name="T59" fmla="*/ 936 h 1881"/>
                <a:gd name="T60" fmla="*/ 640 w 1901"/>
                <a:gd name="T61" fmla="*/ 927 h 1881"/>
                <a:gd name="T62" fmla="*/ 684 w 1901"/>
                <a:gd name="T63" fmla="*/ 915 h 1881"/>
                <a:gd name="T64" fmla="*/ 727 w 1901"/>
                <a:gd name="T65" fmla="*/ 899 h 1881"/>
                <a:gd name="T66" fmla="*/ 768 w 1901"/>
                <a:gd name="T67" fmla="*/ 880 h 1881"/>
                <a:gd name="T68" fmla="*/ 806 w 1901"/>
                <a:gd name="T69" fmla="*/ 857 h 1881"/>
                <a:gd name="T70" fmla="*/ 843 w 1901"/>
                <a:gd name="T71" fmla="*/ 831 h 1881"/>
                <a:gd name="T72" fmla="*/ 881 w 1901"/>
                <a:gd name="T73" fmla="*/ 785 h 1881"/>
                <a:gd name="T74" fmla="*/ 914 w 1901"/>
                <a:gd name="T75" fmla="*/ 716 h 1881"/>
                <a:gd name="T76" fmla="*/ 937 w 1901"/>
                <a:gd name="T77" fmla="*/ 642 h 1881"/>
                <a:gd name="T78" fmla="*/ 949 w 1901"/>
                <a:gd name="T79" fmla="*/ 563 h 1881"/>
                <a:gd name="T80" fmla="*/ 950 w 1901"/>
                <a:gd name="T81" fmla="*/ 495 h 1881"/>
                <a:gd name="T82" fmla="*/ 945 w 1901"/>
                <a:gd name="T83" fmla="*/ 443 h 1881"/>
                <a:gd name="T84" fmla="*/ 934 w 1901"/>
                <a:gd name="T85" fmla="*/ 392 h 1881"/>
                <a:gd name="T86" fmla="*/ 919 w 1901"/>
                <a:gd name="T87" fmla="*/ 343 h 1881"/>
                <a:gd name="T88" fmla="*/ 900 w 1901"/>
                <a:gd name="T89" fmla="*/ 296 h 1881"/>
                <a:gd name="T90" fmla="*/ 875 w 1901"/>
                <a:gd name="T91" fmla="*/ 252 h 1881"/>
                <a:gd name="T92" fmla="*/ 847 w 1901"/>
                <a:gd name="T93" fmla="*/ 210 h 1881"/>
                <a:gd name="T94" fmla="*/ 815 w 1901"/>
                <a:gd name="T95" fmla="*/ 172 h 1881"/>
                <a:gd name="T96" fmla="*/ 780 w 1901"/>
                <a:gd name="T97" fmla="*/ 136 h 1881"/>
                <a:gd name="T98" fmla="*/ 741 w 1901"/>
                <a:gd name="T99" fmla="*/ 104 h 1881"/>
                <a:gd name="T100" fmla="*/ 699 w 1901"/>
                <a:gd name="T101" fmla="*/ 76 h 1881"/>
                <a:gd name="T102" fmla="*/ 655 w 1901"/>
                <a:gd name="T103" fmla="*/ 52 h 1881"/>
                <a:gd name="T104" fmla="*/ 607 w 1901"/>
                <a:gd name="T105" fmla="*/ 32 h 1881"/>
                <a:gd name="T106" fmla="*/ 558 w 1901"/>
                <a:gd name="T107" fmla="*/ 17 h 1881"/>
                <a:gd name="T108" fmla="*/ 507 w 1901"/>
                <a:gd name="T109" fmla="*/ 6 h 1881"/>
                <a:gd name="T110" fmla="*/ 455 w 1901"/>
                <a:gd name="T111" fmla="*/ 1 h 18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901"/>
                <a:gd name="T169" fmla="*/ 0 h 1881"/>
                <a:gd name="T170" fmla="*/ 1901 w 1901"/>
                <a:gd name="T171" fmla="*/ 1881 h 1881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901" h="1881">
                  <a:moveTo>
                    <a:pt x="855" y="0"/>
                  </a:moveTo>
                  <a:lnTo>
                    <a:pt x="808" y="1"/>
                  </a:lnTo>
                  <a:lnTo>
                    <a:pt x="760" y="4"/>
                  </a:lnTo>
                  <a:lnTo>
                    <a:pt x="713" y="9"/>
                  </a:lnTo>
                  <a:lnTo>
                    <a:pt x="667" y="17"/>
                  </a:lnTo>
                  <a:lnTo>
                    <a:pt x="622" y="26"/>
                  </a:lnTo>
                  <a:lnTo>
                    <a:pt x="577" y="38"/>
                  </a:lnTo>
                  <a:lnTo>
                    <a:pt x="533" y="50"/>
                  </a:lnTo>
                  <a:lnTo>
                    <a:pt x="491" y="65"/>
                  </a:lnTo>
                  <a:lnTo>
                    <a:pt x="448" y="82"/>
                  </a:lnTo>
                  <a:lnTo>
                    <a:pt x="407" y="101"/>
                  </a:lnTo>
                  <a:lnTo>
                    <a:pt x="366" y="122"/>
                  </a:lnTo>
                  <a:lnTo>
                    <a:pt x="327" y="144"/>
                  </a:lnTo>
                  <a:lnTo>
                    <a:pt x="289" y="167"/>
                  </a:lnTo>
                  <a:lnTo>
                    <a:pt x="251" y="192"/>
                  </a:lnTo>
                  <a:lnTo>
                    <a:pt x="215" y="220"/>
                  </a:lnTo>
                  <a:lnTo>
                    <a:pt x="181" y="247"/>
                  </a:lnTo>
                  <a:lnTo>
                    <a:pt x="140" y="312"/>
                  </a:lnTo>
                  <a:lnTo>
                    <a:pt x="105" y="379"/>
                  </a:lnTo>
                  <a:lnTo>
                    <a:pt x="73" y="449"/>
                  </a:lnTo>
                  <a:lnTo>
                    <a:pt x="47" y="523"/>
                  </a:lnTo>
                  <a:lnTo>
                    <a:pt x="27" y="597"/>
                  </a:lnTo>
                  <a:lnTo>
                    <a:pt x="12" y="675"/>
                  </a:lnTo>
                  <a:lnTo>
                    <a:pt x="3" y="754"/>
                  </a:lnTo>
                  <a:lnTo>
                    <a:pt x="0" y="836"/>
                  </a:lnTo>
                  <a:lnTo>
                    <a:pt x="1" y="890"/>
                  </a:lnTo>
                  <a:lnTo>
                    <a:pt x="5" y="943"/>
                  </a:lnTo>
                  <a:lnTo>
                    <a:pt x="11" y="995"/>
                  </a:lnTo>
                  <a:lnTo>
                    <a:pt x="20" y="1047"/>
                  </a:lnTo>
                  <a:lnTo>
                    <a:pt x="33" y="1096"/>
                  </a:lnTo>
                  <a:lnTo>
                    <a:pt x="47" y="1146"/>
                  </a:lnTo>
                  <a:lnTo>
                    <a:pt x="63" y="1194"/>
                  </a:lnTo>
                  <a:lnTo>
                    <a:pt x="82" y="1243"/>
                  </a:lnTo>
                  <a:lnTo>
                    <a:pt x="102" y="1289"/>
                  </a:lnTo>
                  <a:lnTo>
                    <a:pt x="125" y="1334"/>
                  </a:lnTo>
                  <a:lnTo>
                    <a:pt x="151" y="1377"/>
                  </a:lnTo>
                  <a:lnTo>
                    <a:pt x="178" y="1420"/>
                  </a:lnTo>
                  <a:lnTo>
                    <a:pt x="207" y="1460"/>
                  </a:lnTo>
                  <a:lnTo>
                    <a:pt x="238" y="1501"/>
                  </a:lnTo>
                  <a:lnTo>
                    <a:pt x="272" y="1537"/>
                  </a:lnTo>
                  <a:lnTo>
                    <a:pt x="306" y="1574"/>
                  </a:lnTo>
                  <a:lnTo>
                    <a:pt x="342" y="1609"/>
                  </a:lnTo>
                  <a:lnTo>
                    <a:pt x="380" y="1642"/>
                  </a:lnTo>
                  <a:lnTo>
                    <a:pt x="419" y="1673"/>
                  </a:lnTo>
                  <a:lnTo>
                    <a:pt x="461" y="1702"/>
                  </a:lnTo>
                  <a:lnTo>
                    <a:pt x="503" y="1729"/>
                  </a:lnTo>
                  <a:lnTo>
                    <a:pt x="547" y="1754"/>
                  </a:lnTo>
                  <a:lnTo>
                    <a:pt x="592" y="1777"/>
                  </a:lnTo>
                  <a:lnTo>
                    <a:pt x="638" y="1799"/>
                  </a:lnTo>
                  <a:lnTo>
                    <a:pt x="685" y="1817"/>
                  </a:lnTo>
                  <a:lnTo>
                    <a:pt x="734" y="1834"/>
                  </a:lnTo>
                  <a:lnTo>
                    <a:pt x="783" y="1847"/>
                  </a:lnTo>
                  <a:lnTo>
                    <a:pt x="834" y="1860"/>
                  </a:lnTo>
                  <a:lnTo>
                    <a:pt x="886" y="1869"/>
                  </a:lnTo>
                  <a:lnTo>
                    <a:pt x="938" y="1875"/>
                  </a:lnTo>
                  <a:lnTo>
                    <a:pt x="991" y="1880"/>
                  </a:lnTo>
                  <a:lnTo>
                    <a:pt x="1045" y="1881"/>
                  </a:lnTo>
                  <a:lnTo>
                    <a:pt x="1093" y="1880"/>
                  </a:lnTo>
                  <a:lnTo>
                    <a:pt x="1141" y="1876"/>
                  </a:lnTo>
                  <a:lnTo>
                    <a:pt x="1187" y="1872"/>
                  </a:lnTo>
                  <a:lnTo>
                    <a:pt x="1233" y="1864"/>
                  </a:lnTo>
                  <a:lnTo>
                    <a:pt x="1279" y="1854"/>
                  </a:lnTo>
                  <a:lnTo>
                    <a:pt x="1323" y="1843"/>
                  </a:lnTo>
                  <a:lnTo>
                    <a:pt x="1368" y="1830"/>
                  </a:lnTo>
                  <a:lnTo>
                    <a:pt x="1410" y="1815"/>
                  </a:lnTo>
                  <a:lnTo>
                    <a:pt x="1453" y="1798"/>
                  </a:lnTo>
                  <a:lnTo>
                    <a:pt x="1494" y="1779"/>
                  </a:lnTo>
                  <a:lnTo>
                    <a:pt x="1535" y="1759"/>
                  </a:lnTo>
                  <a:lnTo>
                    <a:pt x="1574" y="1737"/>
                  </a:lnTo>
                  <a:lnTo>
                    <a:pt x="1612" y="1714"/>
                  </a:lnTo>
                  <a:lnTo>
                    <a:pt x="1649" y="1688"/>
                  </a:lnTo>
                  <a:lnTo>
                    <a:pt x="1686" y="1661"/>
                  </a:lnTo>
                  <a:lnTo>
                    <a:pt x="1720" y="1633"/>
                  </a:lnTo>
                  <a:lnTo>
                    <a:pt x="1761" y="1569"/>
                  </a:lnTo>
                  <a:lnTo>
                    <a:pt x="1796" y="1502"/>
                  </a:lnTo>
                  <a:lnTo>
                    <a:pt x="1828" y="1432"/>
                  </a:lnTo>
                  <a:lnTo>
                    <a:pt x="1854" y="1358"/>
                  </a:lnTo>
                  <a:lnTo>
                    <a:pt x="1874" y="1283"/>
                  </a:lnTo>
                  <a:lnTo>
                    <a:pt x="1889" y="1206"/>
                  </a:lnTo>
                  <a:lnTo>
                    <a:pt x="1898" y="1126"/>
                  </a:lnTo>
                  <a:lnTo>
                    <a:pt x="1901" y="1044"/>
                  </a:lnTo>
                  <a:lnTo>
                    <a:pt x="1900" y="990"/>
                  </a:lnTo>
                  <a:lnTo>
                    <a:pt x="1896" y="937"/>
                  </a:lnTo>
                  <a:lnTo>
                    <a:pt x="1890" y="885"/>
                  </a:lnTo>
                  <a:lnTo>
                    <a:pt x="1881" y="834"/>
                  </a:lnTo>
                  <a:lnTo>
                    <a:pt x="1868" y="784"/>
                  </a:lnTo>
                  <a:lnTo>
                    <a:pt x="1854" y="735"/>
                  </a:lnTo>
                  <a:lnTo>
                    <a:pt x="1838" y="686"/>
                  </a:lnTo>
                  <a:lnTo>
                    <a:pt x="1819" y="638"/>
                  </a:lnTo>
                  <a:lnTo>
                    <a:pt x="1799" y="592"/>
                  </a:lnTo>
                  <a:lnTo>
                    <a:pt x="1776" y="547"/>
                  </a:lnTo>
                  <a:lnTo>
                    <a:pt x="1750" y="503"/>
                  </a:lnTo>
                  <a:lnTo>
                    <a:pt x="1723" y="460"/>
                  </a:lnTo>
                  <a:lnTo>
                    <a:pt x="1694" y="420"/>
                  </a:lnTo>
                  <a:lnTo>
                    <a:pt x="1663" y="380"/>
                  </a:lnTo>
                  <a:lnTo>
                    <a:pt x="1629" y="343"/>
                  </a:lnTo>
                  <a:lnTo>
                    <a:pt x="1595" y="306"/>
                  </a:lnTo>
                  <a:lnTo>
                    <a:pt x="1559" y="271"/>
                  </a:lnTo>
                  <a:lnTo>
                    <a:pt x="1521" y="238"/>
                  </a:lnTo>
                  <a:lnTo>
                    <a:pt x="1481" y="207"/>
                  </a:lnTo>
                  <a:lnTo>
                    <a:pt x="1440" y="178"/>
                  </a:lnTo>
                  <a:lnTo>
                    <a:pt x="1398" y="152"/>
                  </a:lnTo>
                  <a:lnTo>
                    <a:pt x="1354" y="126"/>
                  </a:lnTo>
                  <a:lnTo>
                    <a:pt x="1309" y="103"/>
                  </a:lnTo>
                  <a:lnTo>
                    <a:pt x="1263" y="81"/>
                  </a:lnTo>
                  <a:lnTo>
                    <a:pt x="1214" y="63"/>
                  </a:lnTo>
                  <a:lnTo>
                    <a:pt x="1166" y="47"/>
                  </a:lnTo>
                  <a:lnTo>
                    <a:pt x="1116" y="33"/>
                  </a:lnTo>
                  <a:lnTo>
                    <a:pt x="1066" y="20"/>
                  </a:lnTo>
                  <a:lnTo>
                    <a:pt x="1014" y="11"/>
                  </a:lnTo>
                  <a:lnTo>
                    <a:pt x="962" y="5"/>
                  </a:lnTo>
                  <a:lnTo>
                    <a:pt x="909" y="1"/>
                  </a:lnTo>
                  <a:lnTo>
                    <a:pt x="855" y="0"/>
                  </a:lnTo>
                  <a:close/>
                </a:path>
              </a:pathLst>
            </a:custGeom>
            <a:solidFill>
              <a:srgbClr val="000F7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422" name="Freeform 9"/>
            <p:cNvSpPr>
              <a:spLocks/>
            </p:cNvSpPr>
            <p:nvPr/>
          </p:nvSpPr>
          <p:spPr bwMode="auto">
            <a:xfrm>
              <a:off x="1616" y="2211"/>
              <a:ext cx="864" cy="826"/>
            </a:xfrm>
            <a:custGeom>
              <a:avLst/>
              <a:gdLst>
                <a:gd name="T0" fmla="*/ 317 w 1727"/>
                <a:gd name="T1" fmla="*/ 1 h 1652"/>
                <a:gd name="T2" fmla="*/ 270 w 1727"/>
                <a:gd name="T3" fmla="*/ 5 h 1652"/>
                <a:gd name="T4" fmla="*/ 224 w 1727"/>
                <a:gd name="T5" fmla="*/ 13 h 1652"/>
                <a:gd name="T6" fmla="*/ 180 w 1727"/>
                <a:gd name="T7" fmla="*/ 25 h 1652"/>
                <a:gd name="T8" fmla="*/ 137 w 1727"/>
                <a:gd name="T9" fmla="*/ 41 h 1652"/>
                <a:gd name="T10" fmla="*/ 96 w 1727"/>
                <a:gd name="T11" fmla="*/ 61 h 1652"/>
                <a:gd name="T12" fmla="*/ 58 w 1727"/>
                <a:gd name="T13" fmla="*/ 84 h 1652"/>
                <a:gd name="T14" fmla="*/ 21 w 1727"/>
                <a:gd name="T15" fmla="*/ 110 h 1652"/>
                <a:gd name="T16" fmla="*/ 3 w 1727"/>
                <a:gd name="T17" fmla="*/ 125 h 1652"/>
                <a:gd name="T18" fmla="*/ 1 w 1727"/>
                <a:gd name="T19" fmla="*/ 127 h 1652"/>
                <a:gd name="T20" fmla="*/ 17 w 1727"/>
                <a:gd name="T21" fmla="*/ 115 h 1652"/>
                <a:gd name="T22" fmla="*/ 53 w 1727"/>
                <a:gd name="T23" fmla="*/ 92 h 1652"/>
                <a:gd name="T24" fmla="*/ 91 w 1727"/>
                <a:gd name="T25" fmla="*/ 71 h 1652"/>
                <a:gd name="T26" fmla="*/ 130 w 1727"/>
                <a:gd name="T27" fmla="*/ 53 h 1652"/>
                <a:gd name="T28" fmla="*/ 171 w 1727"/>
                <a:gd name="T29" fmla="*/ 38 h 1652"/>
                <a:gd name="T30" fmla="*/ 214 w 1727"/>
                <a:gd name="T31" fmla="*/ 27 h 1652"/>
                <a:gd name="T32" fmla="*/ 258 w 1727"/>
                <a:gd name="T33" fmla="*/ 20 h 1652"/>
                <a:gd name="T34" fmla="*/ 303 w 1727"/>
                <a:gd name="T35" fmla="*/ 15 h 1652"/>
                <a:gd name="T36" fmla="*/ 353 w 1727"/>
                <a:gd name="T37" fmla="*/ 15 h 1652"/>
                <a:gd name="T38" fmla="*/ 406 w 1727"/>
                <a:gd name="T39" fmla="*/ 21 h 1652"/>
                <a:gd name="T40" fmla="*/ 457 w 1727"/>
                <a:gd name="T41" fmla="*/ 31 h 1652"/>
                <a:gd name="T42" fmla="*/ 506 w 1727"/>
                <a:gd name="T43" fmla="*/ 47 h 1652"/>
                <a:gd name="T44" fmla="*/ 553 w 1727"/>
                <a:gd name="T45" fmla="*/ 66 h 1652"/>
                <a:gd name="T46" fmla="*/ 598 w 1727"/>
                <a:gd name="T47" fmla="*/ 90 h 1652"/>
                <a:gd name="T48" fmla="*/ 639 w 1727"/>
                <a:gd name="T49" fmla="*/ 118 h 1652"/>
                <a:gd name="T50" fmla="*/ 678 w 1727"/>
                <a:gd name="T51" fmla="*/ 150 h 1652"/>
                <a:gd name="T52" fmla="*/ 713 w 1727"/>
                <a:gd name="T53" fmla="*/ 186 h 1652"/>
                <a:gd name="T54" fmla="*/ 745 w 1727"/>
                <a:gd name="T55" fmla="*/ 224 h 1652"/>
                <a:gd name="T56" fmla="*/ 773 w 1727"/>
                <a:gd name="T57" fmla="*/ 266 h 1652"/>
                <a:gd name="T58" fmla="*/ 798 w 1727"/>
                <a:gd name="T59" fmla="*/ 310 h 1652"/>
                <a:gd name="T60" fmla="*/ 818 w 1727"/>
                <a:gd name="T61" fmla="*/ 358 h 1652"/>
                <a:gd name="T62" fmla="*/ 833 w 1727"/>
                <a:gd name="T63" fmla="*/ 407 h 1652"/>
                <a:gd name="T64" fmla="*/ 844 w 1727"/>
                <a:gd name="T65" fmla="*/ 457 h 1652"/>
                <a:gd name="T66" fmla="*/ 849 w 1727"/>
                <a:gd name="T67" fmla="*/ 509 h 1652"/>
                <a:gd name="T68" fmla="*/ 848 w 1727"/>
                <a:gd name="T69" fmla="*/ 577 h 1652"/>
                <a:gd name="T70" fmla="*/ 836 w 1727"/>
                <a:gd name="T71" fmla="*/ 654 h 1652"/>
                <a:gd name="T72" fmla="*/ 814 w 1727"/>
                <a:gd name="T73" fmla="*/ 726 h 1652"/>
                <a:gd name="T74" fmla="*/ 782 w 1727"/>
                <a:gd name="T75" fmla="*/ 794 h 1652"/>
                <a:gd name="T76" fmla="*/ 765 w 1727"/>
                <a:gd name="T77" fmla="*/ 824 h 1652"/>
                <a:gd name="T78" fmla="*/ 771 w 1727"/>
                <a:gd name="T79" fmla="*/ 819 h 1652"/>
                <a:gd name="T80" fmla="*/ 794 w 1727"/>
                <a:gd name="T81" fmla="*/ 785 h 1652"/>
                <a:gd name="T82" fmla="*/ 827 w 1727"/>
                <a:gd name="T83" fmla="*/ 716 h 1652"/>
                <a:gd name="T84" fmla="*/ 850 w 1727"/>
                <a:gd name="T85" fmla="*/ 642 h 1652"/>
                <a:gd name="T86" fmla="*/ 862 w 1727"/>
                <a:gd name="T87" fmla="*/ 563 h 1652"/>
                <a:gd name="T88" fmla="*/ 863 w 1727"/>
                <a:gd name="T89" fmla="*/ 495 h 1652"/>
                <a:gd name="T90" fmla="*/ 858 w 1727"/>
                <a:gd name="T91" fmla="*/ 442 h 1652"/>
                <a:gd name="T92" fmla="*/ 847 w 1727"/>
                <a:gd name="T93" fmla="*/ 392 h 1652"/>
                <a:gd name="T94" fmla="*/ 832 w 1727"/>
                <a:gd name="T95" fmla="*/ 343 h 1652"/>
                <a:gd name="T96" fmla="*/ 813 w 1727"/>
                <a:gd name="T97" fmla="*/ 296 h 1652"/>
                <a:gd name="T98" fmla="*/ 788 w 1727"/>
                <a:gd name="T99" fmla="*/ 251 h 1652"/>
                <a:gd name="T100" fmla="*/ 760 w 1727"/>
                <a:gd name="T101" fmla="*/ 210 h 1652"/>
                <a:gd name="T102" fmla="*/ 728 w 1727"/>
                <a:gd name="T103" fmla="*/ 172 h 1652"/>
                <a:gd name="T104" fmla="*/ 693 w 1727"/>
                <a:gd name="T105" fmla="*/ 136 h 1652"/>
                <a:gd name="T106" fmla="*/ 654 w 1727"/>
                <a:gd name="T107" fmla="*/ 103 h 1652"/>
                <a:gd name="T108" fmla="*/ 612 w 1727"/>
                <a:gd name="T109" fmla="*/ 76 h 1652"/>
                <a:gd name="T110" fmla="*/ 568 w 1727"/>
                <a:gd name="T111" fmla="*/ 52 h 1652"/>
                <a:gd name="T112" fmla="*/ 520 w 1727"/>
                <a:gd name="T113" fmla="*/ 31 h 1652"/>
                <a:gd name="T114" fmla="*/ 471 w 1727"/>
                <a:gd name="T115" fmla="*/ 17 h 1652"/>
                <a:gd name="T116" fmla="*/ 420 w 1727"/>
                <a:gd name="T117" fmla="*/ 6 h 1652"/>
                <a:gd name="T118" fmla="*/ 368 w 1727"/>
                <a:gd name="T119" fmla="*/ 1 h 165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727"/>
                <a:gd name="T181" fmla="*/ 0 h 1652"/>
                <a:gd name="T182" fmla="*/ 1727 w 1727"/>
                <a:gd name="T183" fmla="*/ 1652 h 1652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727" h="1652">
                  <a:moveTo>
                    <a:pt x="681" y="0"/>
                  </a:moveTo>
                  <a:lnTo>
                    <a:pt x="634" y="1"/>
                  </a:lnTo>
                  <a:lnTo>
                    <a:pt x="586" y="4"/>
                  </a:lnTo>
                  <a:lnTo>
                    <a:pt x="539" y="9"/>
                  </a:lnTo>
                  <a:lnTo>
                    <a:pt x="493" y="17"/>
                  </a:lnTo>
                  <a:lnTo>
                    <a:pt x="448" y="26"/>
                  </a:lnTo>
                  <a:lnTo>
                    <a:pt x="403" y="38"/>
                  </a:lnTo>
                  <a:lnTo>
                    <a:pt x="359" y="50"/>
                  </a:lnTo>
                  <a:lnTo>
                    <a:pt x="317" y="65"/>
                  </a:lnTo>
                  <a:lnTo>
                    <a:pt x="274" y="82"/>
                  </a:lnTo>
                  <a:lnTo>
                    <a:pt x="233" y="101"/>
                  </a:lnTo>
                  <a:lnTo>
                    <a:pt x="192" y="122"/>
                  </a:lnTo>
                  <a:lnTo>
                    <a:pt x="153" y="144"/>
                  </a:lnTo>
                  <a:lnTo>
                    <a:pt x="115" y="167"/>
                  </a:lnTo>
                  <a:lnTo>
                    <a:pt x="77" y="192"/>
                  </a:lnTo>
                  <a:lnTo>
                    <a:pt x="41" y="220"/>
                  </a:lnTo>
                  <a:lnTo>
                    <a:pt x="7" y="247"/>
                  </a:lnTo>
                  <a:lnTo>
                    <a:pt x="6" y="250"/>
                  </a:lnTo>
                  <a:lnTo>
                    <a:pt x="3" y="252"/>
                  </a:lnTo>
                  <a:lnTo>
                    <a:pt x="2" y="255"/>
                  </a:lnTo>
                  <a:lnTo>
                    <a:pt x="0" y="258"/>
                  </a:lnTo>
                  <a:lnTo>
                    <a:pt x="34" y="231"/>
                  </a:lnTo>
                  <a:lnTo>
                    <a:pt x="69" y="207"/>
                  </a:lnTo>
                  <a:lnTo>
                    <a:pt x="105" y="184"/>
                  </a:lnTo>
                  <a:lnTo>
                    <a:pt x="143" y="162"/>
                  </a:lnTo>
                  <a:lnTo>
                    <a:pt x="181" y="141"/>
                  </a:lnTo>
                  <a:lnTo>
                    <a:pt x="220" y="123"/>
                  </a:lnTo>
                  <a:lnTo>
                    <a:pt x="259" y="106"/>
                  </a:lnTo>
                  <a:lnTo>
                    <a:pt x="301" y="89"/>
                  </a:lnTo>
                  <a:lnTo>
                    <a:pt x="342" y="76"/>
                  </a:lnTo>
                  <a:lnTo>
                    <a:pt x="385" y="64"/>
                  </a:lnTo>
                  <a:lnTo>
                    <a:pt x="427" y="54"/>
                  </a:lnTo>
                  <a:lnTo>
                    <a:pt x="471" y="44"/>
                  </a:lnTo>
                  <a:lnTo>
                    <a:pt x="516" y="39"/>
                  </a:lnTo>
                  <a:lnTo>
                    <a:pt x="561" y="33"/>
                  </a:lnTo>
                  <a:lnTo>
                    <a:pt x="606" y="31"/>
                  </a:lnTo>
                  <a:lnTo>
                    <a:pt x="652" y="29"/>
                  </a:lnTo>
                  <a:lnTo>
                    <a:pt x="706" y="31"/>
                  </a:lnTo>
                  <a:lnTo>
                    <a:pt x="759" y="35"/>
                  </a:lnTo>
                  <a:lnTo>
                    <a:pt x="811" y="41"/>
                  </a:lnTo>
                  <a:lnTo>
                    <a:pt x="863" y="50"/>
                  </a:lnTo>
                  <a:lnTo>
                    <a:pt x="914" y="63"/>
                  </a:lnTo>
                  <a:lnTo>
                    <a:pt x="963" y="77"/>
                  </a:lnTo>
                  <a:lnTo>
                    <a:pt x="1012" y="93"/>
                  </a:lnTo>
                  <a:lnTo>
                    <a:pt x="1059" y="111"/>
                  </a:lnTo>
                  <a:lnTo>
                    <a:pt x="1105" y="132"/>
                  </a:lnTo>
                  <a:lnTo>
                    <a:pt x="1151" y="155"/>
                  </a:lnTo>
                  <a:lnTo>
                    <a:pt x="1195" y="180"/>
                  </a:lnTo>
                  <a:lnTo>
                    <a:pt x="1236" y="208"/>
                  </a:lnTo>
                  <a:lnTo>
                    <a:pt x="1278" y="237"/>
                  </a:lnTo>
                  <a:lnTo>
                    <a:pt x="1317" y="268"/>
                  </a:lnTo>
                  <a:lnTo>
                    <a:pt x="1355" y="300"/>
                  </a:lnTo>
                  <a:lnTo>
                    <a:pt x="1392" y="335"/>
                  </a:lnTo>
                  <a:lnTo>
                    <a:pt x="1426" y="372"/>
                  </a:lnTo>
                  <a:lnTo>
                    <a:pt x="1460" y="410"/>
                  </a:lnTo>
                  <a:lnTo>
                    <a:pt x="1490" y="449"/>
                  </a:lnTo>
                  <a:lnTo>
                    <a:pt x="1520" y="490"/>
                  </a:lnTo>
                  <a:lnTo>
                    <a:pt x="1546" y="532"/>
                  </a:lnTo>
                  <a:lnTo>
                    <a:pt x="1572" y="576"/>
                  </a:lnTo>
                  <a:lnTo>
                    <a:pt x="1595" y="620"/>
                  </a:lnTo>
                  <a:lnTo>
                    <a:pt x="1617" y="667"/>
                  </a:lnTo>
                  <a:lnTo>
                    <a:pt x="1635" y="715"/>
                  </a:lnTo>
                  <a:lnTo>
                    <a:pt x="1651" y="763"/>
                  </a:lnTo>
                  <a:lnTo>
                    <a:pt x="1665" y="813"/>
                  </a:lnTo>
                  <a:lnTo>
                    <a:pt x="1678" y="864"/>
                  </a:lnTo>
                  <a:lnTo>
                    <a:pt x="1687" y="914"/>
                  </a:lnTo>
                  <a:lnTo>
                    <a:pt x="1693" y="966"/>
                  </a:lnTo>
                  <a:lnTo>
                    <a:pt x="1697" y="1019"/>
                  </a:lnTo>
                  <a:lnTo>
                    <a:pt x="1698" y="1073"/>
                  </a:lnTo>
                  <a:lnTo>
                    <a:pt x="1695" y="1153"/>
                  </a:lnTo>
                  <a:lnTo>
                    <a:pt x="1687" y="1231"/>
                  </a:lnTo>
                  <a:lnTo>
                    <a:pt x="1672" y="1307"/>
                  </a:lnTo>
                  <a:lnTo>
                    <a:pt x="1652" y="1381"/>
                  </a:lnTo>
                  <a:lnTo>
                    <a:pt x="1628" y="1452"/>
                  </a:lnTo>
                  <a:lnTo>
                    <a:pt x="1598" y="1521"/>
                  </a:lnTo>
                  <a:lnTo>
                    <a:pt x="1564" y="1588"/>
                  </a:lnTo>
                  <a:lnTo>
                    <a:pt x="1524" y="1652"/>
                  </a:lnTo>
                  <a:lnTo>
                    <a:pt x="1530" y="1647"/>
                  </a:lnTo>
                  <a:lnTo>
                    <a:pt x="1535" y="1642"/>
                  </a:lnTo>
                  <a:lnTo>
                    <a:pt x="1541" y="1638"/>
                  </a:lnTo>
                  <a:lnTo>
                    <a:pt x="1546" y="1633"/>
                  </a:lnTo>
                  <a:lnTo>
                    <a:pt x="1587" y="1569"/>
                  </a:lnTo>
                  <a:lnTo>
                    <a:pt x="1622" y="1502"/>
                  </a:lnTo>
                  <a:lnTo>
                    <a:pt x="1654" y="1432"/>
                  </a:lnTo>
                  <a:lnTo>
                    <a:pt x="1680" y="1358"/>
                  </a:lnTo>
                  <a:lnTo>
                    <a:pt x="1700" y="1283"/>
                  </a:lnTo>
                  <a:lnTo>
                    <a:pt x="1715" y="1206"/>
                  </a:lnTo>
                  <a:lnTo>
                    <a:pt x="1724" y="1126"/>
                  </a:lnTo>
                  <a:lnTo>
                    <a:pt x="1727" y="1044"/>
                  </a:lnTo>
                  <a:lnTo>
                    <a:pt x="1726" y="990"/>
                  </a:lnTo>
                  <a:lnTo>
                    <a:pt x="1722" y="937"/>
                  </a:lnTo>
                  <a:lnTo>
                    <a:pt x="1716" y="885"/>
                  </a:lnTo>
                  <a:lnTo>
                    <a:pt x="1707" y="834"/>
                  </a:lnTo>
                  <a:lnTo>
                    <a:pt x="1694" y="784"/>
                  </a:lnTo>
                  <a:lnTo>
                    <a:pt x="1680" y="735"/>
                  </a:lnTo>
                  <a:lnTo>
                    <a:pt x="1664" y="686"/>
                  </a:lnTo>
                  <a:lnTo>
                    <a:pt x="1645" y="638"/>
                  </a:lnTo>
                  <a:lnTo>
                    <a:pt x="1625" y="592"/>
                  </a:lnTo>
                  <a:lnTo>
                    <a:pt x="1602" y="547"/>
                  </a:lnTo>
                  <a:lnTo>
                    <a:pt x="1576" y="503"/>
                  </a:lnTo>
                  <a:lnTo>
                    <a:pt x="1549" y="460"/>
                  </a:lnTo>
                  <a:lnTo>
                    <a:pt x="1520" y="420"/>
                  </a:lnTo>
                  <a:lnTo>
                    <a:pt x="1489" y="380"/>
                  </a:lnTo>
                  <a:lnTo>
                    <a:pt x="1455" y="343"/>
                  </a:lnTo>
                  <a:lnTo>
                    <a:pt x="1421" y="306"/>
                  </a:lnTo>
                  <a:lnTo>
                    <a:pt x="1385" y="271"/>
                  </a:lnTo>
                  <a:lnTo>
                    <a:pt x="1347" y="238"/>
                  </a:lnTo>
                  <a:lnTo>
                    <a:pt x="1307" y="207"/>
                  </a:lnTo>
                  <a:lnTo>
                    <a:pt x="1266" y="178"/>
                  </a:lnTo>
                  <a:lnTo>
                    <a:pt x="1224" y="152"/>
                  </a:lnTo>
                  <a:lnTo>
                    <a:pt x="1180" y="126"/>
                  </a:lnTo>
                  <a:lnTo>
                    <a:pt x="1135" y="103"/>
                  </a:lnTo>
                  <a:lnTo>
                    <a:pt x="1089" y="81"/>
                  </a:lnTo>
                  <a:lnTo>
                    <a:pt x="1040" y="63"/>
                  </a:lnTo>
                  <a:lnTo>
                    <a:pt x="992" y="47"/>
                  </a:lnTo>
                  <a:lnTo>
                    <a:pt x="942" y="33"/>
                  </a:lnTo>
                  <a:lnTo>
                    <a:pt x="892" y="20"/>
                  </a:lnTo>
                  <a:lnTo>
                    <a:pt x="840" y="11"/>
                  </a:lnTo>
                  <a:lnTo>
                    <a:pt x="788" y="5"/>
                  </a:lnTo>
                  <a:lnTo>
                    <a:pt x="735" y="1"/>
                  </a:lnTo>
                  <a:lnTo>
                    <a:pt x="681" y="0"/>
                  </a:lnTo>
                  <a:close/>
                </a:path>
              </a:pathLst>
            </a:custGeom>
            <a:solidFill>
              <a:srgbClr val="6875B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423" name="Freeform 27"/>
            <p:cNvSpPr>
              <a:spLocks/>
            </p:cNvSpPr>
            <p:nvPr/>
          </p:nvSpPr>
          <p:spPr bwMode="auto">
            <a:xfrm>
              <a:off x="1460" y="2754"/>
              <a:ext cx="732" cy="479"/>
            </a:xfrm>
            <a:custGeom>
              <a:avLst/>
              <a:gdLst>
                <a:gd name="T0" fmla="*/ 248 w 1464"/>
                <a:gd name="T1" fmla="*/ 356 h 958"/>
                <a:gd name="T2" fmla="*/ 202 w 1464"/>
                <a:gd name="T3" fmla="*/ 323 h 958"/>
                <a:gd name="T4" fmla="*/ 161 w 1464"/>
                <a:gd name="T5" fmla="*/ 288 h 958"/>
                <a:gd name="T6" fmla="*/ 124 w 1464"/>
                <a:gd name="T7" fmla="*/ 249 h 958"/>
                <a:gd name="T8" fmla="*/ 92 w 1464"/>
                <a:gd name="T9" fmla="*/ 206 h 958"/>
                <a:gd name="T10" fmla="*/ 63 w 1464"/>
                <a:gd name="T11" fmla="*/ 157 h 958"/>
                <a:gd name="T12" fmla="*/ 37 w 1464"/>
                <a:gd name="T13" fmla="*/ 100 h 958"/>
                <a:gd name="T14" fmla="*/ 11 w 1464"/>
                <a:gd name="T15" fmla="*/ 36 h 958"/>
                <a:gd name="T16" fmla="*/ 0 w 1464"/>
                <a:gd name="T17" fmla="*/ 4 h 958"/>
                <a:gd name="T18" fmla="*/ 3 w 1464"/>
                <a:gd name="T19" fmla="*/ 30 h 958"/>
                <a:gd name="T20" fmla="*/ 13 w 1464"/>
                <a:gd name="T21" fmla="*/ 77 h 958"/>
                <a:gd name="T22" fmla="*/ 30 w 1464"/>
                <a:gd name="T23" fmla="*/ 139 h 958"/>
                <a:gd name="T24" fmla="*/ 59 w 1464"/>
                <a:gd name="T25" fmla="*/ 209 h 958"/>
                <a:gd name="T26" fmla="*/ 103 w 1464"/>
                <a:gd name="T27" fmla="*/ 281 h 958"/>
                <a:gd name="T28" fmla="*/ 164 w 1464"/>
                <a:gd name="T29" fmla="*/ 350 h 958"/>
                <a:gd name="T30" fmla="*/ 243 w 1464"/>
                <a:gd name="T31" fmla="*/ 410 h 958"/>
                <a:gd name="T32" fmla="*/ 293 w 1464"/>
                <a:gd name="T33" fmla="*/ 434 h 958"/>
                <a:gd name="T34" fmla="*/ 297 w 1464"/>
                <a:gd name="T35" fmla="*/ 436 h 958"/>
                <a:gd name="T36" fmla="*/ 306 w 1464"/>
                <a:gd name="T37" fmla="*/ 440 h 958"/>
                <a:gd name="T38" fmla="*/ 319 w 1464"/>
                <a:gd name="T39" fmla="*/ 445 h 958"/>
                <a:gd name="T40" fmla="*/ 335 w 1464"/>
                <a:gd name="T41" fmla="*/ 451 h 958"/>
                <a:gd name="T42" fmla="*/ 355 w 1464"/>
                <a:gd name="T43" fmla="*/ 457 h 958"/>
                <a:gd name="T44" fmla="*/ 379 w 1464"/>
                <a:gd name="T45" fmla="*/ 464 h 958"/>
                <a:gd name="T46" fmla="*/ 406 w 1464"/>
                <a:gd name="T47" fmla="*/ 470 h 958"/>
                <a:gd name="T48" fmla="*/ 435 w 1464"/>
                <a:gd name="T49" fmla="*/ 474 h 958"/>
                <a:gd name="T50" fmla="*/ 468 w 1464"/>
                <a:gd name="T51" fmla="*/ 478 h 958"/>
                <a:gd name="T52" fmla="*/ 503 w 1464"/>
                <a:gd name="T53" fmla="*/ 479 h 958"/>
                <a:gd name="T54" fmla="*/ 541 w 1464"/>
                <a:gd name="T55" fmla="*/ 478 h 958"/>
                <a:gd name="T56" fmla="*/ 580 w 1464"/>
                <a:gd name="T57" fmla="*/ 475 h 958"/>
                <a:gd name="T58" fmla="*/ 622 w 1464"/>
                <a:gd name="T59" fmla="*/ 468 h 958"/>
                <a:gd name="T60" fmla="*/ 665 w 1464"/>
                <a:gd name="T61" fmla="*/ 457 h 958"/>
                <a:gd name="T62" fmla="*/ 710 w 1464"/>
                <a:gd name="T63" fmla="*/ 443 h 958"/>
                <a:gd name="T64" fmla="*/ 732 w 1464"/>
                <a:gd name="T65" fmla="*/ 434 h 958"/>
                <a:gd name="T66" fmla="*/ 727 w 1464"/>
                <a:gd name="T67" fmla="*/ 436 h 958"/>
                <a:gd name="T68" fmla="*/ 717 w 1464"/>
                <a:gd name="T69" fmla="*/ 438 h 958"/>
                <a:gd name="T70" fmla="*/ 703 w 1464"/>
                <a:gd name="T71" fmla="*/ 443 h 958"/>
                <a:gd name="T72" fmla="*/ 684 w 1464"/>
                <a:gd name="T73" fmla="*/ 447 h 958"/>
                <a:gd name="T74" fmla="*/ 662 w 1464"/>
                <a:gd name="T75" fmla="*/ 451 h 958"/>
                <a:gd name="T76" fmla="*/ 637 w 1464"/>
                <a:gd name="T77" fmla="*/ 454 h 958"/>
                <a:gd name="T78" fmla="*/ 608 w 1464"/>
                <a:gd name="T79" fmla="*/ 456 h 958"/>
                <a:gd name="T80" fmla="*/ 576 w 1464"/>
                <a:gd name="T81" fmla="*/ 457 h 958"/>
                <a:gd name="T82" fmla="*/ 541 w 1464"/>
                <a:gd name="T83" fmla="*/ 456 h 958"/>
                <a:gd name="T84" fmla="*/ 504 w 1464"/>
                <a:gd name="T85" fmla="*/ 453 h 958"/>
                <a:gd name="T86" fmla="*/ 465 w 1464"/>
                <a:gd name="T87" fmla="*/ 447 h 958"/>
                <a:gd name="T88" fmla="*/ 425 w 1464"/>
                <a:gd name="T89" fmla="*/ 437 h 958"/>
                <a:gd name="T90" fmla="*/ 383 w 1464"/>
                <a:gd name="T91" fmla="*/ 424 h 958"/>
                <a:gd name="T92" fmla="*/ 340 w 1464"/>
                <a:gd name="T93" fmla="*/ 406 h 958"/>
                <a:gd name="T94" fmla="*/ 296 w 1464"/>
                <a:gd name="T95" fmla="*/ 384 h 95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464"/>
                <a:gd name="T145" fmla="*/ 0 h 958"/>
                <a:gd name="T146" fmla="*/ 1464 w 1464"/>
                <a:gd name="T147" fmla="*/ 958 h 95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464" h="958">
                  <a:moveTo>
                    <a:pt x="547" y="743"/>
                  </a:moveTo>
                  <a:lnTo>
                    <a:pt x="496" y="712"/>
                  </a:lnTo>
                  <a:lnTo>
                    <a:pt x="449" y="679"/>
                  </a:lnTo>
                  <a:lnTo>
                    <a:pt x="404" y="646"/>
                  </a:lnTo>
                  <a:lnTo>
                    <a:pt x="362" y="611"/>
                  </a:lnTo>
                  <a:lnTo>
                    <a:pt x="322" y="576"/>
                  </a:lnTo>
                  <a:lnTo>
                    <a:pt x="285" y="539"/>
                  </a:lnTo>
                  <a:lnTo>
                    <a:pt x="249" y="499"/>
                  </a:lnTo>
                  <a:lnTo>
                    <a:pt x="216" y="457"/>
                  </a:lnTo>
                  <a:lnTo>
                    <a:pt x="185" y="412"/>
                  </a:lnTo>
                  <a:lnTo>
                    <a:pt x="155" y="365"/>
                  </a:lnTo>
                  <a:lnTo>
                    <a:pt x="126" y="313"/>
                  </a:lnTo>
                  <a:lnTo>
                    <a:pt x="98" y="259"/>
                  </a:lnTo>
                  <a:lnTo>
                    <a:pt x="73" y="200"/>
                  </a:lnTo>
                  <a:lnTo>
                    <a:pt x="48" y="138"/>
                  </a:lnTo>
                  <a:lnTo>
                    <a:pt x="23" y="71"/>
                  </a:lnTo>
                  <a:lnTo>
                    <a:pt x="0" y="0"/>
                  </a:lnTo>
                  <a:lnTo>
                    <a:pt x="0" y="7"/>
                  </a:lnTo>
                  <a:lnTo>
                    <a:pt x="3" y="27"/>
                  </a:lnTo>
                  <a:lnTo>
                    <a:pt x="7" y="60"/>
                  </a:lnTo>
                  <a:lnTo>
                    <a:pt x="14" y="102"/>
                  </a:lnTo>
                  <a:lnTo>
                    <a:pt x="26" y="154"/>
                  </a:lnTo>
                  <a:lnTo>
                    <a:pt x="41" y="213"/>
                  </a:lnTo>
                  <a:lnTo>
                    <a:pt x="60" y="277"/>
                  </a:lnTo>
                  <a:lnTo>
                    <a:pt x="87" y="345"/>
                  </a:lnTo>
                  <a:lnTo>
                    <a:pt x="119" y="417"/>
                  </a:lnTo>
                  <a:lnTo>
                    <a:pt x="158" y="491"/>
                  </a:lnTo>
                  <a:lnTo>
                    <a:pt x="206" y="562"/>
                  </a:lnTo>
                  <a:lnTo>
                    <a:pt x="262" y="633"/>
                  </a:lnTo>
                  <a:lnTo>
                    <a:pt x="327" y="700"/>
                  </a:lnTo>
                  <a:lnTo>
                    <a:pt x="401" y="762"/>
                  </a:lnTo>
                  <a:lnTo>
                    <a:pt x="487" y="819"/>
                  </a:lnTo>
                  <a:lnTo>
                    <a:pt x="584" y="867"/>
                  </a:lnTo>
                  <a:lnTo>
                    <a:pt x="585" y="868"/>
                  </a:lnTo>
                  <a:lnTo>
                    <a:pt x="588" y="870"/>
                  </a:lnTo>
                  <a:lnTo>
                    <a:pt x="594" y="872"/>
                  </a:lnTo>
                  <a:lnTo>
                    <a:pt x="601" y="875"/>
                  </a:lnTo>
                  <a:lnTo>
                    <a:pt x="611" y="880"/>
                  </a:lnTo>
                  <a:lnTo>
                    <a:pt x="623" y="885"/>
                  </a:lnTo>
                  <a:lnTo>
                    <a:pt x="637" y="890"/>
                  </a:lnTo>
                  <a:lnTo>
                    <a:pt x="653" y="896"/>
                  </a:lnTo>
                  <a:lnTo>
                    <a:pt x="670" y="902"/>
                  </a:lnTo>
                  <a:lnTo>
                    <a:pt x="690" y="909"/>
                  </a:lnTo>
                  <a:lnTo>
                    <a:pt x="710" y="914"/>
                  </a:lnTo>
                  <a:lnTo>
                    <a:pt x="733" y="921"/>
                  </a:lnTo>
                  <a:lnTo>
                    <a:pt x="758" y="927"/>
                  </a:lnTo>
                  <a:lnTo>
                    <a:pt x="784" y="933"/>
                  </a:lnTo>
                  <a:lnTo>
                    <a:pt x="812" y="939"/>
                  </a:lnTo>
                  <a:lnTo>
                    <a:pt x="841" y="943"/>
                  </a:lnTo>
                  <a:lnTo>
                    <a:pt x="871" y="948"/>
                  </a:lnTo>
                  <a:lnTo>
                    <a:pt x="903" y="952"/>
                  </a:lnTo>
                  <a:lnTo>
                    <a:pt x="936" y="955"/>
                  </a:lnTo>
                  <a:lnTo>
                    <a:pt x="971" y="957"/>
                  </a:lnTo>
                  <a:lnTo>
                    <a:pt x="1007" y="958"/>
                  </a:lnTo>
                  <a:lnTo>
                    <a:pt x="1043" y="957"/>
                  </a:lnTo>
                  <a:lnTo>
                    <a:pt x="1081" y="956"/>
                  </a:lnTo>
                  <a:lnTo>
                    <a:pt x="1121" y="954"/>
                  </a:lnTo>
                  <a:lnTo>
                    <a:pt x="1160" y="949"/>
                  </a:lnTo>
                  <a:lnTo>
                    <a:pt x="1201" y="943"/>
                  </a:lnTo>
                  <a:lnTo>
                    <a:pt x="1243" y="935"/>
                  </a:lnTo>
                  <a:lnTo>
                    <a:pt x="1285" y="926"/>
                  </a:lnTo>
                  <a:lnTo>
                    <a:pt x="1329" y="914"/>
                  </a:lnTo>
                  <a:lnTo>
                    <a:pt x="1374" y="901"/>
                  </a:lnTo>
                  <a:lnTo>
                    <a:pt x="1419" y="886"/>
                  </a:lnTo>
                  <a:lnTo>
                    <a:pt x="1464" y="867"/>
                  </a:lnTo>
                  <a:lnTo>
                    <a:pt x="1463" y="867"/>
                  </a:lnTo>
                  <a:lnTo>
                    <a:pt x="1459" y="870"/>
                  </a:lnTo>
                  <a:lnTo>
                    <a:pt x="1453" y="871"/>
                  </a:lnTo>
                  <a:lnTo>
                    <a:pt x="1444" y="874"/>
                  </a:lnTo>
                  <a:lnTo>
                    <a:pt x="1433" y="876"/>
                  </a:lnTo>
                  <a:lnTo>
                    <a:pt x="1420" y="880"/>
                  </a:lnTo>
                  <a:lnTo>
                    <a:pt x="1405" y="885"/>
                  </a:lnTo>
                  <a:lnTo>
                    <a:pt x="1388" y="888"/>
                  </a:lnTo>
                  <a:lnTo>
                    <a:pt x="1368" y="893"/>
                  </a:lnTo>
                  <a:lnTo>
                    <a:pt x="1346" y="896"/>
                  </a:lnTo>
                  <a:lnTo>
                    <a:pt x="1323" y="901"/>
                  </a:lnTo>
                  <a:lnTo>
                    <a:pt x="1299" y="904"/>
                  </a:lnTo>
                  <a:lnTo>
                    <a:pt x="1273" y="908"/>
                  </a:lnTo>
                  <a:lnTo>
                    <a:pt x="1244" y="910"/>
                  </a:lnTo>
                  <a:lnTo>
                    <a:pt x="1215" y="912"/>
                  </a:lnTo>
                  <a:lnTo>
                    <a:pt x="1184" y="913"/>
                  </a:lnTo>
                  <a:lnTo>
                    <a:pt x="1151" y="913"/>
                  </a:lnTo>
                  <a:lnTo>
                    <a:pt x="1117" y="913"/>
                  </a:lnTo>
                  <a:lnTo>
                    <a:pt x="1081" y="911"/>
                  </a:lnTo>
                  <a:lnTo>
                    <a:pt x="1046" y="909"/>
                  </a:lnTo>
                  <a:lnTo>
                    <a:pt x="1008" y="905"/>
                  </a:lnTo>
                  <a:lnTo>
                    <a:pt x="970" y="899"/>
                  </a:lnTo>
                  <a:lnTo>
                    <a:pt x="930" y="893"/>
                  </a:lnTo>
                  <a:lnTo>
                    <a:pt x="890" y="883"/>
                  </a:lnTo>
                  <a:lnTo>
                    <a:pt x="850" y="873"/>
                  </a:lnTo>
                  <a:lnTo>
                    <a:pt x="807" y="861"/>
                  </a:lnTo>
                  <a:lnTo>
                    <a:pt x="766" y="848"/>
                  </a:lnTo>
                  <a:lnTo>
                    <a:pt x="722" y="830"/>
                  </a:lnTo>
                  <a:lnTo>
                    <a:pt x="679" y="812"/>
                  </a:lnTo>
                  <a:lnTo>
                    <a:pt x="635" y="791"/>
                  </a:lnTo>
                  <a:lnTo>
                    <a:pt x="592" y="768"/>
                  </a:lnTo>
                  <a:lnTo>
                    <a:pt x="547" y="74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424" name="Freeform 28"/>
            <p:cNvSpPr>
              <a:spLocks/>
            </p:cNvSpPr>
            <p:nvPr/>
          </p:nvSpPr>
          <p:spPr bwMode="auto">
            <a:xfrm>
              <a:off x="2049" y="2216"/>
              <a:ext cx="433" cy="475"/>
            </a:xfrm>
            <a:custGeom>
              <a:avLst/>
              <a:gdLst>
                <a:gd name="T0" fmla="*/ 2 w 866"/>
                <a:gd name="T1" fmla="*/ 0 h 948"/>
                <a:gd name="T2" fmla="*/ 17 w 866"/>
                <a:gd name="T3" fmla="*/ 3 h 948"/>
                <a:gd name="T4" fmla="*/ 42 w 866"/>
                <a:gd name="T5" fmla="*/ 9 h 948"/>
                <a:gd name="T6" fmla="*/ 78 w 866"/>
                <a:gd name="T7" fmla="*/ 20 h 948"/>
                <a:gd name="T8" fmla="*/ 119 w 866"/>
                <a:gd name="T9" fmla="*/ 36 h 948"/>
                <a:gd name="T10" fmla="*/ 167 w 866"/>
                <a:gd name="T11" fmla="*/ 61 h 948"/>
                <a:gd name="T12" fmla="*/ 217 w 866"/>
                <a:gd name="T13" fmla="*/ 93 h 948"/>
                <a:gd name="T14" fmla="*/ 267 w 866"/>
                <a:gd name="T15" fmla="*/ 134 h 948"/>
                <a:gd name="T16" fmla="*/ 303 w 866"/>
                <a:gd name="T17" fmla="*/ 173 h 948"/>
                <a:gd name="T18" fmla="*/ 327 w 866"/>
                <a:gd name="T19" fmla="*/ 202 h 948"/>
                <a:gd name="T20" fmla="*/ 348 w 866"/>
                <a:gd name="T21" fmla="*/ 235 h 948"/>
                <a:gd name="T22" fmla="*/ 369 w 866"/>
                <a:gd name="T23" fmla="*/ 270 h 948"/>
                <a:gd name="T24" fmla="*/ 388 w 866"/>
                <a:gd name="T25" fmla="*/ 309 h 948"/>
                <a:gd name="T26" fmla="*/ 404 w 866"/>
                <a:gd name="T27" fmla="*/ 352 h 948"/>
                <a:gd name="T28" fmla="*/ 418 w 866"/>
                <a:gd name="T29" fmla="*/ 398 h 948"/>
                <a:gd name="T30" fmla="*/ 429 w 866"/>
                <a:gd name="T31" fmla="*/ 448 h 948"/>
                <a:gd name="T32" fmla="*/ 433 w 866"/>
                <a:gd name="T33" fmla="*/ 474 h 948"/>
                <a:gd name="T34" fmla="*/ 432 w 866"/>
                <a:gd name="T35" fmla="*/ 466 h 948"/>
                <a:gd name="T36" fmla="*/ 429 w 866"/>
                <a:gd name="T37" fmla="*/ 451 h 948"/>
                <a:gd name="T38" fmla="*/ 424 w 866"/>
                <a:gd name="T39" fmla="*/ 429 h 948"/>
                <a:gd name="T40" fmla="*/ 416 w 866"/>
                <a:gd name="T41" fmla="*/ 402 h 948"/>
                <a:gd name="T42" fmla="*/ 406 w 866"/>
                <a:gd name="T43" fmla="*/ 371 h 948"/>
                <a:gd name="T44" fmla="*/ 392 w 866"/>
                <a:gd name="T45" fmla="*/ 335 h 948"/>
                <a:gd name="T46" fmla="*/ 374 w 866"/>
                <a:gd name="T47" fmla="*/ 298 h 948"/>
                <a:gd name="T48" fmla="*/ 351 w 866"/>
                <a:gd name="T49" fmla="*/ 258 h 948"/>
                <a:gd name="T50" fmla="*/ 324 w 866"/>
                <a:gd name="T51" fmla="*/ 217 h 948"/>
                <a:gd name="T52" fmla="*/ 292 w 866"/>
                <a:gd name="T53" fmla="*/ 178 h 948"/>
                <a:gd name="T54" fmla="*/ 253 w 866"/>
                <a:gd name="T55" fmla="*/ 138 h 948"/>
                <a:gd name="T56" fmla="*/ 210 w 866"/>
                <a:gd name="T57" fmla="*/ 102 h 948"/>
                <a:gd name="T58" fmla="*/ 159 w 866"/>
                <a:gd name="T59" fmla="*/ 67 h 948"/>
                <a:gd name="T60" fmla="*/ 101 w 866"/>
                <a:gd name="T61" fmla="*/ 37 h 948"/>
                <a:gd name="T62" fmla="*/ 36 w 866"/>
                <a:gd name="T63" fmla="*/ 11 h 94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866"/>
                <a:gd name="T97" fmla="*/ 0 h 948"/>
                <a:gd name="T98" fmla="*/ 866 w 866"/>
                <a:gd name="T99" fmla="*/ 948 h 94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866" h="948">
                  <a:moveTo>
                    <a:pt x="0" y="0"/>
                  </a:moveTo>
                  <a:lnTo>
                    <a:pt x="4" y="0"/>
                  </a:lnTo>
                  <a:lnTo>
                    <a:pt x="15" y="2"/>
                  </a:lnTo>
                  <a:lnTo>
                    <a:pt x="33" y="6"/>
                  </a:lnTo>
                  <a:lnTo>
                    <a:pt x="56" y="10"/>
                  </a:lnTo>
                  <a:lnTo>
                    <a:pt x="83" y="17"/>
                  </a:lnTo>
                  <a:lnTo>
                    <a:pt x="117" y="28"/>
                  </a:lnTo>
                  <a:lnTo>
                    <a:pt x="155" y="39"/>
                  </a:lnTo>
                  <a:lnTo>
                    <a:pt x="195" y="54"/>
                  </a:lnTo>
                  <a:lnTo>
                    <a:pt x="239" y="72"/>
                  </a:lnTo>
                  <a:lnTo>
                    <a:pt x="286" y="94"/>
                  </a:lnTo>
                  <a:lnTo>
                    <a:pt x="334" y="121"/>
                  </a:lnTo>
                  <a:lnTo>
                    <a:pt x="383" y="151"/>
                  </a:lnTo>
                  <a:lnTo>
                    <a:pt x="434" y="185"/>
                  </a:lnTo>
                  <a:lnTo>
                    <a:pt x="484" y="225"/>
                  </a:lnTo>
                  <a:lnTo>
                    <a:pt x="534" y="268"/>
                  </a:lnTo>
                  <a:lnTo>
                    <a:pt x="582" y="318"/>
                  </a:lnTo>
                  <a:lnTo>
                    <a:pt x="606" y="346"/>
                  </a:lnTo>
                  <a:lnTo>
                    <a:pt x="629" y="373"/>
                  </a:lnTo>
                  <a:lnTo>
                    <a:pt x="653" y="403"/>
                  </a:lnTo>
                  <a:lnTo>
                    <a:pt x="674" y="435"/>
                  </a:lnTo>
                  <a:lnTo>
                    <a:pt x="696" y="469"/>
                  </a:lnTo>
                  <a:lnTo>
                    <a:pt x="717" y="503"/>
                  </a:lnTo>
                  <a:lnTo>
                    <a:pt x="738" y="539"/>
                  </a:lnTo>
                  <a:lnTo>
                    <a:pt x="756" y="577"/>
                  </a:lnTo>
                  <a:lnTo>
                    <a:pt x="775" y="617"/>
                  </a:lnTo>
                  <a:lnTo>
                    <a:pt x="791" y="659"/>
                  </a:lnTo>
                  <a:lnTo>
                    <a:pt x="807" y="703"/>
                  </a:lnTo>
                  <a:lnTo>
                    <a:pt x="822" y="748"/>
                  </a:lnTo>
                  <a:lnTo>
                    <a:pt x="835" y="795"/>
                  </a:lnTo>
                  <a:lnTo>
                    <a:pt x="846" y="844"/>
                  </a:lnTo>
                  <a:lnTo>
                    <a:pt x="857" y="895"/>
                  </a:lnTo>
                  <a:lnTo>
                    <a:pt x="866" y="948"/>
                  </a:lnTo>
                  <a:lnTo>
                    <a:pt x="866" y="946"/>
                  </a:lnTo>
                  <a:lnTo>
                    <a:pt x="865" y="940"/>
                  </a:lnTo>
                  <a:lnTo>
                    <a:pt x="863" y="930"/>
                  </a:lnTo>
                  <a:lnTo>
                    <a:pt x="861" y="916"/>
                  </a:lnTo>
                  <a:lnTo>
                    <a:pt x="858" y="900"/>
                  </a:lnTo>
                  <a:lnTo>
                    <a:pt x="853" y="879"/>
                  </a:lnTo>
                  <a:lnTo>
                    <a:pt x="847" y="856"/>
                  </a:lnTo>
                  <a:lnTo>
                    <a:pt x="840" y="831"/>
                  </a:lnTo>
                  <a:lnTo>
                    <a:pt x="832" y="802"/>
                  </a:lnTo>
                  <a:lnTo>
                    <a:pt x="822" y="772"/>
                  </a:lnTo>
                  <a:lnTo>
                    <a:pt x="812" y="740"/>
                  </a:lnTo>
                  <a:lnTo>
                    <a:pt x="798" y="705"/>
                  </a:lnTo>
                  <a:lnTo>
                    <a:pt x="783" y="669"/>
                  </a:lnTo>
                  <a:lnTo>
                    <a:pt x="767" y="632"/>
                  </a:lnTo>
                  <a:lnTo>
                    <a:pt x="747" y="594"/>
                  </a:lnTo>
                  <a:lnTo>
                    <a:pt x="726" y="555"/>
                  </a:lnTo>
                  <a:lnTo>
                    <a:pt x="702" y="515"/>
                  </a:lnTo>
                  <a:lnTo>
                    <a:pt x="677" y="475"/>
                  </a:lnTo>
                  <a:lnTo>
                    <a:pt x="648" y="434"/>
                  </a:lnTo>
                  <a:lnTo>
                    <a:pt x="618" y="395"/>
                  </a:lnTo>
                  <a:lnTo>
                    <a:pt x="583" y="355"/>
                  </a:lnTo>
                  <a:lnTo>
                    <a:pt x="548" y="316"/>
                  </a:lnTo>
                  <a:lnTo>
                    <a:pt x="507" y="276"/>
                  </a:lnTo>
                  <a:lnTo>
                    <a:pt x="465" y="238"/>
                  </a:lnTo>
                  <a:lnTo>
                    <a:pt x="420" y="203"/>
                  </a:lnTo>
                  <a:lnTo>
                    <a:pt x="370" y="167"/>
                  </a:lnTo>
                  <a:lnTo>
                    <a:pt x="318" y="134"/>
                  </a:lnTo>
                  <a:lnTo>
                    <a:pt x="262" y="102"/>
                  </a:lnTo>
                  <a:lnTo>
                    <a:pt x="202" y="74"/>
                  </a:lnTo>
                  <a:lnTo>
                    <a:pt x="139" y="46"/>
                  </a:lnTo>
                  <a:lnTo>
                    <a:pt x="72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741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A793A1B-AA1B-4A50-BB0E-8C199544617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  <p:sp>
        <p:nvSpPr>
          <p:cNvPr id="1741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Na úvod si vystřelíme…</a:t>
            </a:r>
          </a:p>
        </p:txBody>
      </p:sp>
      <p:pic>
        <p:nvPicPr>
          <p:cNvPr id="7" name="Picture 2" descr="C:\Documents and Settings\Ďobek\Local Settings\Temporary Internet Files\Content.IE5\7Q7QXNLG\MC90035149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843213" y="2492375"/>
            <a:ext cx="194468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" name="Skupina 16"/>
          <p:cNvGrpSpPr/>
          <p:nvPr/>
        </p:nvGrpSpPr>
        <p:grpSpPr>
          <a:xfrm>
            <a:off x="4804299" y="2905780"/>
            <a:ext cx="1423885" cy="597519"/>
            <a:chOff x="3758303" y="4426344"/>
            <a:chExt cx="1423885" cy="597519"/>
          </a:xfrm>
          <a:solidFill>
            <a:srgbClr val="FF0000"/>
          </a:solidFill>
        </p:grpSpPr>
        <p:sp>
          <p:nvSpPr>
            <p:cNvPr id="18" name="Šipka doprava 17"/>
            <p:cNvSpPr/>
            <p:nvPr/>
          </p:nvSpPr>
          <p:spPr>
            <a:xfrm>
              <a:off x="3758303" y="4801818"/>
              <a:ext cx="1423885" cy="222045"/>
            </a:xfrm>
            <a:prstGeom prst="rightArrow">
              <a:avLst>
                <a:gd name="adj1" fmla="val 42198"/>
                <a:gd name="adj2" fmla="val 71455"/>
              </a:avLst>
            </a:prstGeom>
            <a:grpFill/>
            <a:ln>
              <a:solidFill>
                <a:srgbClr val="C00000"/>
              </a:solidFill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246084" y="4426344"/>
              <a:ext cx="487330" cy="52322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ln>
                    <a:solidFill>
                      <a:srgbClr val="C00000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  <a:latin typeface="+mn-lt"/>
                  <a:cs typeface="+mn-cs"/>
                </a:rPr>
                <a:t>F</a:t>
              </a:r>
              <a:endParaRPr lang="cs-CZ" sz="2800" b="1" dirty="0">
                <a:ln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  <a:cs typeface="+mn-cs"/>
              </a:endParaRPr>
            </a:p>
          </p:txBody>
        </p:sp>
      </p:grpSp>
      <p:sp>
        <p:nvSpPr>
          <p:cNvPr id="21" name="Zástupný symbol pro obsah 1"/>
          <p:cNvSpPr txBox="1">
            <a:spLocks/>
          </p:cNvSpPr>
          <p:nvPr/>
        </p:nvSpPr>
        <p:spPr>
          <a:xfrm>
            <a:off x="5003800" y="3860800"/>
            <a:ext cx="3600450" cy="22399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3000" dirty="0" smtClean="0"/>
              <a:t>V okamžiku výstřelu působí </a:t>
            </a:r>
            <a:r>
              <a:rPr lang="cs-CZ" sz="3000" b="1" dirty="0" smtClean="0">
                <a:solidFill>
                  <a:srgbClr val="FF0000"/>
                </a:solidFill>
              </a:rPr>
              <a:t>dělo na kouli </a:t>
            </a:r>
            <a:r>
              <a:rPr lang="cs-CZ" sz="3000" dirty="0" smtClean="0"/>
              <a:t>silou </a:t>
            </a:r>
            <a:br>
              <a:rPr lang="cs-CZ" sz="3000" dirty="0" smtClean="0"/>
            </a:br>
            <a:r>
              <a:rPr lang="cs-CZ" sz="3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(ta potom letí ve směru působení síly)</a:t>
            </a:r>
            <a:endParaRPr lang="cs-CZ" sz="3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2" name="Zástupný symbol pro obsah 1"/>
          <p:cNvSpPr txBox="1">
            <a:spLocks/>
          </p:cNvSpPr>
          <p:nvPr/>
        </p:nvSpPr>
        <p:spPr>
          <a:xfrm>
            <a:off x="179388" y="1989138"/>
            <a:ext cx="4176712" cy="91281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3000" dirty="0" smtClean="0"/>
              <a:t>Dělo se pohnulo…musela na něj působit nějaká síla…</a:t>
            </a:r>
            <a:endParaRPr lang="cs-CZ" sz="3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3347864" y="2903489"/>
            <a:ext cx="1423885" cy="597519"/>
            <a:chOff x="3758303" y="4426344"/>
            <a:chExt cx="1423885" cy="597519"/>
          </a:xfrm>
          <a:solidFill>
            <a:srgbClr val="FF0000"/>
          </a:solidFill>
        </p:grpSpPr>
        <p:sp>
          <p:nvSpPr>
            <p:cNvPr id="24" name="Šipka doprava 23"/>
            <p:cNvSpPr/>
            <p:nvPr/>
          </p:nvSpPr>
          <p:spPr>
            <a:xfrm flipH="1">
              <a:off x="3758303" y="4801818"/>
              <a:ext cx="1423885" cy="222045"/>
            </a:xfrm>
            <a:prstGeom prst="rightArrow">
              <a:avLst>
                <a:gd name="adj1" fmla="val 42198"/>
                <a:gd name="adj2" fmla="val 71455"/>
              </a:avLst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4246084" y="4426344"/>
              <a:ext cx="487330" cy="52322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ln>
                    <a:solidFill>
                      <a:schemeClr val="accent5">
                        <a:lumMod val="50000"/>
                      </a:schemeClr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  <a:latin typeface="+mn-lt"/>
                  <a:cs typeface="+mn-cs"/>
                </a:rPr>
                <a:t>F</a:t>
              </a:r>
              <a:endParaRPr lang="cs-CZ" sz="2800" b="1" dirty="0">
                <a:ln>
                  <a:solidFill>
                    <a:schemeClr val="accent5">
                      <a:lumMod val="5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  <a:cs typeface="+mn-cs"/>
              </a:endParaRPr>
            </a:p>
          </p:txBody>
        </p:sp>
      </p:grpSp>
      <p:sp>
        <p:nvSpPr>
          <p:cNvPr id="26" name="Zástupný symbol pro obsah 1"/>
          <p:cNvSpPr txBox="1">
            <a:spLocks/>
          </p:cNvSpPr>
          <p:nvPr/>
        </p:nvSpPr>
        <p:spPr>
          <a:xfrm>
            <a:off x="179388" y="4689475"/>
            <a:ext cx="3600450" cy="176371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3000" dirty="0" smtClean="0"/>
              <a:t>V okamžiku výstřelu působí také </a:t>
            </a:r>
            <a:r>
              <a:rPr lang="cs-CZ" sz="3000" b="1" dirty="0" smtClean="0">
                <a:solidFill>
                  <a:srgbClr val="FF0000"/>
                </a:solidFill>
              </a:rPr>
              <a:t>koule na dělo </a:t>
            </a:r>
            <a:r>
              <a:rPr lang="cs-CZ" sz="3000" dirty="0" smtClean="0"/>
              <a:t>opačnou silou </a:t>
            </a:r>
            <a:br>
              <a:rPr lang="cs-CZ" sz="3000" dirty="0" smtClean="0"/>
            </a:br>
            <a:r>
              <a:rPr lang="cs-CZ" sz="3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(to potom odjede)</a:t>
            </a:r>
            <a:endParaRPr lang="cs-CZ" sz="3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-0.1691 0.000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2206625" y="2362200"/>
            <a:ext cx="3498850" cy="2278063"/>
            <a:chOff x="774551" y="-1611560"/>
            <a:chExt cx="4251107" cy="2825736"/>
          </a:xfrm>
        </p:grpSpPr>
        <p:pic>
          <p:nvPicPr>
            <p:cNvPr id="18452" name="Picture 3" descr="C:\Documents and Settings\Ďobek\Local Settings\Temporary Internet Files\Content.IE5\WGQEJETA\MP900442426[1].jpg"/>
            <p:cNvPicPr>
              <a:picLocks noChangeAspect="1" noChangeArrowheads="1"/>
            </p:cNvPicPr>
            <p:nvPr/>
          </p:nvPicPr>
          <p:blipFill>
            <a:blip r:embed="rId2">
              <a:grayscl/>
            </a:blip>
            <a:srcRect/>
            <a:stretch>
              <a:fillRect/>
            </a:stretch>
          </p:blipFill>
          <p:spPr bwMode="auto">
            <a:xfrm>
              <a:off x="774551" y="-1611560"/>
              <a:ext cx="4251107" cy="28257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Obdélník 1"/>
            <p:cNvSpPr/>
            <p:nvPr/>
          </p:nvSpPr>
          <p:spPr>
            <a:xfrm>
              <a:off x="3131562" y="-603353"/>
              <a:ext cx="927760" cy="6478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sp>
        <p:nvSpPr>
          <p:cNvPr id="18434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F2F4D7-0A82-4E99-9AE0-AE629DBAF90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Jak dlouho udržíte otevřený kolíček?</a:t>
            </a:r>
            <a:endParaRPr lang="cs-CZ" dirty="0"/>
          </a:p>
        </p:txBody>
      </p:sp>
      <p:sp>
        <p:nvSpPr>
          <p:cNvPr id="21" name="Zástupný symbol pro obsah 1"/>
          <p:cNvSpPr txBox="1">
            <a:spLocks/>
          </p:cNvSpPr>
          <p:nvPr/>
        </p:nvSpPr>
        <p:spPr>
          <a:xfrm>
            <a:off x="5146675" y="4116388"/>
            <a:ext cx="3600450" cy="22399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3000" dirty="0" smtClean="0"/>
              <a:t>V okamžiku stisknutí působí </a:t>
            </a:r>
            <a:r>
              <a:rPr lang="cs-CZ" sz="3000" b="1" dirty="0" smtClean="0">
                <a:solidFill>
                  <a:srgbClr val="FF0000"/>
                </a:solidFill>
              </a:rPr>
              <a:t>ruka na kolíček </a:t>
            </a:r>
            <a:r>
              <a:rPr lang="cs-CZ" sz="3000" dirty="0" smtClean="0"/>
              <a:t>silou </a:t>
            </a:r>
            <a:br>
              <a:rPr lang="cs-CZ" sz="3000" dirty="0" smtClean="0"/>
            </a:br>
            <a:r>
              <a:rPr lang="cs-CZ" sz="3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(začne se otevírat)</a:t>
            </a:r>
            <a:endParaRPr lang="cs-CZ" sz="3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2" name="Zástupný symbol pro obsah 1"/>
          <p:cNvSpPr txBox="1">
            <a:spLocks/>
          </p:cNvSpPr>
          <p:nvPr/>
        </p:nvSpPr>
        <p:spPr>
          <a:xfrm>
            <a:off x="119063" y="1771650"/>
            <a:ext cx="3516312" cy="10096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3000" dirty="0" smtClean="0"/>
              <a:t>Za chvíli nás začnou bolet prsty…musí na ně působit nějaká síla…</a:t>
            </a:r>
            <a:endParaRPr lang="cs-CZ" sz="3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4343276" y="1761789"/>
            <a:ext cx="688002" cy="1423885"/>
            <a:chOff x="4359223" y="4200898"/>
            <a:chExt cx="688002" cy="1423885"/>
          </a:xfrm>
          <a:solidFill>
            <a:srgbClr val="FF0000"/>
          </a:solidFill>
        </p:grpSpPr>
        <p:sp>
          <p:nvSpPr>
            <p:cNvPr id="24" name="Šipka doprava 23"/>
            <p:cNvSpPr/>
            <p:nvPr/>
          </p:nvSpPr>
          <p:spPr>
            <a:xfrm rot="5400000" flipH="1">
              <a:off x="3758303" y="4801818"/>
              <a:ext cx="1423885" cy="222045"/>
            </a:xfrm>
            <a:prstGeom prst="rightArrow">
              <a:avLst>
                <a:gd name="adj1" fmla="val 42198"/>
                <a:gd name="adj2" fmla="val 71455"/>
              </a:avLst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4559895" y="4633844"/>
              <a:ext cx="487330" cy="52322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ln>
                    <a:solidFill>
                      <a:schemeClr val="accent5">
                        <a:lumMod val="50000"/>
                      </a:schemeClr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  <a:latin typeface="+mn-lt"/>
                  <a:cs typeface="+mn-cs"/>
                </a:rPr>
                <a:t>F</a:t>
              </a:r>
              <a:endParaRPr lang="cs-CZ" sz="2800" b="1" dirty="0">
                <a:ln>
                  <a:solidFill>
                    <a:schemeClr val="accent5">
                      <a:lumMod val="5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  <a:cs typeface="+mn-cs"/>
              </a:endParaRPr>
            </a:p>
          </p:txBody>
        </p:sp>
      </p:grpSp>
      <p:sp>
        <p:nvSpPr>
          <p:cNvPr id="26" name="Zástupný symbol pro obsah 1"/>
          <p:cNvSpPr txBox="1">
            <a:spLocks/>
          </p:cNvSpPr>
          <p:nvPr/>
        </p:nvSpPr>
        <p:spPr>
          <a:xfrm>
            <a:off x="77788" y="4797425"/>
            <a:ext cx="3702050" cy="176371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3000" dirty="0" smtClean="0"/>
              <a:t>V okamžiku stisku působí také </a:t>
            </a:r>
            <a:r>
              <a:rPr lang="cs-CZ" sz="3000" b="1" dirty="0" smtClean="0">
                <a:solidFill>
                  <a:srgbClr val="FF0000"/>
                </a:solidFill>
              </a:rPr>
              <a:t>kolíček na ruku </a:t>
            </a:r>
            <a:r>
              <a:rPr lang="cs-CZ" sz="3000" dirty="0" smtClean="0"/>
              <a:t>opačnou silou </a:t>
            </a:r>
            <a:br>
              <a:rPr lang="cs-CZ" sz="3000" dirty="0" smtClean="0"/>
            </a:br>
            <a:r>
              <a:rPr lang="cs-CZ" sz="3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(to potom začne bolet)</a:t>
            </a:r>
            <a:endParaRPr lang="cs-CZ" sz="3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8440" name="Group 6"/>
          <p:cNvGrpSpPr>
            <a:grpSpLocks noChangeAspect="1"/>
          </p:cNvGrpSpPr>
          <p:nvPr/>
        </p:nvGrpSpPr>
        <p:grpSpPr bwMode="auto">
          <a:xfrm rot="-1910692">
            <a:off x="4275138" y="2479675"/>
            <a:ext cx="1936750" cy="1706563"/>
            <a:chOff x="4286" y="1271"/>
            <a:chExt cx="1146" cy="1009"/>
          </a:xfrm>
        </p:grpSpPr>
        <p:sp>
          <p:nvSpPr>
            <p:cNvPr id="18442" name="AutoShape 5"/>
            <p:cNvSpPr>
              <a:spLocks noChangeAspect="1" noChangeArrowheads="1" noTextEdit="1"/>
            </p:cNvSpPr>
            <p:nvPr/>
          </p:nvSpPr>
          <p:spPr bwMode="auto">
            <a:xfrm>
              <a:off x="4286" y="1271"/>
              <a:ext cx="1146" cy="1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3" name="Freeform 8"/>
            <p:cNvSpPr>
              <a:spLocks/>
            </p:cNvSpPr>
            <p:nvPr/>
          </p:nvSpPr>
          <p:spPr bwMode="auto">
            <a:xfrm>
              <a:off x="4359" y="1427"/>
              <a:ext cx="1072" cy="748"/>
            </a:xfrm>
            <a:custGeom>
              <a:avLst/>
              <a:gdLst>
                <a:gd name="T0" fmla="*/ 4 w 2145"/>
                <a:gd name="T1" fmla="*/ 171 h 1497"/>
                <a:gd name="T2" fmla="*/ 21 w 2145"/>
                <a:gd name="T3" fmla="*/ 174 h 1497"/>
                <a:gd name="T4" fmla="*/ 47 w 2145"/>
                <a:gd name="T5" fmla="*/ 181 h 1497"/>
                <a:gd name="T6" fmla="*/ 79 w 2145"/>
                <a:gd name="T7" fmla="*/ 189 h 1497"/>
                <a:gd name="T8" fmla="*/ 112 w 2145"/>
                <a:gd name="T9" fmla="*/ 197 h 1497"/>
                <a:gd name="T10" fmla="*/ 143 w 2145"/>
                <a:gd name="T11" fmla="*/ 205 h 1497"/>
                <a:gd name="T12" fmla="*/ 169 w 2145"/>
                <a:gd name="T13" fmla="*/ 211 h 1497"/>
                <a:gd name="T14" fmla="*/ 186 w 2145"/>
                <a:gd name="T15" fmla="*/ 215 h 1497"/>
                <a:gd name="T16" fmla="*/ 199 w 2145"/>
                <a:gd name="T17" fmla="*/ 217 h 1497"/>
                <a:gd name="T18" fmla="*/ 219 w 2145"/>
                <a:gd name="T19" fmla="*/ 218 h 1497"/>
                <a:gd name="T20" fmla="*/ 235 w 2145"/>
                <a:gd name="T21" fmla="*/ 217 h 1497"/>
                <a:gd name="T22" fmla="*/ 246 w 2145"/>
                <a:gd name="T23" fmla="*/ 213 h 1497"/>
                <a:gd name="T24" fmla="*/ 249 w 2145"/>
                <a:gd name="T25" fmla="*/ 203 h 1497"/>
                <a:gd name="T26" fmla="*/ 239 w 2145"/>
                <a:gd name="T27" fmla="*/ 187 h 1497"/>
                <a:gd name="T28" fmla="*/ 223 w 2145"/>
                <a:gd name="T29" fmla="*/ 166 h 1497"/>
                <a:gd name="T30" fmla="*/ 207 w 2145"/>
                <a:gd name="T31" fmla="*/ 150 h 1497"/>
                <a:gd name="T32" fmla="*/ 198 w 2145"/>
                <a:gd name="T33" fmla="*/ 141 h 1497"/>
                <a:gd name="T34" fmla="*/ 188 w 2145"/>
                <a:gd name="T35" fmla="*/ 132 h 1497"/>
                <a:gd name="T36" fmla="*/ 173 w 2145"/>
                <a:gd name="T37" fmla="*/ 121 h 1497"/>
                <a:gd name="T38" fmla="*/ 156 w 2145"/>
                <a:gd name="T39" fmla="*/ 107 h 1497"/>
                <a:gd name="T40" fmla="*/ 138 w 2145"/>
                <a:gd name="T41" fmla="*/ 92 h 1497"/>
                <a:gd name="T42" fmla="*/ 121 w 2145"/>
                <a:gd name="T43" fmla="*/ 78 h 1497"/>
                <a:gd name="T44" fmla="*/ 106 w 2145"/>
                <a:gd name="T45" fmla="*/ 64 h 1497"/>
                <a:gd name="T46" fmla="*/ 96 w 2145"/>
                <a:gd name="T47" fmla="*/ 53 h 1497"/>
                <a:gd name="T48" fmla="*/ 88 w 2145"/>
                <a:gd name="T49" fmla="*/ 40 h 1497"/>
                <a:gd name="T50" fmla="*/ 80 w 2145"/>
                <a:gd name="T51" fmla="*/ 23 h 1497"/>
                <a:gd name="T52" fmla="*/ 74 w 2145"/>
                <a:gd name="T53" fmla="*/ 10 h 1497"/>
                <a:gd name="T54" fmla="*/ 69 w 2145"/>
                <a:gd name="T55" fmla="*/ 1 h 1497"/>
                <a:gd name="T56" fmla="*/ 1072 w 2145"/>
                <a:gd name="T57" fmla="*/ 601 h 1497"/>
                <a:gd name="T58" fmla="*/ 1043 w 2145"/>
                <a:gd name="T59" fmla="*/ 607 h 1497"/>
                <a:gd name="T60" fmla="*/ 1032 w 2145"/>
                <a:gd name="T61" fmla="*/ 604 h 1497"/>
                <a:gd name="T62" fmla="*/ 1012 w 2145"/>
                <a:gd name="T63" fmla="*/ 599 h 1497"/>
                <a:gd name="T64" fmla="*/ 987 w 2145"/>
                <a:gd name="T65" fmla="*/ 593 h 1497"/>
                <a:gd name="T66" fmla="*/ 960 w 2145"/>
                <a:gd name="T67" fmla="*/ 588 h 1497"/>
                <a:gd name="T68" fmla="*/ 934 w 2145"/>
                <a:gd name="T69" fmla="*/ 584 h 1497"/>
                <a:gd name="T70" fmla="*/ 913 w 2145"/>
                <a:gd name="T71" fmla="*/ 582 h 1497"/>
                <a:gd name="T72" fmla="*/ 898 w 2145"/>
                <a:gd name="T73" fmla="*/ 585 h 1497"/>
                <a:gd name="T74" fmla="*/ 894 w 2145"/>
                <a:gd name="T75" fmla="*/ 599 h 1497"/>
                <a:gd name="T76" fmla="*/ 911 w 2145"/>
                <a:gd name="T77" fmla="*/ 637 h 1497"/>
                <a:gd name="T78" fmla="*/ 938 w 2145"/>
                <a:gd name="T79" fmla="*/ 682 h 1497"/>
                <a:gd name="T80" fmla="*/ 960 w 2145"/>
                <a:gd name="T81" fmla="*/ 713 h 1497"/>
                <a:gd name="T82" fmla="*/ 975 w 2145"/>
                <a:gd name="T83" fmla="*/ 748 h 149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145"/>
                <a:gd name="T127" fmla="*/ 0 h 1497"/>
                <a:gd name="T128" fmla="*/ 2145 w 2145"/>
                <a:gd name="T129" fmla="*/ 1497 h 1497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145" h="1497">
                  <a:moveTo>
                    <a:pt x="0" y="341"/>
                  </a:moveTo>
                  <a:lnTo>
                    <a:pt x="8" y="342"/>
                  </a:lnTo>
                  <a:lnTo>
                    <a:pt x="22" y="345"/>
                  </a:lnTo>
                  <a:lnTo>
                    <a:pt x="42" y="349"/>
                  </a:lnTo>
                  <a:lnTo>
                    <a:pt x="66" y="355"/>
                  </a:lnTo>
                  <a:lnTo>
                    <a:pt x="95" y="362"/>
                  </a:lnTo>
                  <a:lnTo>
                    <a:pt x="125" y="370"/>
                  </a:lnTo>
                  <a:lnTo>
                    <a:pt x="158" y="378"/>
                  </a:lnTo>
                  <a:lnTo>
                    <a:pt x="191" y="386"/>
                  </a:lnTo>
                  <a:lnTo>
                    <a:pt x="225" y="394"/>
                  </a:lnTo>
                  <a:lnTo>
                    <a:pt x="257" y="404"/>
                  </a:lnTo>
                  <a:lnTo>
                    <a:pt x="287" y="410"/>
                  </a:lnTo>
                  <a:lnTo>
                    <a:pt x="315" y="417"/>
                  </a:lnTo>
                  <a:lnTo>
                    <a:pt x="339" y="423"/>
                  </a:lnTo>
                  <a:lnTo>
                    <a:pt x="358" y="428"/>
                  </a:lnTo>
                  <a:lnTo>
                    <a:pt x="372" y="431"/>
                  </a:lnTo>
                  <a:lnTo>
                    <a:pt x="379" y="432"/>
                  </a:lnTo>
                  <a:lnTo>
                    <a:pt x="399" y="435"/>
                  </a:lnTo>
                  <a:lnTo>
                    <a:pt x="419" y="436"/>
                  </a:lnTo>
                  <a:lnTo>
                    <a:pt x="438" y="437"/>
                  </a:lnTo>
                  <a:lnTo>
                    <a:pt x="455" y="437"/>
                  </a:lnTo>
                  <a:lnTo>
                    <a:pt x="471" y="435"/>
                  </a:lnTo>
                  <a:lnTo>
                    <a:pt x="484" y="431"/>
                  </a:lnTo>
                  <a:lnTo>
                    <a:pt x="493" y="427"/>
                  </a:lnTo>
                  <a:lnTo>
                    <a:pt x="499" y="419"/>
                  </a:lnTo>
                  <a:lnTo>
                    <a:pt x="499" y="407"/>
                  </a:lnTo>
                  <a:lnTo>
                    <a:pt x="491" y="391"/>
                  </a:lnTo>
                  <a:lnTo>
                    <a:pt x="479" y="374"/>
                  </a:lnTo>
                  <a:lnTo>
                    <a:pt x="463" y="353"/>
                  </a:lnTo>
                  <a:lnTo>
                    <a:pt x="446" y="333"/>
                  </a:lnTo>
                  <a:lnTo>
                    <a:pt x="430" y="316"/>
                  </a:lnTo>
                  <a:lnTo>
                    <a:pt x="415" y="300"/>
                  </a:lnTo>
                  <a:lnTo>
                    <a:pt x="403" y="288"/>
                  </a:lnTo>
                  <a:lnTo>
                    <a:pt x="397" y="283"/>
                  </a:lnTo>
                  <a:lnTo>
                    <a:pt x="388" y="276"/>
                  </a:lnTo>
                  <a:lnTo>
                    <a:pt x="377" y="265"/>
                  </a:lnTo>
                  <a:lnTo>
                    <a:pt x="363" y="255"/>
                  </a:lnTo>
                  <a:lnTo>
                    <a:pt x="347" y="242"/>
                  </a:lnTo>
                  <a:lnTo>
                    <a:pt x="331" y="228"/>
                  </a:lnTo>
                  <a:lnTo>
                    <a:pt x="313" y="215"/>
                  </a:lnTo>
                  <a:lnTo>
                    <a:pt x="295" y="200"/>
                  </a:lnTo>
                  <a:lnTo>
                    <a:pt x="277" y="185"/>
                  </a:lnTo>
                  <a:lnTo>
                    <a:pt x="259" y="171"/>
                  </a:lnTo>
                  <a:lnTo>
                    <a:pt x="243" y="156"/>
                  </a:lnTo>
                  <a:lnTo>
                    <a:pt x="227" y="142"/>
                  </a:lnTo>
                  <a:lnTo>
                    <a:pt x="213" y="128"/>
                  </a:lnTo>
                  <a:lnTo>
                    <a:pt x="202" y="117"/>
                  </a:lnTo>
                  <a:lnTo>
                    <a:pt x="192" y="106"/>
                  </a:lnTo>
                  <a:lnTo>
                    <a:pt x="187" y="97"/>
                  </a:lnTo>
                  <a:lnTo>
                    <a:pt x="177" y="80"/>
                  </a:lnTo>
                  <a:lnTo>
                    <a:pt x="169" y="64"/>
                  </a:lnTo>
                  <a:lnTo>
                    <a:pt x="160" y="47"/>
                  </a:lnTo>
                  <a:lnTo>
                    <a:pt x="153" y="32"/>
                  </a:lnTo>
                  <a:lnTo>
                    <a:pt x="148" y="20"/>
                  </a:lnTo>
                  <a:lnTo>
                    <a:pt x="143" y="9"/>
                  </a:lnTo>
                  <a:lnTo>
                    <a:pt x="139" y="2"/>
                  </a:lnTo>
                  <a:lnTo>
                    <a:pt x="138" y="0"/>
                  </a:lnTo>
                  <a:lnTo>
                    <a:pt x="2145" y="1203"/>
                  </a:lnTo>
                  <a:lnTo>
                    <a:pt x="2091" y="1215"/>
                  </a:lnTo>
                  <a:lnTo>
                    <a:pt x="2087" y="1214"/>
                  </a:lnTo>
                  <a:lnTo>
                    <a:pt x="2079" y="1211"/>
                  </a:lnTo>
                  <a:lnTo>
                    <a:pt x="2065" y="1208"/>
                  </a:lnTo>
                  <a:lnTo>
                    <a:pt x="2047" y="1203"/>
                  </a:lnTo>
                  <a:lnTo>
                    <a:pt x="2025" y="1198"/>
                  </a:lnTo>
                  <a:lnTo>
                    <a:pt x="2002" y="1193"/>
                  </a:lnTo>
                  <a:lnTo>
                    <a:pt x="1975" y="1187"/>
                  </a:lnTo>
                  <a:lnTo>
                    <a:pt x="1949" y="1181"/>
                  </a:lnTo>
                  <a:lnTo>
                    <a:pt x="1921" y="1176"/>
                  </a:lnTo>
                  <a:lnTo>
                    <a:pt x="1895" y="1171"/>
                  </a:lnTo>
                  <a:lnTo>
                    <a:pt x="1869" y="1168"/>
                  </a:lnTo>
                  <a:lnTo>
                    <a:pt x="1846" y="1165"/>
                  </a:lnTo>
                  <a:lnTo>
                    <a:pt x="1826" y="1165"/>
                  </a:lnTo>
                  <a:lnTo>
                    <a:pt x="1808" y="1166"/>
                  </a:lnTo>
                  <a:lnTo>
                    <a:pt x="1796" y="1170"/>
                  </a:lnTo>
                  <a:lnTo>
                    <a:pt x="1789" y="1176"/>
                  </a:lnTo>
                  <a:lnTo>
                    <a:pt x="1788" y="1198"/>
                  </a:lnTo>
                  <a:lnTo>
                    <a:pt x="1800" y="1232"/>
                  </a:lnTo>
                  <a:lnTo>
                    <a:pt x="1822" y="1275"/>
                  </a:lnTo>
                  <a:lnTo>
                    <a:pt x="1850" y="1320"/>
                  </a:lnTo>
                  <a:lnTo>
                    <a:pt x="1877" y="1364"/>
                  </a:lnTo>
                  <a:lnTo>
                    <a:pt x="1903" y="1400"/>
                  </a:lnTo>
                  <a:lnTo>
                    <a:pt x="1921" y="1426"/>
                  </a:lnTo>
                  <a:lnTo>
                    <a:pt x="1928" y="1435"/>
                  </a:lnTo>
                  <a:lnTo>
                    <a:pt x="1951" y="1497"/>
                  </a:lnTo>
                  <a:lnTo>
                    <a:pt x="0" y="341"/>
                  </a:lnTo>
                  <a:close/>
                </a:path>
              </a:pathLst>
            </a:custGeom>
            <a:solidFill>
              <a:srgbClr val="EADD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4" name="Freeform 9"/>
            <p:cNvSpPr>
              <a:spLocks/>
            </p:cNvSpPr>
            <p:nvPr/>
          </p:nvSpPr>
          <p:spPr bwMode="auto">
            <a:xfrm>
              <a:off x="4320" y="1628"/>
              <a:ext cx="997" cy="631"/>
            </a:xfrm>
            <a:custGeom>
              <a:avLst/>
              <a:gdLst>
                <a:gd name="T0" fmla="*/ 0 w 1995"/>
                <a:gd name="T1" fmla="*/ 0 h 1262"/>
                <a:gd name="T2" fmla="*/ 10 w 1995"/>
                <a:gd name="T3" fmla="*/ 53 h 1262"/>
                <a:gd name="T4" fmla="*/ 954 w 1995"/>
                <a:gd name="T5" fmla="*/ 631 h 1262"/>
                <a:gd name="T6" fmla="*/ 997 w 1995"/>
                <a:gd name="T7" fmla="*/ 593 h 1262"/>
                <a:gd name="T8" fmla="*/ 0 w 1995"/>
                <a:gd name="T9" fmla="*/ 0 h 12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95"/>
                <a:gd name="T16" fmla="*/ 0 h 1262"/>
                <a:gd name="T17" fmla="*/ 1995 w 1995"/>
                <a:gd name="T18" fmla="*/ 1262 h 12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95" h="1262">
                  <a:moveTo>
                    <a:pt x="0" y="0"/>
                  </a:moveTo>
                  <a:lnTo>
                    <a:pt x="20" y="106"/>
                  </a:lnTo>
                  <a:lnTo>
                    <a:pt x="1908" y="1262"/>
                  </a:lnTo>
                  <a:lnTo>
                    <a:pt x="1995" y="11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C9B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5" name="Freeform 10"/>
            <p:cNvSpPr>
              <a:spLocks/>
            </p:cNvSpPr>
            <p:nvPr/>
          </p:nvSpPr>
          <p:spPr bwMode="auto">
            <a:xfrm>
              <a:off x="4406" y="1496"/>
              <a:ext cx="173" cy="132"/>
            </a:xfrm>
            <a:custGeom>
              <a:avLst/>
              <a:gdLst>
                <a:gd name="T0" fmla="*/ 79 w 345"/>
                <a:gd name="T1" fmla="*/ 68 h 264"/>
                <a:gd name="T2" fmla="*/ 68 w 345"/>
                <a:gd name="T3" fmla="*/ 59 h 264"/>
                <a:gd name="T4" fmla="*/ 55 w 345"/>
                <a:gd name="T5" fmla="*/ 50 h 264"/>
                <a:gd name="T6" fmla="*/ 42 w 345"/>
                <a:gd name="T7" fmla="*/ 38 h 264"/>
                <a:gd name="T8" fmla="*/ 29 w 345"/>
                <a:gd name="T9" fmla="*/ 27 h 264"/>
                <a:gd name="T10" fmla="*/ 18 w 345"/>
                <a:gd name="T11" fmla="*/ 17 h 264"/>
                <a:gd name="T12" fmla="*/ 9 w 345"/>
                <a:gd name="T13" fmla="*/ 8 h 264"/>
                <a:gd name="T14" fmla="*/ 2 w 345"/>
                <a:gd name="T15" fmla="*/ 2 h 264"/>
                <a:gd name="T16" fmla="*/ 0 w 345"/>
                <a:gd name="T17" fmla="*/ 0 h 264"/>
                <a:gd name="T18" fmla="*/ 2 w 345"/>
                <a:gd name="T19" fmla="*/ 8 h 264"/>
                <a:gd name="T20" fmla="*/ 6 w 345"/>
                <a:gd name="T21" fmla="*/ 20 h 264"/>
                <a:gd name="T22" fmla="*/ 12 w 345"/>
                <a:gd name="T23" fmla="*/ 34 h 264"/>
                <a:gd name="T24" fmla="*/ 18 w 345"/>
                <a:gd name="T25" fmla="*/ 49 h 264"/>
                <a:gd name="T26" fmla="*/ 24 w 345"/>
                <a:gd name="T27" fmla="*/ 65 h 264"/>
                <a:gd name="T28" fmla="*/ 30 w 345"/>
                <a:gd name="T29" fmla="*/ 76 h 264"/>
                <a:gd name="T30" fmla="*/ 34 w 345"/>
                <a:gd name="T31" fmla="*/ 85 h 264"/>
                <a:gd name="T32" fmla="*/ 36 w 345"/>
                <a:gd name="T33" fmla="*/ 88 h 264"/>
                <a:gd name="T34" fmla="*/ 120 w 345"/>
                <a:gd name="T35" fmla="*/ 120 h 264"/>
                <a:gd name="T36" fmla="*/ 156 w 345"/>
                <a:gd name="T37" fmla="*/ 132 h 264"/>
                <a:gd name="T38" fmla="*/ 173 w 345"/>
                <a:gd name="T39" fmla="*/ 130 h 264"/>
                <a:gd name="T40" fmla="*/ 172 w 345"/>
                <a:gd name="T41" fmla="*/ 129 h 264"/>
                <a:gd name="T42" fmla="*/ 170 w 345"/>
                <a:gd name="T43" fmla="*/ 127 h 264"/>
                <a:gd name="T44" fmla="*/ 167 w 345"/>
                <a:gd name="T45" fmla="*/ 125 h 264"/>
                <a:gd name="T46" fmla="*/ 162 w 345"/>
                <a:gd name="T47" fmla="*/ 122 h 264"/>
                <a:gd name="T48" fmla="*/ 156 w 345"/>
                <a:gd name="T49" fmla="*/ 118 h 264"/>
                <a:gd name="T50" fmla="*/ 150 w 345"/>
                <a:gd name="T51" fmla="*/ 114 h 264"/>
                <a:gd name="T52" fmla="*/ 144 w 345"/>
                <a:gd name="T53" fmla="*/ 110 h 264"/>
                <a:gd name="T54" fmla="*/ 136 w 345"/>
                <a:gd name="T55" fmla="*/ 104 h 264"/>
                <a:gd name="T56" fmla="*/ 128 w 345"/>
                <a:gd name="T57" fmla="*/ 100 h 264"/>
                <a:gd name="T58" fmla="*/ 120 w 345"/>
                <a:gd name="T59" fmla="*/ 95 h 264"/>
                <a:gd name="T60" fmla="*/ 112 w 345"/>
                <a:gd name="T61" fmla="*/ 89 h 264"/>
                <a:gd name="T62" fmla="*/ 105 w 345"/>
                <a:gd name="T63" fmla="*/ 84 h 264"/>
                <a:gd name="T64" fmla="*/ 97 w 345"/>
                <a:gd name="T65" fmla="*/ 80 h 264"/>
                <a:gd name="T66" fmla="*/ 91 w 345"/>
                <a:gd name="T67" fmla="*/ 75 h 264"/>
                <a:gd name="T68" fmla="*/ 84 w 345"/>
                <a:gd name="T69" fmla="*/ 71 h 264"/>
                <a:gd name="T70" fmla="*/ 79 w 345"/>
                <a:gd name="T71" fmla="*/ 68 h 26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45"/>
                <a:gd name="T109" fmla="*/ 0 h 264"/>
                <a:gd name="T110" fmla="*/ 345 w 345"/>
                <a:gd name="T111" fmla="*/ 264 h 26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45" h="264">
                  <a:moveTo>
                    <a:pt x="158" y="136"/>
                  </a:moveTo>
                  <a:lnTo>
                    <a:pt x="136" y="119"/>
                  </a:lnTo>
                  <a:lnTo>
                    <a:pt x="110" y="100"/>
                  </a:lnTo>
                  <a:lnTo>
                    <a:pt x="84" y="77"/>
                  </a:lnTo>
                  <a:lnTo>
                    <a:pt x="58" y="55"/>
                  </a:lnTo>
                  <a:lnTo>
                    <a:pt x="35" y="33"/>
                  </a:lnTo>
                  <a:lnTo>
                    <a:pt x="17" y="16"/>
                  </a:lnTo>
                  <a:lnTo>
                    <a:pt x="4" y="4"/>
                  </a:lnTo>
                  <a:lnTo>
                    <a:pt x="0" y="0"/>
                  </a:lnTo>
                  <a:lnTo>
                    <a:pt x="3" y="16"/>
                  </a:lnTo>
                  <a:lnTo>
                    <a:pt x="11" y="40"/>
                  </a:lnTo>
                  <a:lnTo>
                    <a:pt x="23" y="69"/>
                  </a:lnTo>
                  <a:lnTo>
                    <a:pt x="35" y="99"/>
                  </a:lnTo>
                  <a:lnTo>
                    <a:pt x="48" y="129"/>
                  </a:lnTo>
                  <a:lnTo>
                    <a:pt x="60" y="153"/>
                  </a:lnTo>
                  <a:lnTo>
                    <a:pt x="68" y="170"/>
                  </a:lnTo>
                  <a:lnTo>
                    <a:pt x="71" y="177"/>
                  </a:lnTo>
                  <a:lnTo>
                    <a:pt x="239" y="240"/>
                  </a:lnTo>
                  <a:lnTo>
                    <a:pt x="312" y="264"/>
                  </a:lnTo>
                  <a:lnTo>
                    <a:pt x="345" y="259"/>
                  </a:lnTo>
                  <a:lnTo>
                    <a:pt x="344" y="258"/>
                  </a:lnTo>
                  <a:lnTo>
                    <a:pt x="339" y="255"/>
                  </a:lnTo>
                  <a:lnTo>
                    <a:pt x="333" y="251"/>
                  </a:lnTo>
                  <a:lnTo>
                    <a:pt x="323" y="244"/>
                  </a:lnTo>
                  <a:lnTo>
                    <a:pt x="312" y="237"/>
                  </a:lnTo>
                  <a:lnTo>
                    <a:pt x="300" y="229"/>
                  </a:lnTo>
                  <a:lnTo>
                    <a:pt x="287" y="220"/>
                  </a:lnTo>
                  <a:lnTo>
                    <a:pt x="272" y="209"/>
                  </a:lnTo>
                  <a:lnTo>
                    <a:pt x="255" y="200"/>
                  </a:lnTo>
                  <a:lnTo>
                    <a:pt x="240" y="190"/>
                  </a:lnTo>
                  <a:lnTo>
                    <a:pt x="224" y="179"/>
                  </a:lnTo>
                  <a:lnTo>
                    <a:pt x="209" y="169"/>
                  </a:lnTo>
                  <a:lnTo>
                    <a:pt x="194" y="160"/>
                  </a:lnTo>
                  <a:lnTo>
                    <a:pt x="181" y="151"/>
                  </a:lnTo>
                  <a:lnTo>
                    <a:pt x="168" y="143"/>
                  </a:lnTo>
                  <a:lnTo>
                    <a:pt x="158" y="136"/>
                  </a:lnTo>
                  <a:close/>
                </a:path>
              </a:pathLst>
            </a:custGeom>
            <a:solidFill>
              <a:srgbClr val="DDC9B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6" name="Freeform 11"/>
            <p:cNvSpPr>
              <a:spLocks/>
            </p:cNvSpPr>
            <p:nvPr/>
          </p:nvSpPr>
          <p:spPr bwMode="auto">
            <a:xfrm>
              <a:off x="5303" y="2058"/>
              <a:ext cx="101" cy="57"/>
            </a:xfrm>
            <a:custGeom>
              <a:avLst/>
              <a:gdLst>
                <a:gd name="T0" fmla="*/ 0 w 202"/>
                <a:gd name="T1" fmla="*/ 0 h 115"/>
                <a:gd name="T2" fmla="*/ 101 w 202"/>
                <a:gd name="T3" fmla="*/ 17 h 115"/>
                <a:gd name="T4" fmla="*/ 63 w 202"/>
                <a:gd name="T5" fmla="*/ 53 h 115"/>
                <a:gd name="T6" fmla="*/ 31 w 202"/>
                <a:gd name="T7" fmla="*/ 57 h 115"/>
                <a:gd name="T8" fmla="*/ 0 w 202"/>
                <a:gd name="T9" fmla="*/ 0 h 1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2"/>
                <a:gd name="T16" fmla="*/ 0 h 115"/>
                <a:gd name="T17" fmla="*/ 202 w 202"/>
                <a:gd name="T18" fmla="*/ 115 h 1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2" h="115">
                  <a:moveTo>
                    <a:pt x="0" y="0"/>
                  </a:moveTo>
                  <a:lnTo>
                    <a:pt x="202" y="34"/>
                  </a:lnTo>
                  <a:lnTo>
                    <a:pt x="126" y="106"/>
                  </a:lnTo>
                  <a:lnTo>
                    <a:pt x="62" y="1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C9B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7" name="Freeform 12"/>
            <p:cNvSpPr>
              <a:spLocks/>
            </p:cNvSpPr>
            <p:nvPr/>
          </p:nvSpPr>
          <p:spPr bwMode="auto">
            <a:xfrm>
              <a:off x="4386" y="1396"/>
              <a:ext cx="1046" cy="632"/>
            </a:xfrm>
            <a:custGeom>
              <a:avLst/>
              <a:gdLst>
                <a:gd name="T0" fmla="*/ 987 w 2093"/>
                <a:gd name="T1" fmla="*/ 582 h 1264"/>
                <a:gd name="T2" fmla="*/ 995 w 2093"/>
                <a:gd name="T3" fmla="*/ 587 h 1264"/>
                <a:gd name="T4" fmla="*/ 1004 w 2093"/>
                <a:gd name="T5" fmla="*/ 594 h 1264"/>
                <a:gd name="T6" fmla="*/ 1013 w 2093"/>
                <a:gd name="T7" fmla="*/ 601 h 1264"/>
                <a:gd name="T8" fmla="*/ 1021 w 2093"/>
                <a:gd name="T9" fmla="*/ 607 h 1264"/>
                <a:gd name="T10" fmla="*/ 1027 w 2093"/>
                <a:gd name="T11" fmla="*/ 611 h 1264"/>
                <a:gd name="T12" fmla="*/ 1032 w 2093"/>
                <a:gd name="T13" fmla="*/ 616 h 1264"/>
                <a:gd name="T14" fmla="*/ 1038 w 2093"/>
                <a:gd name="T15" fmla="*/ 620 h 1264"/>
                <a:gd name="T16" fmla="*/ 1042 w 2093"/>
                <a:gd name="T17" fmla="*/ 625 h 1264"/>
                <a:gd name="T18" fmla="*/ 1046 w 2093"/>
                <a:gd name="T19" fmla="*/ 630 h 1264"/>
                <a:gd name="T20" fmla="*/ 1043 w 2093"/>
                <a:gd name="T21" fmla="*/ 632 h 1264"/>
                <a:gd name="T22" fmla="*/ 1021 w 2093"/>
                <a:gd name="T23" fmla="*/ 621 h 1264"/>
                <a:gd name="T24" fmla="*/ 981 w 2093"/>
                <a:gd name="T25" fmla="*/ 598 h 1264"/>
                <a:gd name="T26" fmla="*/ 925 w 2093"/>
                <a:gd name="T27" fmla="*/ 566 h 1264"/>
                <a:gd name="T28" fmla="*/ 856 w 2093"/>
                <a:gd name="T29" fmla="*/ 526 h 1264"/>
                <a:gd name="T30" fmla="*/ 777 w 2093"/>
                <a:gd name="T31" fmla="*/ 479 h 1264"/>
                <a:gd name="T32" fmla="*/ 691 w 2093"/>
                <a:gd name="T33" fmla="*/ 427 h 1264"/>
                <a:gd name="T34" fmla="*/ 600 w 2093"/>
                <a:gd name="T35" fmla="*/ 373 h 1264"/>
                <a:gd name="T36" fmla="*/ 507 w 2093"/>
                <a:gd name="T37" fmla="*/ 317 h 1264"/>
                <a:gd name="T38" fmla="*/ 415 w 2093"/>
                <a:gd name="T39" fmla="*/ 262 h 1264"/>
                <a:gd name="T40" fmla="*/ 326 w 2093"/>
                <a:gd name="T41" fmla="*/ 208 h 1264"/>
                <a:gd name="T42" fmla="*/ 243 w 2093"/>
                <a:gd name="T43" fmla="*/ 159 h 1264"/>
                <a:gd name="T44" fmla="*/ 170 w 2093"/>
                <a:gd name="T45" fmla="*/ 115 h 1264"/>
                <a:gd name="T46" fmla="*/ 108 w 2093"/>
                <a:gd name="T47" fmla="*/ 79 h 1264"/>
                <a:gd name="T48" fmla="*/ 60 w 2093"/>
                <a:gd name="T49" fmla="*/ 51 h 1264"/>
                <a:gd name="T50" fmla="*/ 30 w 2093"/>
                <a:gd name="T51" fmla="*/ 34 h 1264"/>
                <a:gd name="T52" fmla="*/ 22 w 2093"/>
                <a:gd name="T53" fmla="*/ 38 h 1264"/>
                <a:gd name="T54" fmla="*/ 27 w 2093"/>
                <a:gd name="T55" fmla="*/ 51 h 1264"/>
                <a:gd name="T56" fmla="*/ 35 w 2093"/>
                <a:gd name="T57" fmla="*/ 63 h 1264"/>
                <a:gd name="T58" fmla="*/ 44 w 2093"/>
                <a:gd name="T59" fmla="*/ 75 h 1264"/>
                <a:gd name="T60" fmla="*/ 49 w 2093"/>
                <a:gd name="T61" fmla="*/ 81 h 1264"/>
                <a:gd name="T62" fmla="*/ 58 w 2093"/>
                <a:gd name="T63" fmla="*/ 89 h 1264"/>
                <a:gd name="T64" fmla="*/ 74 w 2093"/>
                <a:gd name="T65" fmla="*/ 104 h 1264"/>
                <a:gd name="T66" fmla="*/ 94 w 2093"/>
                <a:gd name="T67" fmla="*/ 123 h 1264"/>
                <a:gd name="T68" fmla="*/ 119 w 2093"/>
                <a:gd name="T69" fmla="*/ 146 h 1264"/>
                <a:gd name="T70" fmla="*/ 143 w 2093"/>
                <a:gd name="T71" fmla="*/ 167 h 1264"/>
                <a:gd name="T72" fmla="*/ 168 w 2093"/>
                <a:gd name="T73" fmla="*/ 189 h 1264"/>
                <a:gd name="T74" fmla="*/ 190 w 2093"/>
                <a:gd name="T75" fmla="*/ 207 h 1264"/>
                <a:gd name="T76" fmla="*/ 186 w 2093"/>
                <a:gd name="T77" fmla="*/ 209 h 1264"/>
                <a:gd name="T78" fmla="*/ 158 w 2093"/>
                <a:gd name="T79" fmla="*/ 195 h 1264"/>
                <a:gd name="T80" fmla="*/ 129 w 2093"/>
                <a:gd name="T81" fmla="*/ 174 h 1264"/>
                <a:gd name="T82" fmla="*/ 101 w 2093"/>
                <a:gd name="T83" fmla="*/ 151 h 1264"/>
                <a:gd name="T84" fmla="*/ 75 w 2093"/>
                <a:gd name="T85" fmla="*/ 127 h 1264"/>
                <a:gd name="T86" fmla="*/ 53 w 2093"/>
                <a:gd name="T87" fmla="*/ 105 h 1264"/>
                <a:gd name="T88" fmla="*/ 37 w 2093"/>
                <a:gd name="T89" fmla="*/ 88 h 1264"/>
                <a:gd name="T90" fmla="*/ 28 w 2093"/>
                <a:gd name="T91" fmla="*/ 79 h 1264"/>
                <a:gd name="T92" fmla="*/ 25 w 2093"/>
                <a:gd name="T93" fmla="*/ 90 h 1264"/>
                <a:gd name="T94" fmla="*/ 30 w 2093"/>
                <a:gd name="T95" fmla="*/ 117 h 1264"/>
                <a:gd name="T96" fmla="*/ 41 w 2093"/>
                <a:gd name="T97" fmla="*/ 141 h 1264"/>
                <a:gd name="T98" fmla="*/ 49 w 2093"/>
                <a:gd name="T99" fmla="*/ 156 h 1264"/>
                <a:gd name="T100" fmla="*/ 40 w 2093"/>
                <a:gd name="T101" fmla="*/ 155 h 1264"/>
                <a:gd name="T102" fmla="*/ 23 w 2093"/>
                <a:gd name="T103" fmla="*/ 135 h 1264"/>
                <a:gd name="T104" fmla="*/ 11 w 2093"/>
                <a:gd name="T105" fmla="*/ 106 h 1264"/>
                <a:gd name="T106" fmla="*/ 4 w 2093"/>
                <a:gd name="T107" fmla="*/ 75 h 1264"/>
                <a:gd name="T108" fmla="*/ 0 w 2093"/>
                <a:gd name="T109" fmla="*/ 44 h 1264"/>
                <a:gd name="T110" fmla="*/ 6 w 2093"/>
                <a:gd name="T111" fmla="*/ 14 h 1264"/>
                <a:gd name="T112" fmla="*/ 984 w 2093"/>
                <a:gd name="T113" fmla="*/ 579 h 126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093"/>
                <a:gd name="T172" fmla="*/ 0 h 1264"/>
                <a:gd name="T173" fmla="*/ 2093 w 2093"/>
                <a:gd name="T174" fmla="*/ 1264 h 126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093" h="1264">
                  <a:moveTo>
                    <a:pt x="1969" y="1158"/>
                  </a:moveTo>
                  <a:lnTo>
                    <a:pt x="1974" y="1163"/>
                  </a:lnTo>
                  <a:lnTo>
                    <a:pt x="1982" y="1169"/>
                  </a:lnTo>
                  <a:lnTo>
                    <a:pt x="1990" y="1174"/>
                  </a:lnTo>
                  <a:lnTo>
                    <a:pt x="1999" y="1181"/>
                  </a:lnTo>
                  <a:lnTo>
                    <a:pt x="2008" y="1187"/>
                  </a:lnTo>
                  <a:lnTo>
                    <a:pt x="2017" y="1194"/>
                  </a:lnTo>
                  <a:lnTo>
                    <a:pt x="2026" y="1201"/>
                  </a:lnTo>
                  <a:lnTo>
                    <a:pt x="2035" y="1208"/>
                  </a:lnTo>
                  <a:lnTo>
                    <a:pt x="2042" y="1213"/>
                  </a:lnTo>
                  <a:lnTo>
                    <a:pt x="2048" y="1217"/>
                  </a:lnTo>
                  <a:lnTo>
                    <a:pt x="2054" y="1222"/>
                  </a:lnTo>
                  <a:lnTo>
                    <a:pt x="2060" y="1226"/>
                  </a:lnTo>
                  <a:lnTo>
                    <a:pt x="2065" y="1231"/>
                  </a:lnTo>
                  <a:lnTo>
                    <a:pt x="2071" y="1236"/>
                  </a:lnTo>
                  <a:lnTo>
                    <a:pt x="2076" y="1240"/>
                  </a:lnTo>
                  <a:lnTo>
                    <a:pt x="2080" y="1244"/>
                  </a:lnTo>
                  <a:lnTo>
                    <a:pt x="2085" y="1249"/>
                  </a:lnTo>
                  <a:lnTo>
                    <a:pt x="2088" y="1255"/>
                  </a:lnTo>
                  <a:lnTo>
                    <a:pt x="2092" y="1260"/>
                  </a:lnTo>
                  <a:lnTo>
                    <a:pt x="2093" y="1264"/>
                  </a:lnTo>
                  <a:lnTo>
                    <a:pt x="2086" y="1263"/>
                  </a:lnTo>
                  <a:lnTo>
                    <a:pt x="2069" y="1255"/>
                  </a:lnTo>
                  <a:lnTo>
                    <a:pt x="2042" y="1241"/>
                  </a:lnTo>
                  <a:lnTo>
                    <a:pt x="2007" y="1222"/>
                  </a:lnTo>
                  <a:lnTo>
                    <a:pt x="1962" y="1196"/>
                  </a:lnTo>
                  <a:lnTo>
                    <a:pt x="1910" y="1166"/>
                  </a:lnTo>
                  <a:lnTo>
                    <a:pt x="1850" y="1132"/>
                  </a:lnTo>
                  <a:lnTo>
                    <a:pt x="1784" y="1094"/>
                  </a:lnTo>
                  <a:lnTo>
                    <a:pt x="1713" y="1051"/>
                  </a:lnTo>
                  <a:lnTo>
                    <a:pt x="1636" y="1006"/>
                  </a:lnTo>
                  <a:lnTo>
                    <a:pt x="1555" y="958"/>
                  </a:lnTo>
                  <a:lnTo>
                    <a:pt x="1470" y="907"/>
                  </a:lnTo>
                  <a:lnTo>
                    <a:pt x="1382" y="855"/>
                  </a:lnTo>
                  <a:lnTo>
                    <a:pt x="1293" y="801"/>
                  </a:lnTo>
                  <a:lnTo>
                    <a:pt x="1200" y="746"/>
                  </a:lnTo>
                  <a:lnTo>
                    <a:pt x="1107" y="690"/>
                  </a:lnTo>
                  <a:lnTo>
                    <a:pt x="1014" y="634"/>
                  </a:lnTo>
                  <a:lnTo>
                    <a:pt x="922" y="579"/>
                  </a:lnTo>
                  <a:lnTo>
                    <a:pt x="830" y="523"/>
                  </a:lnTo>
                  <a:lnTo>
                    <a:pt x="740" y="469"/>
                  </a:lnTo>
                  <a:lnTo>
                    <a:pt x="652" y="417"/>
                  </a:lnTo>
                  <a:lnTo>
                    <a:pt x="568" y="367"/>
                  </a:lnTo>
                  <a:lnTo>
                    <a:pt x="487" y="318"/>
                  </a:lnTo>
                  <a:lnTo>
                    <a:pt x="411" y="273"/>
                  </a:lnTo>
                  <a:lnTo>
                    <a:pt x="340" y="231"/>
                  </a:lnTo>
                  <a:lnTo>
                    <a:pt x="274" y="191"/>
                  </a:lnTo>
                  <a:lnTo>
                    <a:pt x="216" y="157"/>
                  </a:lnTo>
                  <a:lnTo>
                    <a:pt x="165" y="127"/>
                  </a:lnTo>
                  <a:lnTo>
                    <a:pt x="121" y="102"/>
                  </a:lnTo>
                  <a:lnTo>
                    <a:pt x="85" y="82"/>
                  </a:lnTo>
                  <a:lnTo>
                    <a:pt x="60" y="68"/>
                  </a:lnTo>
                  <a:lnTo>
                    <a:pt x="44" y="60"/>
                  </a:lnTo>
                  <a:lnTo>
                    <a:pt x="44" y="75"/>
                  </a:lnTo>
                  <a:lnTo>
                    <a:pt x="49" y="89"/>
                  </a:lnTo>
                  <a:lnTo>
                    <a:pt x="54" y="103"/>
                  </a:lnTo>
                  <a:lnTo>
                    <a:pt x="62" y="114"/>
                  </a:lnTo>
                  <a:lnTo>
                    <a:pt x="71" y="126"/>
                  </a:lnTo>
                  <a:lnTo>
                    <a:pt x="80" y="137"/>
                  </a:lnTo>
                  <a:lnTo>
                    <a:pt x="89" y="149"/>
                  </a:lnTo>
                  <a:lnTo>
                    <a:pt x="97" y="160"/>
                  </a:lnTo>
                  <a:lnTo>
                    <a:pt x="99" y="163"/>
                  </a:lnTo>
                  <a:lnTo>
                    <a:pt x="106" y="170"/>
                  </a:lnTo>
                  <a:lnTo>
                    <a:pt x="117" y="179"/>
                  </a:lnTo>
                  <a:lnTo>
                    <a:pt x="130" y="193"/>
                  </a:lnTo>
                  <a:lnTo>
                    <a:pt x="148" y="209"/>
                  </a:lnTo>
                  <a:lnTo>
                    <a:pt x="167" y="227"/>
                  </a:lnTo>
                  <a:lnTo>
                    <a:pt x="189" y="247"/>
                  </a:lnTo>
                  <a:lnTo>
                    <a:pt x="212" y="269"/>
                  </a:lnTo>
                  <a:lnTo>
                    <a:pt x="238" y="291"/>
                  </a:lnTo>
                  <a:lnTo>
                    <a:pt x="262" y="314"/>
                  </a:lnTo>
                  <a:lnTo>
                    <a:pt x="287" y="335"/>
                  </a:lnTo>
                  <a:lnTo>
                    <a:pt x="312" y="357"/>
                  </a:lnTo>
                  <a:lnTo>
                    <a:pt x="337" y="378"/>
                  </a:lnTo>
                  <a:lnTo>
                    <a:pt x="360" y="397"/>
                  </a:lnTo>
                  <a:lnTo>
                    <a:pt x="380" y="414"/>
                  </a:lnTo>
                  <a:lnTo>
                    <a:pt x="400" y="428"/>
                  </a:lnTo>
                  <a:lnTo>
                    <a:pt x="373" y="418"/>
                  </a:lnTo>
                  <a:lnTo>
                    <a:pt x="346" y="406"/>
                  </a:lnTo>
                  <a:lnTo>
                    <a:pt x="317" y="390"/>
                  </a:lnTo>
                  <a:lnTo>
                    <a:pt x="288" y="370"/>
                  </a:lnTo>
                  <a:lnTo>
                    <a:pt x="258" y="349"/>
                  </a:lnTo>
                  <a:lnTo>
                    <a:pt x="229" y="326"/>
                  </a:lnTo>
                  <a:lnTo>
                    <a:pt x="202" y="302"/>
                  </a:lnTo>
                  <a:lnTo>
                    <a:pt x="175" y="278"/>
                  </a:lnTo>
                  <a:lnTo>
                    <a:pt x="150" y="255"/>
                  </a:lnTo>
                  <a:lnTo>
                    <a:pt x="127" y="232"/>
                  </a:lnTo>
                  <a:lnTo>
                    <a:pt x="106" y="211"/>
                  </a:lnTo>
                  <a:lnTo>
                    <a:pt x="88" y="193"/>
                  </a:lnTo>
                  <a:lnTo>
                    <a:pt x="74" y="176"/>
                  </a:lnTo>
                  <a:lnTo>
                    <a:pt x="62" y="165"/>
                  </a:lnTo>
                  <a:lnTo>
                    <a:pt x="56" y="157"/>
                  </a:lnTo>
                  <a:lnTo>
                    <a:pt x="53" y="155"/>
                  </a:lnTo>
                  <a:lnTo>
                    <a:pt x="50" y="181"/>
                  </a:lnTo>
                  <a:lnTo>
                    <a:pt x="53" y="209"/>
                  </a:lnTo>
                  <a:lnTo>
                    <a:pt x="61" y="235"/>
                  </a:lnTo>
                  <a:lnTo>
                    <a:pt x="72" y="259"/>
                  </a:lnTo>
                  <a:lnTo>
                    <a:pt x="83" y="281"/>
                  </a:lnTo>
                  <a:lnTo>
                    <a:pt x="92" y="299"/>
                  </a:lnTo>
                  <a:lnTo>
                    <a:pt x="99" y="311"/>
                  </a:lnTo>
                  <a:lnTo>
                    <a:pt x="102" y="317"/>
                  </a:lnTo>
                  <a:lnTo>
                    <a:pt x="80" y="309"/>
                  </a:lnTo>
                  <a:lnTo>
                    <a:pt x="61" y="293"/>
                  </a:lnTo>
                  <a:lnTo>
                    <a:pt x="46" y="270"/>
                  </a:lnTo>
                  <a:lnTo>
                    <a:pt x="34" y="243"/>
                  </a:lnTo>
                  <a:lnTo>
                    <a:pt x="23" y="212"/>
                  </a:lnTo>
                  <a:lnTo>
                    <a:pt x="15" y="180"/>
                  </a:lnTo>
                  <a:lnTo>
                    <a:pt x="8" y="149"/>
                  </a:lnTo>
                  <a:lnTo>
                    <a:pt x="3" y="118"/>
                  </a:lnTo>
                  <a:lnTo>
                    <a:pt x="0" y="88"/>
                  </a:lnTo>
                  <a:lnTo>
                    <a:pt x="4" y="58"/>
                  </a:lnTo>
                  <a:lnTo>
                    <a:pt x="12" y="28"/>
                  </a:lnTo>
                  <a:lnTo>
                    <a:pt x="22" y="0"/>
                  </a:lnTo>
                  <a:lnTo>
                    <a:pt x="1969" y="1158"/>
                  </a:lnTo>
                  <a:close/>
                </a:path>
              </a:pathLst>
            </a:custGeom>
            <a:solidFill>
              <a:srgbClr val="4C4C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8" name="Freeform 13"/>
            <p:cNvSpPr>
              <a:spLocks/>
            </p:cNvSpPr>
            <p:nvPr/>
          </p:nvSpPr>
          <p:spPr bwMode="auto">
            <a:xfrm>
              <a:off x="4617" y="1634"/>
              <a:ext cx="315" cy="279"/>
            </a:xfrm>
            <a:custGeom>
              <a:avLst/>
              <a:gdLst>
                <a:gd name="T0" fmla="*/ 246 w 629"/>
                <a:gd name="T1" fmla="*/ 154 h 558"/>
                <a:gd name="T2" fmla="*/ 268 w 629"/>
                <a:gd name="T3" fmla="*/ 186 h 558"/>
                <a:gd name="T4" fmla="*/ 295 w 629"/>
                <a:gd name="T5" fmla="*/ 231 h 558"/>
                <a:gd name="T6" fmla="*/ 314 w 629"/>
                <a:gd name="T7" fmla="*/ 269 h 558"/>
                <a:gd name="T8" fmla="*/ 313 w 629"/>
                <a:gd name="T9" fmla="*/ 278 h 558"/>
                <a:gd name="T10" fmla="*/ 304 w 629"/>
                <a:gd name="T11" fmla="*/ 267 h 558"/>
                <a:gd name="T12" fmla="*/ 289 w 629"/>
                <a:gd name="T13" fmla="*/ 248 h 558"/>
                <a:gd name="T14" fmla="*/ 272 w 629"/>
                <a:gd name="T15" fmla="*/ 223 h 558"/>
                <a:gd name="T16" fmla="*/ 254 w 629"/>
                <a:gd name="T17" fmla="*/ 197 h 558"/>
                <a:gd name="T18" fmla="*/ 236 w 629"/>
                <a:gd name="T19" fmla="*/ 173 h 558"/>
                <a:gd name="T20" fmla="*/ 223 w 629"/>
                <a:gd name="T21" fmla="*/ 153 h 558"/>
                <a:gd name="T22" fmla="*/ 215 w 629"/>
                <a:gd name="T23" fmla="*/ 142 h 558"/>
                <a:gd name="T24" fmla="*/ 205 w 629"/>
                <a:gd name="T25" fmla="*/ 130 h 558"/>
                <a:gd name="T26" fmla="*/ 186 w 629"/>
                <a:gd name="T27" fmla="*/ 105 h 558"/>
                <a:gd name="T28" fmla="*/ 166 w 629"/>
                <a:gd name="T29" fmla="*/ 84 h 558"/>
                <a:gd name="T30" fmla="*/ 139 w 629"/>
                <a:gd name="T31" fmla="*/ 76 h 558"/>
                <a:gd name="T32" fmla="*/ 118 w 629"/>
                <a:gd name="T33" fmla="*/ 82 h 558"/>
                <a:gd name="T34" fmla="*/ 109 w 629"/>
                <a:gd name="T35" fmla="*/ 91 h 558"/>
                <a:gd name="T36" fmla="*/ 107 w 629"/>
                <a:gd name="T37" fmla="*/ 102 h 558"/>
                <a:gd name="T38" fmla="*/ 110 w 629"/>
                <a:gd name="T39" fmla="*/ 110 h 558"/>
                <a:gd name="T40" fmla="*/ 114 w 629"/>
                <a:gd name="T41" fmla="*/ 118 h 558"/>
                <a:gd name="T42" fmla="*/ 121 w 629"/>
                <a:gd name="T43" fmla="*/ 124 h 558"/>
                <a:gd name="T44" fmla="*/ 136 w 629"/>
                <a:gd name="T45" fmla="*/ 130 h 558"/>
                <a:gd name="T46" fmla="*/ 147 w 629"/>
                <a:gd name="T47" fmla="*/ 125 h 558"/>
                <a:gd name="T48" fmla="*/ 148 w 629"/>
                <a:gd name="T49" fmla="*/ 114 h 558"/>
                <a:gd name="T50" fmla="*/ 148 w 629"/>
                <a:gd name="T51" fmla="*/ 102 h 558"/>
                <a:gd name="T52" fmla="*/ 154 w 629"/>
                <a:gd name="T53" fmla="*/ 101 h 558"/>
                <a:gd name="T54" fmla="*/ 161 w 629"/>
                <a:gd name="T55" fmla="*/ 113 h 558"/>
                <a:gd name="T56" fmla="*/ 161 w 629"/>
                <a:gd name="T57" fmla="*/ 131 h 558"/>
                <a:gd name="T58" fmla="*/ 152 w 629"/>
                <a:gd name="T59" fmla="*/ 144 h 558"/>
                <a:gd name="T60" fmla="*/ 142 w 629"/>
                <a:gd name="T61" fmla="*/ 147 h 558"/>
                <a:gd name="T62" fmla="*/ 134 w 629"/>
                <a:gd name="T63" fmla="*/ 147 h 558"/>
                <a:gd name="T64" fmla="*/ 121 w 629"/>
                <a:gd name="T65" fmla="*/ 143 h 558"/>
                <a:gd name="T66" fmla="*/ 103 w 629"/>
                <a:gd name="T67" fmla="*/ 131 h 558"/>
                <a:gd name="T68" fmla="*/ 89 w 629"/>
                <a:gd name="T69" fmla="*/ 106 h 558"/>
                <a:gd name="T70" fmla="*/ 88 w 629"/>
                <a:gd name="T71" fmla="*/ 78 h 558"/>
                <a:gd name="T72" fmla="*/ 87 w 629"/>
                <a:gd name="T73" fmla="*/ 63 h 558"/>
                <a:gd name="T74" fmla="*/ 80 w 629"/>
                <a:gd name="T75" fmla="*/ 58 h 558"/>
                <a:gd name="T76" fmla="*/ 67 w 629"/>
                <a:gd name="T77" fmla="*/ 49 h 558"/>
                <a:gd name="T78" fmla="*/ 52 w 629"/>
                <a:gd name="T79" fmla="*/ 39 h 558"/>
                <a:gd name="T80" fmla="*/ 34 w 629"/>
                <a:gd name="T81" fmla="*/ 27 h 558"/>
                <a:gd name="T82" fmla="*/ 19 w 629"/>
                <a:gd name="T83" fmla="*/ 17 h 558"/>
                <a:gd name="T84" fmla="*/ 7 w 629"/>
                <a:gd name="T85" fmla="*/ 7 h 558"/>
                <a:gd name="T86" fmla="*/ 1 w 629"/>
                <a:gd name="T87" fmla="*/ 2 h 558"/>
                <a:gd name="T88" fmla="*/ 109 w 629"/>
                <a:gd name="T89" fmla="*/ 55 h 558"/>
                <a:gd name="T90" fmla="*/ 132 w 629"/>
                <a:gd name="T91" fmla="*/ 53 h 558"/>
                <a:gd name="T92" fmla="*/ 152 w 629"/>
                <a:gd name="T93" fmla="*/ 58 h 558"/>
                <a:gd name="T94" fmla="*/ 170 w 629"/>
                <a:gd name="T95" fmla="*/ 68 h 558"/>
                <a:gd name="T96" fmla="*/ 187 w 629"/>
                <a:gd name="T97" fmla="*/ 81 h 558"/>
                <a:gd name="T98" fmla="*/ 202 w 629"/>
                <a:gd name="T99" fmla="*/ 97 h 558"/>
                <a:gd name="T100" fmla="*/ 216 w 629"/>
                <a:gd name="T101" fmla="*/ 114 h 558"/>
                <a:gd name="T102" fmla="*/ 230 w 629"/>
                <a:gd name="T103" fmla="*/ 133 h 558"/>
                <a:gd name="T104" fmla="*/ 243 w 629"/>
                <a:gd name="T105" fmla="*/ 148 h 55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29"/>
                <a:gd name="T160" fmla="*/ 0 h 558"/>
                <a:gd name="T161" fmla="*/ 629 w 629"/>
                <a:gd name="T162" fmla="*/ 558 h 55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29" h="558">
                  <a:moveTo>
                    <a:pt x="485" y="297"/>
                  </a:moveTo>
                  <a:lnTo>
                    <a:pt x="492" y="308"/>
                  </a:lnTo>
                  <a:lnTo>
                    <a:pt x="509" y="334"/>
                  </a:lnTo>
                  <a:lnTo>
                    <a:pt x="535" y="372"/>
                  </a:lnTo>
                  <a:lnTo>
                    <a:pt x="562" y="416"/>
                  </a:lnTo>
                  <a:lnTo>
                    <a:pt x="590" y="462"/>
                  </a:lnTo>
                  <a:lnTo>
                    <a:pt x="613" y="505"/>
                  </a:lnTo>
                  <a:lnTo>
                    <a:pt x="627" y="538"/>
                  </a:lnTo>
                  <a:lnTo>
                    <a:pt x="629" y="558"/>
                  </a:lnTo>
                  <a:lnTo>
                    <a:pt x="626" y="556"/>
                  </a:lnTo>
                  <a:lnTo>
                    <a:pt x="618" y="547"/>
                  </a:lnTo>
                  <a:lnTo>
                    <a:pt x="607" y="534"/>
                  </a:lnTo>
                  <a:lnTo>
                    <a:pt x="595" y="516"/>
                  </a:lnTo>
                  <a:lnTo>
                    <a:pt x="578" y="496"/>
                  </a:lnTo>
                  <a:lnTo>
                    <a:pt x="562" y="473"/>
                  </a:lnTo>
                  <a:lnTo>
                    <a:pt x="544" y="447"/>
                  </a:lnTo>
                  <a:lnTo>
                    <a:pt x="525" y="421"/>
                  </a:lnTo>
                  <a:lnTo>
                    <a:pt x="507" y="395"/>
                  </a:lnTo>
                  <a:lnTo>
                    <a:pt x="490" y="370"/>
                  </a:lnTo>
                  <a:lnTo>
                    <a:pt x="472" y="346"/>
                  </a:lnTo>
                  <a:lnTo>
                    <a:pt x="458" y="325"/>
                  </a:lnTo>
                  <a:lnTo>
                    <a:pt x="446" y="307"/>
                  </a:lnTo>
                  <a:lnTo>
                    <a:pt x="436" y="293"/>
                  </a:lnTo>
                  <a:lnTo>
                    <a:pt x="430" y="285"/>
                  </a:lnTo>
                  <a:lnTo>
                    <a:pt x="428" y="281"/>
                  </a:lnTo>
                  <a:lnTo>
                    <a:pt x="409" y="259"/>
                  </a:lnTo>
                  <a:lnTo>
                    <a:pt x="392" y="235"/>
                  </a:lnTo>
                  <a:lnTo>
                    <a:pt x="372" y="211"/>
                  </a:lnTo>
                  <a:lnTo>
                    <a:pt x="353" y="188"/>
                  </a:lnTo>
                  <a:lnTo>
                    <a:pt x="331" y="169"/>
                  </a:lnTo>
                  <a:lnTo>
                    <a:pt x="307" y="157"/>
                  </a:lnTo>
                  <a:lnTo>
                    <a:pt x="278" y="152"/>
                  </a:lnTo>
                  <a:lnTo>
                    <a:pt x="246" y="159"/>
                  </a:lnTo>
                  <a:lnTo>
                    <a:pt x="235" y="165"/>
                  </a:lnTo>
                  <a:lnTo>
                    <a:pt x="225" y="173"/>
                  </a:lnTo>
                  <a:lnTo>
                    <a:pt x="218" y="182"/>
                  </a:lnTo>
                  <a:lnTo>
                    <a:pt x="213" y="194"/>
                  </a:lnTo>
                  <a:lnTo>
                    <a:pt x="214" y="204"/>
                  </a:lnTo>
                  <a:lnTo>
                    <a:pt x="216" y="213"/>
                  </a:lnTo>
                  <a:lnTo>
                    <a:pt x="219" y="221"/>
                  </a:lnTo>
                  <a:lnTo>
                    <a:pt x="223" y="229"/>
                  </a:lnTo>
                  <a:lnTo>
                    <a:pt x="228" y="236"/>
                  </a:lnTo>
                  <a:lnTo>
                    <a:pt x="234" y="243"/>
                  </a:lnTo>
                  <a:lnTo>
                    <a:pt x="242" y="249"/>
                  </a:lnTo>
                  <a:lnTo>
                    <a:pt x="252" y="255"/>
                  </a:lnTo>
                  <a:lnTo>
                    <a:pt x="272" y="259"/>
                  </a:lnTo>
                  <a:lnTo>
                    <a:pt x="285" y="257"/>
                  </a:lnTo>
                  <a:lnTo>
                    <a:pt x="293" y="250"/>
                  </a:lnTo>
                  <a:lnTo>
                    <a:pt x="295" y="240"/>
                  </a:lnTo>
                  <a:lnTo>
                    <a:pt x="295" y="228"/>
                  </a:lnTo>
                  <a:lnTo>
                    <a:pt x="295" y="216"/>
                  </a:lnTo>
                  <a:lnTo>
                    <a:pt x="295" y="205"/>
                  </a:lnTo>
                  <a:lnTo>
                    <a:pt x="297" y="197"/>
                  </a:lnTo>
                  <a:lnTo>
                    <a:pt x="308" y="202"/>
                  </a:lnTo>
                  <a:lnTo>
                    <a:pt x="316" y="212"/>
                  </a:lnTo>
                  <a:lnTo>
                    <a:pt x="322" y="227"/>
                  </a:lnTo>
                  <a:lnTo>
                    <a:pt x="323" y="244"/>
                  </a:lnTo>
                  <a:lnTo>
                    <a:pt x="322" y="262"/>
                  </a:lnTo>
                  <a:lnTo>
                    <a:pt x="315" y="277"/>
                  </a:lnTo>
                  <a:lnTo>
                    <a:pt x="304" y="288"/>
                  </a:lnTo>
                  <a:lnTo>
                    <a:pt x="288" y="294"/>
                  </a:lnTo>
                  <a:lnTo>
                    <a:pt x="284" y="294"/>
                  </a:lnTo>
                  <a:lnTo>
                    <a:pt x="277" y="295"/>
                  </a:lnTo>
                  <a:lnTo>
                    <a:pt x="267" y="294"/>
                  </a:lnTo>
                  <a:lnTo>
                    <a:pt x="255" y="292"/>
                  </a:lnTo>
                  <a:lnTo>
                    <a:pt x="241" y="287"/>
                  </a:lnTo>
                  <a:lnTo>
                    <a:pt x="225" y="277"/>
                  </a:lnTo>
                  <a:lnTo>
                    <a:pt x="206" y="262"/>
                  </a:lnTo>
                  <a:lnTo>
                    <a:pt x="188" y="240"/>
                  </a:lnTo>
                  <a:lnTo>
                    <a:pt x="178" y="212"/>
                  </a:lnTo>
                  <a:lnTo>
                    <a:pt x="175" y="183"/>
                  </a:lnTo>
                  <a:lnTo>
                    <a:pt x="176" y="156"/>
                  </a:lnTo>
                  <a:lnTo>
                    <a:pt x="176" y="127"/>
                  </a:lnTo>
                  <a:lnTo>
                    <a:pt x="174" y="126"/>
                  </a:lnTo>
                  <a:lnTo>
                    <a:pt x="168" y="122"/>
                  </a:lnTo>
                  <a:lnTo>
                    <a:pt x="159" y="116"/>
                  </a:lnTo>
                  <a:lnTo>
                    <a:pt x="148" y="108"/>
                  </a:lnTo>
                  <a:lnTo>
                    <a:pt x="134" y="99"/>
                  </a:lnTo>
                  <a:lnTo>
                    <a:pt x="119" y="89"/>
                  </a:lnTo>
                  <a:lnTo>
                    <a:pt x="103" y="78"/>
                  </a:lnTo>
                  <a:lnTo>
                    <a:pt x="85" y="67"/>
                  </a:lnTo>
                  <a:lnTo>
                    <a:pt x="68" y="55"/>
                  </a:lnTo>
                  <a:lnTo>
                    <a:pt x="52" y="44"/>
                  </a:lnTo>
                  <a:lnTo>
                    <a:pt x="37" y="33"/>
                  </a:lnTo>
                  <a:lnTo>
                    <a:pt x="24" y="24"/>
                  </a:lnTo>
                  <a:lnTo>
                    <a:pt x="14" y="15"/>
                  </a:lnTo>
                  <a:lnTo>
                    <a:pt x="6" y="8"/>
                  </a:lnTo>
                  <a:lnTo>
                    <a:pt x="1" y="4"/>
                  </a:lnTo>
                  <a:lnTo>
                    <a:pt x="0" y="0"/>
                  </a:lnTo>
                  <a:lnTo>
                    <a:pt x="217" y="111"/>
                  </a:lnTo>
                  <a:lnTo>
                    <a:pt x="241" y="107"/>
                  </a:lnTo>
                  <a:lnTo>
                    <a:pt x="263" y="107"/>
                  </a:lnTo>
                  <a:lnTo>
                    <a:pt x="285" y="111"/>
                  </a:lnTo>
                  <a:lnTo>
                    <a:pt x="304" y="116"/>
                  </a:lnTo>
                  <a:lnTo>
                    <a:pt x="323" y="126"/>
                  </a:lnTo>
                  <a:lnTo>
                    <a:pt x="340" y="136"/>
                  </a:lnTo>
                  <a:lnTo>
                    <a:pt x="357" y="149"/>
                  </a:lnTo>
                  <a:lnTo>
                    <a:pt x="373" y="163"/>
                  </a:lnTo>
                  <a:lnTo>
                    <a:pt x="388" y="179"/>
                  </a:lnTo>
                  <a:lnTo>
                    <a:pt x="403" y="195"/>
                  </a:lnTo>
                  <a:lnTo>
                    <a:pt x="417" y="212"/>
                  </a:lnTo>
                  <a:lnTo>
                    <a:pt x="431" y="229"/>
                  </a:lnTo>
                  <a:lnTo>
                    <a:pt x="445" y="248"/>
                  </a:lnTo>
                  <a:lnTo>
                    <a:pt x="459" y="265"/>
                  </a:lnTo>
                  <a:lnTo>
                    <a:pt x="471" y="281"/>
                  </a:lnTo>
                  <a:lnTo>
                    <a:pt x="485" y="297"/>
                  </a:lnTo>
                  <a:close/>
                </a:path>
              </a:pathLst>
            </a:custGeom>
            <a:solidFill>
              <a:srgbClr val="4C4C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49" name="Freeform 14"/>
            <p:cNvSpPr>
              <a:spLocks/>
            </p:cNvSpPr>
            <p:nvPr/>
          </p:nvSpPr>
          <p:spPr bwMode="auto">
            <a:xfrm>
              <a:off x="4286" y="1565"/>
              <a:ext cx="1079" cy="715"/>
            </a:xfrm>
            <a:custGeom>
              <a:avLst/>
              <a:gdLst>
                <a:gd name="T0" fmla="*/ 262 w 2157"/>
                <a:gd name="T1" fmla="*/ 63 h 1430"/>
                <a:gd name="T2" fmla="*/ 219 w 2157"/>
                <a:gd name="T3" fmla="*/ 52 h 1430"/>
                <a:gd name="T4" fmla="*/ 167 w 2157"/>
                <a:gd name="T5" fmla="*/ 39 h 1430"/>
                <a:gd name="T6" fmla="*/ 129 w 2157"/>
                <a:gd name="T7" fmla="*/ 29 h 1430"/>
                <a:gd name="T8" fmla="*/ 94 w 2157"/>
                <a:gd name="T9" fmla="*/ 20 h 1430"/>
                <a:gd name="T10" fmla="*/ 47 w 2157"/>
                <a:gd name="T11" fmla="*/ 19 h 1430"/>
                <a:gd name="T12" fmla="*/ 63 w 2157"/>
                <a:gd name="T13" fmla="*/ 40 h 1430"/>
                <a:gd name="T14" fmla="*/ 167 w 2157"/>
                <a:gd name="T15" fmla="*/ 102 h 1430"/>
                <a:gd name="T16" fmla="*/ 324 w 2157"/>
                <a:gd name="T17" fmla="*/ 195 h 1430"/>
                <a:gd name="T18" fmla="*/ 511 w 2157"/>
                <a:gd name="T19" fmla="*/ 307 h 1430"/>
                <a:gd name="T20" fmla="*/ 704 w 2157"/>
                <a:gd name="T21" fmla="*/ 421 h 1430"/>
                <a:gd name="T22" fmla="*/ 878 w 2157"/>
                <a:gd name="T23" fmla="*/ 526 h 1430"/>
                <a:gd name="T24" fmla="*/ 1010 w 2157"/>
                <a:gd name="T25" fmla="*/ 605 h 1430"/>
                <a:gd name="T26" fmla="*/ 1076 w 2157"/>
                <a:gd name="T27" fmla="*/ 647 h 1430"/>
                <a:gd name="T28" fmla="*/ 1060 w 2157"/>
                <a:gd name="T29" fmla="*/ 669 h 1430"/>
                <a:gd name="T30" fmla="*/ 1031 w 2157"/>
                <a:gd name="T31" fmla="*/ 691 h 1430"/>
                <a:gd name="T32" fmla="*/ 1031 w 2157"/>
                <a:gd name="T33" fmla="*/ 681 h 1430"/>
                <a:gd name="T34" fmla="*/ 1052 w 2157"/>
                <a:gd name="T35" fmla="*/ 654 h 1430"/>
                <a:gd name="T36" fmla="*/ 1026 w 2157"/>
                <a:gd name="T37" fmla="*/ 633 h 1430"/>
                <a:gd name="T38" fmla="*/ 925 w 2157"/>
                <a:gd name="T39" fmla="*/ 571 h 1430"/>
                <a:gd name="T40" fmla="*/ 770 w 2157"/>
                <a:gd name="T41" fmla="*/ 478 h 1430"/>
                <a:gd name="T42" fmla="*/ 587 w 2157"/>
                <a:gd name="T43" fmla="*/ 369 h 1430"/>
                <a:gd name="T44" fmla="*/ 397 w 2157"/>
                <a:gd name="T45" fmla="*/ 258 h 1430"/>
                <a:gd name="T46" fmla="*/ 224 w 2157"/>
                <a:gd name="T47" fmla="*/ 156 h 1430"/>
                <a:gd name="T48" fmla="*/ 91 w 2157"/>
                <a:gd name="T49" fmla="*/ 79 h 1430"/>
                <a:gd name="T50" fmla="*/ 22 w 2157"/>
                <a:gd name="T51" fmla="*/ 39 h 1430"/>
                <a:gd name="T52" fmla="*/ 17 w 2157"/>
                <a:gd name="T53" fmla="*/ 60 h 1430"/>
                <a:gd name="T54" fmla="*/ 23 w 2157"/>
                <a:gd name="T55" fmla="*/ 92 h 1430"/>
                <a:gd name="T56" fmla="*/ 38 w 2157"/>
                <a:gd name="T57" fmla="*/ 109 h 1430"/>
                <a:gd name="T58" fmla="*/ 96 w 2157"/>
                <a:gd name="T59" fmla="*/ 145 h 1430"/>
                <a:gd name="T60" fmla="*/ 186 w 2157"/>
                <a:gd name="T61" fmla="*/ 199 h 1430"/>
                <a:gd name="T62" fmla="*/ 294 w 2157"/>
                <a:gd name="T63" fmla="*/ 265 h 1430"/>
                <a:gd name="T64" fmla="*/ 406 w 2157"/>
                <a:gd name="T65" fmla="*/ 333 h 1430"/>
                <a:gd name="T66" fmla="*/ 508 w 2157"/>
                <a:gd name="T67" fmla="*/ 393 h 1430"/>
                <a:gd name="T68" fmla="*/ 586 w 2157"/>
                <a:gd name="T69" fmla="*/ 438 h 1430"/>
                <a:gd name="T70" fmla="*/ 627 w 2157"/>
                <a:gd name="T71" fmla="*/ 460 h 1430"/>
                <a:gd name="T72" fmla="*/ 639 w 2157"/>
                <a:gd name="T73" fmla="*/ 451 h 1430"/>
                <a:gd name="T74" fmla="*/ 651 w 2157"/>
                <a:gd name="T75" fmla="*/ 436 h 1430"/>
                <a:gd name="T76" fmla="*/ 649 w 2157"/>
                <a:gd name="T77" fmla="*/ 463 h 1430"/>
                <a:gd name="T78" fmla="*/ 993 w 2157"/>
                <a:gd name="T79" fmla="*/ 689 h 1430"/>
                <a:gd name="T80" fmla="*/ 1003 w 2157"/>
                <a:gd name="T81" fmla="*/ 707 h 1430"/>
                <a:gd name="T82" fmla="*/ 14 w 2157"/>
                <a:gd name="T83" fmla="*/ 117 h 1430"/>
                <a:gd name="T84" fmla="*/ 4 w 2157"/>
                <a:gd name="T85" fmla="*/ 83 h 1430"/>
                <a:gd name="T86" fmla="*/ 0 w 2157"/>
                <a:gd name="T87" fmla="*/ 47 h 1430"/>
                <a:gd name="T88" fmla="*/ 0 w 2157"/>
                <a:gd name="T89" fmla="*/ 29 h 1430"/>
                <a:gd name="T90" fmla="*/ 1 w 2157"/>
                <a:gd name="T91" fmla="*/ 11 h 1430"/>
                <a:gd name="T92" fmla="*/ 18 w 2157"/>
                <a:gd name="T93" fmla="*/ 5 h 1430"/>
                <a:gd name="T94" fmla="*/ 45 w 2157"/>
                <a:gd name="T95" fmla="*/ 1 h 1430"/>
                <a:gd name="T96" fmla="*/ 75 w 2157"/>
                <a:gd name="T97" fmla="*/ 1 h 1430"/>
                <a:gd name="T98" fmla="*/ 105 w 2157"/>
                <a:gd name="T99" fmla="*/ 6 h 1430"/>
                <a:gd name="T100" fmla="*/ 135 w 2157"/>
                <a:gd name="T101" fmla="*/ 11 h 1430"/>
                <a:gd name="T102" fmla="*/ 154 w 2157"/>
                <a:gd name="T103" fmla="*/ 17 h 1430"/>
                <a:gd name="T104" fmla="*/ 198 w 2157"/>
                <a:gd name="T105" fmla="*/ 29 h 1430"/>
                <a:gd name="T106" fmla="*/ 245 w 2157"/>
                <a:gd name="T107" fmla="*/ 47 h 1430"/>
                <a:gd name="T108" fmla="*/ 274 w 2157"/>
                <a:gd name="T109" fmla="*/ 66 h 143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157"/>
                <a:gd name="T166" fmla="*/ 0 h 1430"/>
                <a:gd name="T167" fmla="*/ 2157 w 2157"/>
                <a:gd name="T168" fmla="*/ 1430 h 1430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157" h="1430">
                  <a:moveTo>
                    <a:pt x="548" y="132"/>
                  </a:moveTo>
                  <a:lnTo>
                    <a:pt x="545" y="131"/>
                  </a:lnTo>
                  <a:lnTo>
                    <a:pt x="537" y="130"/>
                  </a:lnTo>
                  <a:lnTo>
                    <a:pt x="524" y="127"/>
                  </a:lnTo>
                  <a:lnTo>
                    <a:pt x="507" y="122"/>
                  </a:lnTo>
                  <a:lnTo>
                    <a:pt x="486" y="117"/>
                  </a:lnTo>
                  <a:lnTo>
                    <a:pt x="463" y="110"/>
                  </a:lnTo>
                  <a:lnTo>
                    <a:pt x="438" y="105"/>
                  </a:lnTo>
                  <a:lnTo>
                    <a:pt x="412" y="98"/>
                  </a:lnTo>
                  <a:lnTo>
                    <a:pt x="386" y="92"/>
                  </a:lnTo>
                  <a:lnTo>
                    <a:pt x="359" y="85"/>
                  </a:lnTo>
                  <a:lnTo>
                    <a:pt x="334" y="78"/>
                  </a:lnTo>
                  <a:lnTo>
                    <a:pt x="311" y="72"/>
                  </a:lnTo>
                  <a:lnTo>
                    <a:pt x="290" y="67"/>
                  </a:lnTo>
                  <a:lnTo>
                    <a:pt x="272" y="62"/>
                  </a:lnTo>
                  <a:lnTo>
                    <a:pt x="258" y="59"/>
                  </a:lnTo>
                  <a:lnTo>
                    <a:pt x="249" y="56"/>
                  </a:lnTo>
                  <a:lnTo>
                    <a:pt x="229" y="50"/>
                  </a:lnTo>
                  <a:lnTo>
                    <a:pt x="208" y="45"/>
                  </a:lnTo>
                  <a:lnTo>
                    <a:pt x="187" y="40"/>
                  </a:lnTo>
                  <a:lnTo>
                    <a:pt x="164" y="37"/>
                  </a:lnTo>
                  <a:lnTo>
                    <a:pt x="141" y="34"/>
                  </a:lnTo>
                  <a:lnTo>
                    <a:pt x="117" y="34"/>
                  </a:lnTo>
                  <a:lnTo>
                    <a:pt x="93" y="38"/>
                  </a:lnTo>
                  <a:lnTo>
                    <a:pt x="70" y="45"/>
                  </a:lnTo>
                  <a:lnTo>
                    <a:pt x="78" y="49"/>
                  </a:lnTo>
                  <a:lnTo>
                    <a:pt x="97" y="62"/>
                  </a:lnTo>
                  <a:lnTo>
                    <a:pt x="126" y="79"/>
                  </a:lnTo>
                  <a:lnTo>
                    <a:pt x="165" y="102"/>
                  </a:lnTo>
                  <a:lnTo>
                    <a:pt x="213" y="131"/>
                  </a:lnTo>
                  <a:lnTo>
                    <a:pt x="270" y="166"/>
                  </a:lnTo>
                  <a:lnTo>
                    <a:pt x="333" y="204"/>
                  </a:lnTo>
                  <a:lnTo>
                    <a:pt x="403" y="245"/>
                  </a:lnTo>
                  <a:lnTo>
                    <a:pt x="480" y="290"/>
                  </a:lnTo>
                  <a:lnTo>
                    <a:pt x="562" y="340"/>
                  </a:lnTo>
                  <a:lnTo>
                    <a:pt x="647" y="390"/>
                  </a:lnTo>
                  <a:lnTo>
                    <a:pt x="737" y="443"/>
                  </a:lnTo>
                  <a:lnTo>
                    <a:pt x="830" y="499"/>
                  </a:lnTo>
                  <a:lnTo>
                    <a:pt x="926" y="555"/>
                  </a:lnTo>
                  <a:lnTo>
                    <a:pt x="1022" y="613"/>
                  </a:lnTo>
                  <a:lnTo>
                    <a:pt x="1120" y="671"/>
                  </a:lnTo>
                  <a:lnTo>
                    <a:pt x="1216" y="728"/>
                  </a:lnTo>
                  <a:lnTo>
                    <a:pt x="1313" y="786"/>
                  </a:lnTo>
                  <a:lnTo>
                    <a:pt x="1407" y="842"/>
                  </a:lnTo>
                  <a:lnTo>
                    <a:pt x="1501" y="898"/>
                  </a:lnTo>
                  <a:lnTo>
                    <a:pt x="1589" y="951"/>
                  </a:lnTo>
                  <a:lnTo>
                    <a:pt x="1676" y="1002"/>
                  </a:lnTo>
                  <a:lnTo>
                    <a:pt x="1756" y="1051"/>
                  </a:lnTo>
                  <a:lnTo>
                    <a:pt x="1832" y="1097"/>
                  </a:lnTo>
                  <a:lnTo>
                    <a:pt x="1903" y="1138"/>
                  </a:lnTo>
                  <a:lnTo>
                    <a:pt x="1965" y="1176"/>
                  </a:lnTo>
                  <a:lnTo>
                    <a:pt x="2020" y="1210"/>
                  </a:lnTo>
                  <a:lnTo>
                    <a:pt x="2067" y="1239"/>
                  </a:lnTo>
                  <a:lnTo>
                    <a:pt x="2105" y="1263"/>
                  </a:lnTo>
                  <a:lnTo>
                    <a:pt x="2133" y="1280"/>
                  </a:lnTo>
                  <a:lnTo>
                    <a:pt x="2151" y="1293"/>
                  </a:lnTo>
                  <a:lnTo>
                    <a:pt x="2157" y="1297"/>
                  </a:lnTo>
                  <a:lnTo>
                    <a:pt x="2146" y="1311"/>
                  </a:lnTo>
                  <a:lnTo>
                    <a:pt x="2133" y="1325"/>
                  </a:lnTo>
                  <a:lnTo>
                    <a:pt x="2119" y="1338"/>
                  </a:lnTo>
                  <a:lnTo>
                    <a:pt x="2105" y="1349"/>
                  </a:lnTo>
                  <a:lnTo>
                    <a:pt x="2092" y="1361"/>
                  </a:lnTo>
                  <a:lnTo>
                    <a:pt x="2077" y="1372"/>
                  </a:lnTo>
                  <a:lnTo>
                    <a:pt x="2062" y="1382"/>
                  </a:lnTo>
                  <a:lnTo>
                    <a:pt x="2047" y="1391"/>
                  </a:lnTo>
                  <a:lnTo>
                    <a:pt x="2047" y="1386"/>
                  </a:lnTo>
                  <a:lnTo>
                    <a:pt x="2052" y="1375"/>
                  </a:lnTo>
                  <a:lnTo>
                    <a:pt x="2062" y="1361"/>
                  </a:lnTo>
                  <a:lnTo>
                    <a:pt x="2074" y="1345"/>
                  </a:lnTo>
                  <a:lnTo>
                    <a:pt x="2086" y="1330"/>
                  </a:lnTo>
                  <a:lnTo>
                    <a:pt x="2097" y="1316"/>
                  </a:lnTo>
                  <a:lnTo>
                    <a:pt x="2104" y="1307"/>
                  </a:lnTo>
                  <a:lnTo>
                    <a:pt x="2108" y="1303"/>
                  </a:lnTo>
                  <a:lnTo>
                    <a:pt x="2100" y="1297"/>
                  </a:lnTo>
                  <a:lnTo>
                    <a:pt x="2081" y="1285"/>
                  </a:lnTo>
                  <a:lnTo>
                    <a:pt x="2052" y="1266"/>
                  </a:lnTo>
                  <a:lnTo>
                    <a:pt x="2013" y="1242"/>
                  </a:lnTo>
                  <a:lnTo>
                    <a:pt x="1966" y="1213"/>
                  </a:lnTo>
                  <a:lnTo>
                    <a:pt x="1911" y="1180"/>
                  </a:lnTo>
                  <a:lnTo>
                    <a:pt x="1849" y="1142"/>
                  </a:lnTo>
                  <a:lnTo>
                    <a:pt x="1779" y="1100"/>
                  </a:lnTo>
                  <a:lnTo>
                    <a:pt x="1705" y="1055"/>
                  </a:lnTo>
                  <a:lnTo>
                    <a:pt x="1625" y="1007"/>
                  </a:lnTo>
                  <a:lnTo>
                    <a:pt x="1540" y="957"/>
                  </a:lnTo>
                  <a:lnTo>
                    <a:pt x="1452" y="904"/>
                  </a:lnTo>
                  <a:lnTo>
                    <a:pt x="1361" y="850"/>
                  </a:lnTo>
                  <a:lnTo>
                    <a:pt x="1268" y="795"/>
                  </a:lnTo>
                  <a:lnTo>
                    <a:pt x="1174" y="739"/>
                  </a:lnTo>
                  <a:lnTo>
                    <a:pt x="1078" y="682"/>
                  </a:lnTo>
                  <a:lnTo>
                    <a:pt x="982" y="626"/>
                  </a:lnTo>
                  <a:lnTo>
                    <a:pt x="887" y="570"/>
                  </a:lnTo>
                  <a:lnTo>
                    <a:pt x="794" y="515"/>
                  </a:lnTo>
                  <a:lnTo>
                    <a:pt x="703" y="461"/>
                  </a:lnTo>
                  <a:lnTo>
                    <a:pt x="614" y="409"/>
                  </a:lnTo>
                  <a:lnTo>
                    <a:pt x="529" y="359"/>
                  </a:lnTo>
                  <a:lnTo>
                    <a:pt x="448" y="312"/>
                  </a:lnTo>
                  <a:lnTo>
                    <a:pt x="372" y="267"/>
                  </a:lnTo>
                  <a:lnTo>
                    <a:pt x="302" y="227"/>
                  </a:lnTo>
                  <a:lnTo>
                    <a:pt x="238" y="190"/>
                  </a:lnTo>
                  <a:lnTo>
                    <a:pt x="182" y="157"/>
                  </a:lnTo>
                  <a:lnTo>
                    <a:pt x="134" y="129"/>
                  </a:lnTo>
                  <a:lnTo>
                    <a:pt x="93" y="107"/>
                  </a:lnTo>
                  <a:lnTo>
                    <a:pt x="62" y="90"/>
                  </a:lnTo>
                  <a:lnTo>
                    <a:pt x="43" y="78"/>
                  </a:lnTo>
                  <a:lnTo>
                    <a:pt x="32" y="74"/>
                  </a:lnTo>
                  <a:lnTo>
                    <a:pt x="30" y="87"/>
                  </a:lnTo>
                  <a:lnTo>
                    <a:pt x="31" y="103"/>
                  </a:lnTo>
                  <a:lnTo>
                    <a:pt x="33" y="121"/>
                  </a:lnTo>
                  <a:lnTo>
                    <a:pt x="37" y="139"/>
                  </a:lnTo>
                  <a:lnTo>
                    <a:pt x="40" y="155"/>
                  </a:lnTo>
                  <a:lnTo>
                    <a:pt x="44" y="170"/>
                  </a:lnTo>
                  <a:lnTo>
                    <a:pt x="46" y="185"/>
                  </a:lnTo>
                  <a:lnTo>
                    <a:pt x="47" y="199"/>
                  </a:lnTo>
                  <a:lnTo>
                    <a:pt x="51" y="201"/>
                  </a:lnTo>
                  <a:lnTo>
                    <a:pt x="61" y="207"/>
                  </a:lnTo>
                  <a:lnTo>
                    <a:pt x="76" y="218"/>
                  </a:lnTo>
                  <a:lnTo>
                    <a:pt x="98" y="230"/>
                  </a:lnTo>
                  <a:lnTo>
                    <a:pt x="126" y="248"/>
                  </a:lnTo>
                  <a:lnTo>
                    <a:pt x="157" y="266"/>
                  </a:lnTo>
                  <a:lnTo>
                    <a:pt x="192" y="289"/>
                  </a:lnTo>
                  <a:lnTo>
                    <a:pt x="233" y="313"/>
                  </a:lnTo>
                  <a:lnTo>
                    <a:pt x="276" y="340"/>
                  </a:lnTo>
                  <a:lnTo>
                    <a:pt x="322" y="369"/>
                  </a:lnTo>
                  <a:lnTo>
                    <a:pt x="372" y="399"/>
                  </a:lnTo>
                  <a:lnTo>
                    <a:pt x="424" y="430"/>
                  </a:lnTo>
                  <a:lnTo>
                    <a:pt x="477" y="462"/>
                  </a:lnTo>
                  <a:lnTo>
                    <a:pt x="532" y="495"/>
                  </a:lnTo>
                  <a:lnTo>
                    <a:pt x="587" y="530"/>
                  </a:lnTo>
                  <a:lnTo>
                    <a:pt x="644" y="563"/>
                  </a:lnTo>
                  <a:lnTo>
                    <a:pt x="699" y="598"/>
                  </a:lnTo>
                  <a:lnTo>
                    <a:pt x="756" y="631"/>
                  </a:lnTo>
                  <a:lnTo>
                    <a:pt x="811" y="665"/>
                  </a:lnTo>
                  <a:lnTo>
                    <a:pt x="864" y="697"/>
                  </a:lnTo>
                  <a:lnTo>
                    <a:pt x="917" y="728"/>
                  </a:lnTo>
                  <a:lnTo>
                    <a:pt x="966" y="758"/>
                  </a:lnTo>
                  <a:lnTo>
                    <a:pt x="1015" y="786"/>
                  </a:lnTo>
                  <a:lnTo>
                    <a:pt x="1058" y="812"/>
                  </a:lnTo>
                  <a:lnTo>
                    <a:pt x="1100" y="836"/>
                  </a:lnTo>
                  <a:lnTo>
                    <a:pt x="1138" y="858"/>
                  </a:lnTo>
                  <a:lnTo>
                    <a:pt x="1171" y="877"/>
                  </a:lnTo>
                  <a:lnTo>
                    <a:pt x="1200" y="893"/>
                  </a:lnTo>
                  <a:lnTo>
                    <a:pt x="1223" y="906"/>
                  </a:lnTo>
                  <a:lnTo>
                    <a:pt x="1242" y="915"/>
                  </a:lnTo>
                  <a:lnTo>
                    <a:pt x="1254" y="921"/>
                  </a:lnTo>
                  <a:lnTo>
                    <a:pt x="1260" y="922"/>
                  </a:lnTo>
                  <a:lnTo>
                    <a:pt x="1267" y="918"/>
                  </a:lnTo>
                  <a:lnTo>
                    <a:pt x="1273" y="911"/>
                  </a:lnTo>
                  <a:lnTo>
                    <a:pt x="1278" y="903"/>
                  </a:lnTo>
                  <a:lnTo>
                    <a:pt x="1283" y="894"/>
                  </a:lnTo>
                  <a:lnTo>
                    <a:pt x="1289" y="885"/>
                  </a:lnTo>
                  <a:lnTo>
                    <a:pt x="1295" y="878"/>
                  </a:lnTo>
                  <a:lnTo>
                    <a:pt x="1301" y="872"/>
                  </a:lnTo>
                  <a:lnTo>
                    <a:pt x="1308" y="871"/>
                  </a:lnTo>
                  <a:lnTo>
                    <a:pt x="1305" y="880"/>
                  </a:lnTo>
                  <a:lnTo>
                    <a:pt x="1299" y="901"/>
                  </a:lnTo>
                  <a:lnTo>
                    <a:pt x="1297" y="926"/>
                  </a:lnTo>
                  <a:lnTo>
                    <a:pt x="1303" y="948"/>
                  </a:lnTo>
                  <a:lnTo>
                    <a:pt x="1971" y="1360"/>
                  </a:lnTo>
                  <a:lnTo>
                    <a:pt x="1978" y="1369"/>
                  </a:lnTo>
                  <a:lnTo>
                    <a:pt x="1986" y="1378"/>
                  </a:lnTo>
                  <a:lnTo>
                    <a:pt x="1991" y="1387"/>
                  </a:lnTo>
                  <a:lnTo>
                    <a:pt x="1998" y="1397"/>
                  </a:lnTo>
                  <a:lnTo>
                    <a:pt x="2003" y="1406"/>
                  </a:lnTo>
                  <a:lnTo>
                    <a:pt x="2006" y="1414"/>
                  </a:lnTo>
                  <a:lnTo>
                    <a:pt x="2008" y="1422"/>
                  </a:lnTo>
                  <a:lnTo>
                    <a:pt x="2008" y="1430"/>
                  </a:lnTo>
                  <a:lnTo>
                    <a:pt x="94" y="275"/>
                  </a:lnTo>
                  <a:lnTo>
                    <a:pt x="28" y="235"/>
                  </a:lnTo>
                  <a:lnTo>
                    <a:pt x="22" y="220"/>
                  </a:lnTo>
                  <a:lnTo>
                    <a:pt x="16" y="203"/>
                  </a:lnTo>
                  <a:lnTo>
                    <a:pt x="12" y="184"/>
                  </a:lnTo>
                  <a:lnTo>
                    <a:pt x="8" y="165"/>
                  </a:lnTo>
                  <a:lnTo>
                    <a:pt x="6" y="147"/>
                  </a:lnTo>
                  <a:lnTo>
                    <a:pt x="3" y="129"/>
                  </a:lnTo>
                  <a:lnTo>
                    <a:pt x="2" y="112"/>
                  </a:lnTo>
                  <a:lnTo>
                    <a:pt x="0" y="94"/>
                  </a:lnTo>
                  <a:lnTo>
                    <a:pt x="0" y="85"/>
                  </a:lnTo>
                  <a:lnTo>
                    <a:pt x="0" y="76"/>
                  </a:lnTo>
                  <a:lnTo>
                    <a:pt x="0" y="67"/>
                  </a:lnTo>
                  <a:lnTo>
                    <a:pt x="0" y="59"/>
                  </a:lnTo>
                  <a:lnTo>
                    <a:pt x="0" y="45"/>
                  </a:lnTo>
                  <a:lnTo>
                    <a:pt x="1" y="34"/>
                  </a:lnTo>
                  <a:lnTo>
                    <a:pt x="1" y="26"/>
                  </a:lnTo>
                  <a:lnTo>
                    <a:pt x="2" y="23"/>
                  </a:lnTo>
                  <a:lnTo>
                    <a:pt x="10" y="18"/>
                  </a:lnTo>
                  <a:lnTo>
                    <a:pt x="18" y="15"/>
                  </a:lnTo>
                  <a:lnTo>
                    <a:pt x="26" y="11"/>
                  </a:lnTo>
                  <a:lnTo>
                    <a:pt x="35" y="9"/>
                  </a:lnTo>
                  <a:lnTo>
                    <a:pt x="47" y="6"/>
                  </a:lnTo>
                  <a:lnTo>
                    <a:pt x="60" y="3"/>
                  </a:lnTo>
                  <a:lnTo>
                    <a:pt x="74" y="2"/>
                  </a:lnTo>
                  <a:lnTo>
                    <a:pt x="89" y="1"/>
                  </a:lnTo>
                  <a:lnTo>
                    <a:pt x="103" y="0"/>
                  </a:lnTo>
                  <a:lnTo>
                    <a:pt x="117" y="1"/>
                  </a:lnTo>
                  <a:lnTo>
                    <a:pt x="132" y="1"/>
                  </a:lnTo>
                  <a:lnTo>
                    <a:pt x="149" y="2"/>
                  </a:lnTo>
                  <a:lnTo>
                    <a:pt x="164" y="4"/>
                  </a:lnTo>
                  <a:lnTo>
                    <a:pt x="179" y="7"/>
                  </a:lnTo>
                  <a:lnTo>
                    <a:pt x="195" y="9"/>
                  </a:lnTo>
                  <a:lnTo>
                    <a:pt x="210" y="11"/>
                  </a:lnTo>
                  <a:lnTo>
                    <a:pt x="226" y="14"/>
                  </a:lnTo>
                  <a:lnTo>
                    <a:pt x="241" y="17"/>
                  </a:lnTo>
                  <a:lnTo>
                    <a:pt x="255" y="19"/>
                  </a:lnTo>
                  <a:lnTo>
                    <a:pt x="270" y="23"/>
                  </a:lnTo>
                  <a:lnTo>
                    <a:pt x="272" y="24"/>
                  </a:lnTo>
                  <a:lnTo>
                    <a:pt x="280" y="25"/>
                  </a:lnTo>
                  <a:lnTo>
                    <a:pt x="293" y="29"/>
                  </a:lnTo>
                  <a:lnTo>
                    <a:pt x="308" y="33"/>
                  </a:lnTo>
                  <a:lnTo>
                    <a:pt x="327" y="38"/>
                  </a:lnTo>
                  <a:lnTo>
                    <a:pt x="348" y="45"/>
                  </a:lnTo>
                  <a:lnTo>
                    <a:pt x="371" y="52"/>
                  </a:lnTo>
                  <a:lnTo>
                    <a:pt x="395" y="59"/>
                  </a:lnTo>
                  <a:lnTo>
                    <a:pt x="420" y="68"/>
                  </a:lnTo>
                  <a:lnTo>
                    <a:pt x="445" y="76"/>
                  </a:lnTo>
                  <a:lnTo>
                    <a:pt x="468" y="85"/>
                  </a:lnTo>
                  <a:lnTo>
                    <a:pt x="489" y="94"/>
                  </a:lnTo>
                  <a:lnTo>
                    <a:pt x="509" y="103"/>
                  </a:lnTo>
                  <a:lnTo>
                    <a:pt x="526" y="114"/>
                  </a:lnTo>
                  <a:lnTo>
                    <a:pt x="539" y="123"/>
                  </a:lnTo>
                  <a:lnTo>
                    <a:pt x="548" y="132"/>
                  </a:lnTo>
                  <a:close/>
                </a:path>
              </a:pathLst>
            </a:custGeom>
            <a:solidFill>
              <a:srgbClr val="4C4C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0" name="Freeform 15"/>
            <p:cNvSpPr>
              <a:spLocks/>
            </p:cNvSpPr>
            <p:nvPr/>
          </p:nvSpPr>
          <p:spPr bwMode="auto">
            <a:xfrm>
              <a:off x="4880" y="1782"/>
              <a:ext cx="262" cy="199"/>
            </a:xfrm>
            <a:custGeom>
              <a:avLst/>
              <a:gdLst>
                <a:gd name="T0" fmla="*/ 160 w 523"/>
                <a:gd name="T1" fmla="*/ 110 h 399"/>
                <a:gd name="T2" fmla="*/ 161 w 523"/>
                <a:gd name="T3" fmla="*/ 134 h 399"/>
                <a:gd name="T4" fmla="*/ 175 w 523"/>
                <a:gd name="T5" fmla="*/ 159 h 399"/>
                <a:gd name="T6" fmla="*/ 204 w 523"/>
                <a:gd name="T7" fmla="*/ 178 h 399"/>
                <a:gd name="T8" fmla="*/ 230 w 523"/>
                <a:gd name="T9" fmla="*/ 184 h 399"/>
                <a:gd name="T10" fmla="*/ 240 w 523"/>
                <a:gd name="T11" fmla="*/ 180 h 399"/>
                <a:gd name="T12" fmla="*/ 251 w 523"/>
                <a:gd name="T13" fmla="*/ 177 h 399"/>
                <a:gd name="T14" fmla="*/ 259 w 523"/>
                <a:gd name="T15" fmla="*/ 180 h 399"/>
                <a:gd name="T16" fmla="*/ 260 w 523"/>
                <a:gd name="T17" fmla="*/ 189 h 399"/>
                <a:gd name="T18" fmla="*/ 253 w 523"/>
                <a:gd name="T19" fmla="*/ 193 h 399"/>
                <a:gd name="T20" fmla="*/ 244 w 523"/>
                <a:gd name="T21" fmla="*/ 197 h 399"/>
                <a:gd name="T22" fmla="*/ 230 w 523"/>
                <a:gd name="T23" fmla="*/ 199 h 399"/>
                <a:gd name="T24" fmla="*/ 215 w 523"/>
                <a:gd name="T25" fmla="*/ 199 h 399"/>
                <a:gd name="T26" fmla="*/ 199 w 523"/>
                <a:gd name="T27" fmla="*/ 195 h 399"/>
                <a:gd name="T28" fmla="*/ 183 w 523"/>
                <a:gd name="T29" fmla="*/ 186 h 399"/>
                <a:gd name="T30" fmla="*/ 166 w 523"/>
                <a:gd name="T31" fmla="*/ 172 h 399"/>
                <a:gd name="T32" fmla="*/ 153 w 523"/>
                <a:gd name="T33" fmla="*/ 151 h 399"/>
                <a:gd name="T34" fmla="*/ 146 w 523"/>
                <a:gd name="T35" fmla="*/ 132 h 399"/>
                <a:gd name="T36" fmla="*/ 142 w 523"/>
                <a:gd name="T37" fmla="*/ 114 h 399"/>
                <a:gd name="T38" fmla="*/ 134 w 523"/>
                <a:gd name="T39" fmla="*/ 102 h 399"/>
                <a:gd name="T40" fmla="*/ 43 w 523"/>
                <a:gd name="T41" fmla="*/ 45 h 399"/>
                <a:gd name="T42" fmla="*/ 29 w 523"/>
                <a:gd name="T43" fmla="*/ 33 h 399"/>
                <a:gd name="T44" fmla="*/ 16 w 523"/>
                <a:gd name="T45" fmla="*/ 18 h 399"/>
                <a:gd name="T46" fmla="*/ 5 w 523"/>
                <a:gd name="T47" fmla="*/ 5 h 399"/>
                <a:gd name="T48" fmla="*/ 0 w 523"/>
                <a:gd name="T49" fmla="*/ 0 h 399"/>
                <a:gd name="T50" fmla="*/ 21 w 523"/>
                <a:gd name="T51" fmla="*/ 11 h 399"/>
                <a:gd name="T52" fmla="*/ 41 w 523"/>
                <a:gd name="T53" fmla="*/ 23 h 399"/>
                <a:gd name="T54" fmla="*/ 62 w 523"/>
                <a:gd name="T55" fmla="*/ 37 h 399"/>
                <a:gd name="T56" fmla="*/ 82 w 523"/>
                <a:gd name="T57" fmla="*/ 50 h 399"/>
                <a:gd name="T58" fmla="*/ 103 w 523"/>
                <a:gd name="T59" fmla="*/ 63 h 399"/>
                <a:gd name="T60" fmla="*/ 123 w 523"/>
                <a:gd name="T61" fmla="*/ 76 h 399"/>
                <a:gd name="T62" fmla="*/ 143 w 523"/>
                <a:gd name="T63" fmla="*/ 89 h 399"/>
                <a:gd name="T64" fmla="*/ 164 w 523"/>
                <a:gd name="T65" fmla="*/ 101 h 39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23"/>
                <a:gd name="T100" fmla="*/ 0 h 399"/>
                <a:gd name="T101" fmla="*/ 523 w 523"/>
                <a:gd name="T102" fmla="*/ 399 h 39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23" h="399">
                  <a:moveTo>
                    <a:pt x="327" y="203"/>
                  </a:moveTo>
                  <a:lnTo>
                    <a:pt x="319" y="221"/>
                  </a:lnTo>
                  <a:lnTo>
                    <a:pt x="316" y="244"/>
                  </a:lnTo>
                  <a:lnTo>
                    <a:pt x="321" y="269"/>
                  </a:lnTo>
                  <a:lnTo>
                    <a:pt x="331" y="294"/>
                  </a:lnTo>
                  <a:lnTo>
                    <a:pt x="349" y="319"/>
                  </a:lnTo>
                  <a:lnTo>
                    <a:pt x="374" y="341"/>
                  </a:lnTo>
                  <a:lnTo>
                    <a:pt x="407" y="357"/>
                  </a:lnTo>
                  <a:lnTo>
                    <a:pt x="450" y="369"/>
                  </a:lnTo>
                  <a:lnTo>
                    <a:pt x="459" y="369"/>
                  </a:lnTo>
                  <a:lnTo>
                    <a:pt x="470" y="365"/>
                  </a:lnTo>
                  <a:lnTo>
                    <a:pt x="480" y="361"/>
                  </a:lnTo>
                  <a:lnTo>
                    <a:pt x="490" y="357"/>
                  </a:lnTo>
                  <a:lnTo>
                    <a:pt x="501" y="355"/>
                  </a:lnTo>
                  <a:lnTo>
                    <a:pt x="509" y="355"/>
                  </a:lnTo>
                  <a:lnTo>
                    <a:pt x="517" y="361"/>
                  </a:lnTo>
                  <a:lnTo>
                    <a:pt x="523" y="374"/>
                  </a:lnTo>
                  <a:lnTo>
                    <a:pt x="519" y="378"/>
                  </a:lnTo>
                  <a:lnTo>
                    <a:pt x="514" y="383"/>
                  </a:lnTo>
                  <a:lnTo>
                    <a:pt x="506" y="387"/>
                  </a:lnTo>
                  <a:lnTo>
                    <a:pt x="497" y="391"/>
                  </a:lnTo>
                  <a:lnTo>
                    <a:pt x="487" y="394"/>
                  </a:lnTo>
                  <a:lnTo>
                    <a:pt x="474" y="398"/>
                  </a:lnTo>
                  <a:lnTo>
                    <a:pt x="460" y="399"/>
                  </a:lnTo>
                  <a:lnTo>
                    <a:pt x="446" y="399"/>
                  </a:lnTo>
                  <a:lnTo>
                    <a:pt x="430" y="398"/>
                  </a:lnTo>
                  <a:lnTo>
                    <a:pt x="414" y="395"/>
                  </a:lnTo>
                  <a:lnTo>
                    <a:pt x="398" y="390"/>
                  </a:lnTo>
                  <a:lnTo>
                    <a:pt x="382" y="382"/>
                  </a:lnTo>
                  <a:lnTo>
                    <a:pt x="365" y="372"/>
                  </a:lnTo>
                  <a:lnTo>
                    <a:pt x="349" y="360"/>
                  </a:lnTo>
                  <a:lnTo>
                    <a:pt x="332" y="344"/>
                  </a:lnTo>
                  <a:lnTo>
                    <a:pt x="316" y="324"/>
                  </a:lnTo>
                  <a:lnTo>
                    <a:pt x="305" y="303"/>
                  </a:lnTo>
                  <a:lnTo>
                    <a:pt x="298" y="284"/>
                  </a:lnTo>
                  <a:lnTo>
                    <a:pt x="292" y="264"/>
                  </a:lnTo>
                  <a:lnTo>
                    <a:pt x="288" y="246"/>
                  </a:lnTo>
                  <a:lnTo>
                    <a:pt x="283" y="229"/>
                  </a:lnTo>
                  <a:lnTo>
                    <a:pt x="277" y="216"/>
                  </a:lnTo>
                  <a:lnTo>
                    <a:pt x="267" y="204"/>
                  </a:lnTo>
                  <a:lnTo>
                    <a:pt x="252" y="196"/>
                  </a:lnTo>
                  <a:lnTo>
                    <a:pt x="85" y="90"/>
                  </a:lnTo>
                  <a:lnTo>
                    <a:pt x="72" y="78"/>
                  </a:lnTo>
                  <a:lnTo>
                    <a:pt x="58" y="66"/>
                  </a:lnTo>
                  <a:lnTo>
                    <a:pt x="45" y="51"/>
                  </a:lnTo>
                  <a:lnTo>
                    <a:pt x="31" y="36"/>
                  </a:lnTo>
                  <a:lnTo>
                    <a:pt x="18" y="22"/>
                  </a:lnTo>
                  <a:lnTo>
                    <a:pt x="9" y="10"/>
                  </a:lnTo>
                  <a:lnTo>
                    <a:pt x="2" y="2"/>
                  </a:lnTo>
                  <a:lnTo>
                    <a:pt x="0" y="0"/>
                  </a:lnTo>
                  <a:lnTo>
                    <a:pt x="20" y="12"/>
                  </a:lnTo>
                  <a:lnTo>
                    <a:pt x="41" y="23"/>
                  </a:lnTo>
                  <a:lnTo>
                    <a:pt x="61" y="36"/>
                  </a:lnTo>
                  <a:lnTo>
                    <a:pt x="81" y="47"/>
                  </a:lnTo>
                  <a:lnTo>
                    <a:pt x="102" y="61"/>
                  </a:lnTo>
                  <a:lnTo>
                    <a:pt x="123" y="74"/>
                  </a:lnTo>
                  <a:lnTo>
                    <a:pt x="144" y="87"/>
                  </a:lnTo>
                  <a:lnTo>
                    <a:pt x="163" y="100"/>
                  </a:lnTo>
                  <a:lnTo>
                    <a:pt x="184" y="113"/>
                  </a:lnTo>
                  <a:lnTo>
                    <a:pt x="205" y="127"/>
                  </a:lnTo>
                  <a:lnTo>
                    <a:pt x="225" y="141"/>
                  </a:lnTo>
                  <a:lnTo>
                    <a:pt x="245" y="153"/>
                  </a:lnTo>
                  <a:lnTo>
                    <a:pt x="266" y="166"/>
                  </a:lnTo>
                  <a:lnTo>
                    <a:pt x="286" y="179"/>
                  </a:lnTo>
                  <a:lnTo>
                    <a:pt x="306" y="191"/>
                  </a:lnTo>
                  <a:lnTo>
                    <a:pt x="327" y="203"/>
                  </a:lnTo>
                  <a:close/>
                </a:path>
              </a:pathLst>
            </a:custGeom>
            <a:solidFill>
              <a:srgbClr val="4C4C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1" name="Freeform 16"/>
            <p:cNvSpPr>
              <a:spLocks/>
            </p:cNvSpPr>
            <p:nvPr/>
          </p:nvSpPr>
          <p:spPr bwMode="auto">
            <a:xfrm>
              <a:off x="5068" y="1881"/>
              <a:ext cx="358" cy="303"/>
            </a:xfrm>
            <a:custGeom>
              <a:avLst/>
              <a:gdLst>
                <a:gd name="T0" fmla="*/ 108 w 715"/>
                <a:gd name="T1" fmla="*/ 73 h 607"/>
                <a:gd name="T2" fmla="*/ 114 w 715"/>
                <a:gd name="T3" fmla="*/ 82 h 607"/>
                <a:gd name="T4" fmla="*/ 129 w 715"/>
                <a:gd name="T5" fmla="*/ 91 h 607"/>
                <a:gd name="T6" fmla="*/ 156 w 715"/>
                <a:gd name="T7" fmla="*/ 106 h 607"/>
                <a:gd name="T8" fmla="*/ 185 w 715"/>
                <a:gd name="T9" fmla="*/ 123 h 607"/>
                <a:gd name="T10" fmla="*/ 210 w 715"/>
                <a:gd name="T11" fmla="*/ 137 h 607"/>
                <a:gd name="T12" fmla="*/ 223 w 715"/>
                <a:gd name="T13" fmla="*/ 143 h 607"/>
                <a:gd name="T14" fmla="*/ 357 w 715"/>
                <a:gd name="T15" fmla="*/ 175 h 607"/>
                <a:gd name="T16" fmla="*/ 345 w 715"/>
                <a:gd name="T17" fmla="*/ 196 h 607"/>
                <a:gd name="T18" fmla="*/ 336 w 715"/>
                <a:gd name="T19" fmla="*/ 208 h 607"/>
                <a:gd name="T20" fmla="*/ 326 w 715"/>
                <a:gd name="T21" fmla="*/ 219 h 607"/>
                <a:gd name="T22" fmla="*/ 313 w 715"/>
                <a:gd name="T23" fmla="*/ 228 h 607"/>
                <a:gd name="T24" fmla="*/ 299 w 715"/>
                <a:gd name="T25" fmla="*/ 233 h 607"/>
                <a:gd name="T26" fmla="*/ 284 w 715"/>
                <a:gd name="T27" fmla="*/ 232 h 607"/>
                <a:gd name="T28" fmla="*/ 288 w 715"/>
                <a:gd name="T29" fmla="*/ 228 h 607"/>
                <a:gd name="T30" fmla="*/ 304 w 715"/>
                <a:gd name="T31" fmla="*/ 220 h 607"/>
                <a:gd name="T32" fmla="*/ 316 w 715"/>
                <a:gd name="T33" fmla="*/ 211 h 607"/>
                <a:gd name="T34" fmla="*/ 326 w 715"/>
                <a:gd name="T35" fmla="*/ 198 h 607"/>
                <a:gd name="T36" fmla="*/ 333 w 715"/>
                <a:gd name="T37" fmla="*/ 184 h 607"/>
                <a:gd name="T38" fmla="*/ 321 w 715"/>
                <a:gd name="T39" fmla="*/ 177 h 607"/>
                <a:gd name="T40" fmla="*/ 302 w 715"/>
                <a:gd name="T41" fmla="*/ 173 h 607"/>
                <a:gd name="T42" fmla="*/ 284 w 715"/>
                <a:gd name="T43" fmla="*/ 169 h 607"/>
                <a:gd name="T44" fmla="*/ 265 w 715"/>
                <a:gd name="T45" fmla="*/ 166 h 607"/>
                <a:gd name="T46" fmla="*/ 246 w 715"/>
                <a:gd name="T47" fmla="*/ 164 h 607"/>
                <a:gd name="T48" fmla="*/ 301 w 715"/>
                <a:gd name="T49" fmla="*/ 301 h 607"/>
                <a:gd name="T50" fmla="*/ 277 w 715"/>
                <a:gd name="T51" fmla="*/ 281 h 607"/>
                <a:gd name="T52" fmla="*/ 244 w 715"/>
                <a:gd name="T53" fmla="*/ 219 h 607"/>
                <a:gd name="T54" fmla="*/ 220 w 715"/>
                <a:gd name="T55" fmla="*/ 179 h 607"/>
                <a:gd name="T56" fmla="*/ 199 w 715"/>
                <a:gd name="T57" fmla="*/ 154 h 607"/>
                <a:gd name="T58" fmla="*/ 175 w 715"/>
                <a:gd name="T59" fmla="*/ 137 h 607"/>
                <a:gd name="T60" fmla="*/ 150 w 715"/>
                <a:gd name="T61" fmla="*/ 123 h 607"/>
                <a:gd name="T62" fmla="*/ 125 w 715"/>
                <a:gd name="T63" fmla="*/ 109 h 607"/>
                <a:gd name="T64" fmla="*/ 99 w 715"/>
                <a:gd name="T65" fmla="*/ 93 h 607"/>
                <a:gd name="T66" fmla="*/ 88 w 715"/>
                <a:gd name="T67" fmla="*/ 68 h 607"/>
                <a:gd name="T68" fmla="*/ 77 w 715"/>
                <a:gd name="T69" fmla="*/ 38 h 607"/>
                <a:gd name="T70" fmla="*/ 43 w 715"/>
                <a:gd name="T71" fmla="*/ 19 h 607"/>
                <a:gd name="T72" fmla="*/ 23 w 715"/>
                <a:gd name="T73" fmla="*/ 15 h 607"/>
                <a:gd name="T74" fmla="*/ 5 w 715"/>
                <a:gd name="T75" fmla="*/ 14 h 607"/>
                <a:gd name="T76" fmla="*/ 5 w 715"/>
                <a:gd name="T77" fmla="*/ 5 h 607"/>
                <a:gd name="T78" fmla="*/ 18 w 715"/>
                <a:gd name="T79" fmla="*/ 0 h 607"/>
                <a:gd name="T80" fmla="*/ 40 w 715"/>
                <a:gd name="T81" fmla="*/ 1 h 607"/>
                <a:gd name="T82" fmla="*/ 75 w 715"/>
                <a:gd name="T83" fmla="*/ 14 h 607"/>
                <a:gd name="T84" fmla="*/ 100 w 715"/>
                <a:gd name="T85" fmla="*/ 39 h 60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715"/>
                <a:gd name="T130" fmla="*/ 0 h 607"/>
                <a:gd name="T131" fmla="*/ 715 w 715"/>
                <a:gd name="T132" fmla="*/ 607 h 60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715" h="607">
                  <a:moveTo>
                    <a:pt x="215" y="127"/>
                  </a:moveTo>
                  <a:lnTo>
                    <a:pt x="213" y="136"/>
                  </a:lnTo>
                  <a:lnTo>
                    <a:pt x="215" y="147"/>
                  </a:lnTo>
                  <a:lnTo>
                    <a:pt x="220" y="156"/>
                  </a:lnTo>
                  <a:lnTo>
                    <a:pt x="226" y="163"/>
                  </a:lnTo>
                  <a:lnTo>
                    <a:pt x="228" y="164"/>
                  </a:lnTo>
                  <a:lnTo>
                    <a:pt x="235" y="169"/>
                  </a:lnTo>
                  <a:lnTo>
                    <a:pt x="245" y="175"/>
                  </a:lnTo>
                  <a:lnTo>
                    <a:pt x="258" y="183"/>
                  </a:lnTo>
                  <a:lnTo>
                    <a:pt x="274" y="192"/>
                  </a:lnTo>
                  <a:lnTo>
                    <a:pt x="291" y="202"/>
                  </a:lnTo>
                  <a:lnTo>
                    <a:pt x="311" y="213"/>
                  </a:lnTo>
                  <a:lnTo>
                    <a:pt x="331" y="224"/>
                  </a:lnTo>
                  <a:lnTo>
                    <a:pt x="350" y="236"/>
                  </a:lnTo>
                  <a:lnTo>
                    <a:pt x="370" y="247"/>
                  </a:lnTo>
                  <a:lnTo>
                    <a:pt x="388" y="257"/>
                  </a:lnTo>
                  <a:lnTo>
                    <a:pt x="406" y="267"/>
                  </a:lnTo>
                  <a:lnTo>
                    <a:pt x="419" y="275"/>
                  </a:lnTo>
                  <a:lnTo>
                    <a:pt x="432" y="282"/>
                  </a:lnTo>
                  <a:lnTo>
                    <a:pt x="440" y="285"/>
                  </a:lnTo>
                  <a:lnTo>
                    <a:pt x="445" y="287"/>
                  </a:lnTo>
                  <a:lnTo>
                    <a:pt x="713" y="334"/>
                  </a:lnTo>
                  <a:lnTo>
                    <a:pt x="715" y="338"/>
                  </a:lnTo>
                  <a:lnTo>
                    <a:pt x="713" y="350"/>
                  </a:lnTo>
                  <a:lnTo>
                    <a:pt x="705" y="366"/>
                  </a:lnTo>
                  <a:lnTo>
                    <a:pt x="693" y="385"/>
                  </a:lnTo>
                  <a:lnTo>
                    <a:pt x="689" y="393"/>
                  </a:lnTo>
                  <a:lnTo>
                    <a:pt x="683" y="402"/>
                  </a:lnTo>
                  <a:lnTo>
                    <a:pt x="677" y="408"/>
                  </a:lnTo>
                  <a:lnTo>
                    <a:pt x="672" y="417"/>
                  </a:lnTo>
                  <a:lnTo>
                    <a:pt x="665" y="423"/>
                  </a:lnTo>
                  <a:lnTo>
                    <a:pt x="658" y="432"/>
                  </a:lnTo>
                  <a:lnTo>
                    <a:pt x="651" y="438"/>
                  </a:lnTo>
                  <a:lnTo>
                    <a:pt x="643" y="444"/>
                  </a:lnTo>
                  <a:lnTo>
                    <a:pt x="634" y="451"/>
                  </a:lnTo>
                  <a:lnTo>
                    <a:pt x="625" y="457"/>
                  </a:lnTo>
                  <a:lnTo>
                    <a:pt x="615" y="461"/>
                  </a:lnTo>
                  <a:lnTo>
                    <a:pt x="606" y="465"/>
                  </a:lnTo>
                  <a:lnTo>
                    <a:pt x="597" y="467"/>
                  </a:lnTo>
                  <a:lnTo>
                    <a:pt x="587" y="468"/>
                  </a:lnTo>
                  <a:lnTo>
                    <a:pt x="577" y="467"/>
                  </a:lnTo>
                  <a:lnTo>
                    <a:pt x="568" y="465"/>
                  </a:lnTo>
                  <a:lnTo>
                    <a:pt x="567" y="464"/>
                  </a:lnTo>
                  <a:lnTo>
                    <a:pt x="569" y="460"/>
                  </a:lnTo>
                  <a:lnTo>
                    <a:pt x="576" y="456"/>
                  </a:lnTo>
                  <a:lnTo>
                    <a:pt x="585" y="451"/>
                  </a:lnTo>
                  <a:lnTo>
                    <a:pt x="597" y="446"/>
                  </a:lnTo>
                  <a:lnTo>
                    <a:pt x="607" y="441"/>
                  </a:lnTo>
                  <a:lnTo>
                    <a:pt x="619" y="436"/>
                  </a:lnTo>
                  <a:lnTo>
                    <a:pt x="627" y="433"/>
                  </a:lnTo>
                  <a:lnTo>
                    <a:pt x="632" y="423"/>
                  </a:lnTo>
                  <a:lnTo>
                    <a:pt x="638" y="415"/>
                  </a:lnTo>
                  <a:lnTo>
                    <a:pt x="645" y="406"/>
                  </a:lnTo>
                  <a:lnTo>
                    <a:pt x="652" y="397"/>
                  </a:lnTo>
                  <a:lnTo>
                    <a:pt x="658" y="389"/>
                  </a:lnTo>
                  <a:lnTo>
                    <a:pt x="662" y="380"/>
                  </a:lnTo>
                  <a:lnTo>
                    <a:pt x="665" y="369"/>
                  </a:lnTo>
                  <a:lnTo>
                    <a:pt x="666" y="360"/>
                  </a:lnTo>
                  <a:lnTo>
                    <a:pt x="653" y="358"/>
                  </a:lnTo>
                  <a:lnTo>
                    <a:pt x="642" y="354"/>
                  </a:lnTo>
                  <a:lnTo>
                    <a:pt x="629" y="352"/>
                  </a:lnTo>
                  <a:lnTo>
                    <a:pt x="616" y="350"/>
                  </a:lnTo>
                  <a:lnTo>
                    <a:pt x="604" y="346"/>
                  </a:lnTo>
                  <a:lnTo>
                    <a:pt x="592" y="344"/>
                  </a:lnTo>
                  <a:lnTo>
                    <a:pt x="579" y="342"/>
                  </a:lnTo>
                  <a:lnTo>
                    <a:pt x="567" y="338"/>
                  </a:lnTo>
                  <a:lnTo>
                    <a:pt x="554" y="336"/>
                  </a:lnTo>
                  <a:lnTo>
                    <a:pt x="541" y="334"/>
                  </a:lnTo>
                  <a:lnTo>
                    <a:pt x="529" y="332"/>
                  </a:lnTo>
                  <a:lnTo>
                    <a:pt x="516" y="330"/>
                  </a:lnTo>
                  <a:lnTo>
                    <a:pt x="505" y="329"/>
                  </a:lnTo>
                  <a:lnTo>
                    <a:pt x="492" y="328"/>
                  </a:lnTo>
                  <a:lnTo>
                    <a:pt x="479" y="327"/>
                  </a:lnTo>
                  <a:lnTo>
                    <a:pt x="467" y="327"/>
                  </a:lnTo>
                  <a:lnTo>
                    <a:pt x="601" y="603"/>
                  </a:lnTo>
                  <a:lnTo>
                    <a:pt x="590" y="607"/>
                  </a:lnTo>
                  <a:lnTo>
                    <a:pt x="574" y="592"/>
                  </a:lnTo>
                  <a:lnTo>
                    <a:pt x="554" y="562"/>
                  </a:lnTo>
                  <a:lnTo>
                    <a:pt x="532" y="523"/>
                  </a:lnTo>
                  <a:lnTo>
                    <a:pt x="510" y="480"/>
                  </a:lnTo>
                  <a:lnTo>
                    <a:pt x="488" y="438"/>
                  </a:lnTo>
                  <a:lnTo>
                    <a:pt x="469" y="403"/>
                  </a:lnTo>
                  <a:lnTo>
                    <a:pt x="453" y="378"/>
                  </a:lnTo>
                  <a:lnTo>
                    <a:pt x="440" y="358"/>
                  </a:lnTo>
                  <a:lnTo>
                    <a:pt x="426" y="339"/>
                  </a:lnTo>
                  <a:lnTo>
                    <a:pt x="412" y="323"/>
                  </a:lnTo>
                  <a:lnTo>
                    <a:pt x="397" y="308"/>
                  </a:lnTo>
                  <a:lnTo>
                    <a:pt x="382" y="296"/>
                  </a:lnTo>
                  <a:lnTo>
                    <a:pt x="366" y="284"/>
                  </a:lnTo>
                  <a:lnTo>
                    <a:pt x="350" y="274"/>
                  </a:lnTo>
                  <a:lnTo>
                    <a:pt x="334" y="264"/>
                  </a:lnTo>
                  <a:lnTo>
                    <a:pt x="317" y="255"/>
                  </a:lnTo>
                  <a:lnTo>
                    <a:pt x="300" y="246"/>
                  </a:lnTo>
                  <a:lnTo>
                    <a:pt x="282" y="238"/>
                  </a:lnTo>
                  <a:lnTo>
                    <a:pt x="266" y="229"/>
                  </a:lnTo>
                  <a:lnTo>
                    <a:pt x="249" y="219"/>
                  </a:lnTo>
                  <a:lnTo>
                    <a:pt x="232" y="209"/>
                  </a:lnTo>
                  <a:lnTo>
                    <a:pt x="214" y="199"/>
                  </a:lnTo>
                  <a:lnTo>
                    <a:pt x="198" y="186"/>
                  </a:lnTo>
                  <a:lnTo>
                    <a:pt x="184" y="172"/>
                  </a:lnTo>
                  <a:lnTo>
                    <a:pt x="177" y="156"/>
                  </a:lnTo>
                  <a:lnTo>
                    <a:pt x="175" y="136"/>
                  </a:lnTo>
                  <a:lnTo>
                    <a:pt x="172" y="116"/>
                  </a:lnTo>
                  <a:lnTo>
                    <a:pt x="166" y="96"/>
                  </a:lnTo>
                  <a:lnTo>
                    <a:pt x="154" y="77"/>
                  </a:lnTo>
                  <a:lnTo>
                    <a:pt x="134" y="58"/>
                  </a:lnTo>
                  <a:lnTo>
                    <a:pt x="99" y="43"/>
                  </a:lnTo>
                  <a:lnTo>
                    <a:pt x="85" y="39"/>
                  </a:lnTo>
                  <a:lnTo>
                    <a:pt x="71" y="35"/>
                  </a:lnTo>
                  <a:lnTo>
                    <a:pt x="58" y="33"/>
                  </a:lnTo>
                  <a:lnTo>
                    <a:pt x="45" y="30"/>
                  </a:lnTo>
                  <a:lnTo>
                    <a:pt x="32" y="30"/>
                  </a:lnTo>
                  <a:lnTo>
                    <a:pt x="21" y="29"/>
                  </a:lnTo>
                  <a:lnTo>
                    <a:pt x="10" y="29"/>
                  </a:lnTo>
                  <a:lnTo>
                    <a:pt x="0" y="29"/>
                  </a:lnTo>
                  <a:lnTo>
                    <a:pt x="5" y="19"/>
                  </a:lnTo>
                  <a:lnTo>
                    <a:pt x="10" y="11"/>
                  </a:lnTo>
                  <a:lnTo>
                    <a:pt x="17" y="5"/>
                  </a:lnTo>
                  <a:lnTo>
                    <a:pt x="27" y="2"/>
                  </a:lnTo>
                  <a:lnTo>
                    <a:pt x="36" y="0"/>
                  </a:lnTo>
                  <a:lnTo>
                    <a:pt x="48" y="0"/>
                  </a:lnTo>
                  <a:lnTo>
                    <a:pt x="62" y="0"/>
                  </a:lnTo>
                  <a:lnTo>
                    <a:pt x="80" y="2"/>
                  </a:lnTo>
                  <a:lnTo>
                    <a:pt x="104" y="10"/>
                  </a:lnTo>
                  <a:lnTo>
                    <a:pt x="127" y="19"/>
                  </a:lnTo>
                  <a:lnTo>
                    <a:pt x="149" y="29"/>
                  </a:lnTo>
                  <a:lnTo>
                    <a:pt x="168" y="43"/>
                  </a:lnTo>
                  <a:lnTo>
                    <a:pt x="186" y="58"/>
                  </a:lnTo>
                  <a:lnTo>
                    <a:pt x="199" y="78"/>
                  </a:lnTo>
                  <a:lnTo>
                    <a:pt x="210" y="101"/>
                  </a:lnTo>
                  <a:lnTo>
                    <a:pt x="215" y="127"/>
                  </a:lnTo>
                  <a:close/>
                </a:path>
              </a:pathLst>
            </a:custGeom>
            <a:solidFill>
              <a:srgbClr val="4C4C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4338001" y="3225987"/>
            <a:ext cx="678949" cy="1423885"/>
            <a:chOff x="4359223" y="4200898"/>
            <a:chExt cx="678949" cy="1423885"/>
          </a:xfrm>
          <a:solidFill>
            <a:srgbClr val="FF0000"/>
          </a:solidFill>
        </p:grpSpPr>
        <p:sp>
          <p:nvSpPr>
            <p:cNvPr id="18" name="Šipka doprava 17"/>
            <p:cNvSpPr/>
            <p:nvPr/>
          </p:nvSpPr>
          <p:spPr>
            <a:xfrm rot="5400000">
              <a:off x="3758303" y="4801818"/>
              <a:ext cx="1423885" cy="222045"/>
            </a:xfrm>
            <a:prstGeom prst="rightArrow">
              <a:avLst>
                <a:gd name="adj1" fmla="val 42198"/>
                <a:gd name="adj2" fmla="val 71455"/>
              </a:avLst>
            </a:prstGeom>
            <a:grpFill/>
            <a:ln>
              <a:solidFill>
                <a:srgbClr val="C00000"/>
              </a:solidFill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550842" y="4570360"/>
              <a:ext cx="487330" cy="52322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ln>
                    <a:solidFill>
                      <a:srgbClr val="C00000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  <a:latin typeface="+mn-lt"/>
                  <a:cs typeface="+mn-cs"/>
                </a:rPr>
                <a:t>F</a:t>
              </a:r>
              <a:endParaRPr lang="cs-CZ" sz="2800" b="1" dirty="0">
                <a:ln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8C42626-008C-4C6A-9609-68D66998A46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sp>
        <p:nvSpPr>
          <p:cNvPr id="19458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Vzájemné působení těles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0825" y="2492375"/>
            <a:ext cx="8785225" cy="4176713"/>
          </a:xfrm>
        </p:spPr>
        <p:txBody>
          <a:bodyPr rtlCol="0"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/>
              <a:t>Silové působení mezi tělesy je vždy </a:t>
            </a:r>
            <a:r>
              <a:rPr lang="cs-CZ" sz="2800" b="1" dirty="0" smtClean="0"/>
              <a:t>vzájemné </a:t>
            </a:r>
            <a:r>
              <a:rPr lang="cs-CZ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(když první těleso působí na druhé, tak i druhé těleso působí na první)</a:t>
            </a: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/>
              <a:t>Síly působící mezi tělesy: 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600" dirty="0" smtClean="0"/>
              <a:t>leží na jedné přímce (nositelce síly)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600" dirty="0" smtClean="0"/>
              <a:t>mají opačný směr</a:t>
            </a:r>
            <a:endParaRPr lang="cs-CZ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600" dirty="0" smtClean="0"/>
              <a:t>mají stejnou velikost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600" dirty="0"/>
              <a:t>vznikají a zanikají ve stejný moment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6" name="Skupina 5"/>
          <p:cNvGrpSpPr>
            <a:grpSpLocks/>
          </p:cNvGrpSpPr>
          <p:nvPr/>
        </p:nvGrpSpPr>
        <p:grpSpPr bwMode="auto">
          <a:xfrm>
            <a:off x="1835150" y="3438525"/>
            <a:ext cx="6265863" cy="1143000"/>
            <a:chOff x="1835696" y="3438599"/>
            <a:chExt cx="6264696" cy="1142529"/>
          </a:xfrm>
        </p:grpSpPr>
        <p:pic>
          <p:nvPicPr>
            <p:cNvPr id="19461" name="Picture 4" descr="http://v.smid.sk/fyzika/vyuka/mech/akce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835696" y="3438599"/>
              <a:ext cx="4896544" cy="1142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62" name="Obdélník 7"/>
            <p:cNvSpPr>
              <a:spLocks noChangeArrowheads="1"/>
            </p:cNvSpPr>
            <p:nvPr/>
          </p:nvSpPr>
          <p:spPr bwMode="auto">
            <a:xfrm>
              <a:off x="7020272" y="4190052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1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F14018-760E-48CC-B4F3-3AA0BA199F4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Příklady vzájemného působení těles</a:t>
            </a:r>
            <a:endParaRPr lang="cs-CZ" dirty="0"/>
          </a:p>
        </p:txBody>
      </p:sp>
      <p:grpSp>
        <p:nvGrpSpPr>
          <p:cNvPr id="8" name="Skupina 7"/>
          <p:cNvGrpSpPr>
            <a:grpSpLocks/>
          </p:cNvGrpSpPr>
          <p:nvPr/>
        </p:nvGrpSpPr>
        <p:grpSpPr bwMode="auto">
          <a:xfrm>
            <a:off x="539750" y="1914525"/>
            <a:ext cx="4032250" cy="2306638"/>
            <a:chOff x="323528" y="1885728"/>
            <a:chExt cx="4032448" cy="2306506"/>
          </a:xfrm>
        </p:grpSpPr>
        <p:pic>
          <p:nvPicPr>
            <p:cNvPr id="20496" name="Picture 2" descr="obrázek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3528" y="1885728"/>
              <a:ext cx="2952328" cy="2306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7" name="Obdélník 9"/>
            <p:cNvSpPr>
              <a:spLocks noChangeArrowheads="1"/>
            </p:cNvSpPr>
            <p:nvPr/>
          </p:nvSpPr>
          <p:spPr bwMode="auto">
            <a:xfrm>
              <a:off x="3275856" y="3822902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2</a:t>
              </a:r>
            </a:p>
          </p:txBody>
        </p:sp>
      </p:grpSp>
      <p:grpSp>
        <p:nvGrpSpPr>
          <p:cNvPr id="9" name="Skupina 8"/>
          <p:cNvGrpSpPr>
            <a:grpSpLocks/>
          </p:cNvGrpSpPr>
          <p:nvPr/>
        </p:nvGrpSpPr>
        <p:grpSpPr bwMode="auto">
          <a:xfrm>
            <a:off x="4568825" y="1914525"/>
            <a:ext cx="4614863" cy="2066925"/>
            <a:chOff x="4427984" y="2564904"/>
            <a:chExt cx="4613895" cy="2066925"/>
          </a:xfrm>
        </p:grpSpPr>
        <p:pic>
          <p:nvPicPr>
            <p:cNvPr id="20494" name="Picture 4" descr="http://www.mvp.cufo.cz/materialy/66ls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427984" y="2564904"/>
              <a:ext cx="3533775" cy="2066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5" name="Obdélník 12"/>
            <p:cNvSpPr>
              <a:spLocks noChangeArrowheads="1"/>
            </p:cNvSpPr>
            <p:nvPr/>
          </p:nvSpPr>
          <p:spPr bwMode="auto">
            <a:xfrm>
              <a:off x="7961759" y="4262497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3</a:t>
              </a:r>
            </a:p>
          </p:txBody>
        </p:sp>
      </p:grpSp>
      <p:grpSp>
        <p:nvGrpSpPr>
          <p:cNvPr id="11" name="Skupina 10"/>
          <p:cNvGrpSpPr>
            <a:grpSpLocks/>
          </p:cNvGrpSpPr>
          <p:nvPr/>
        </p:nvGrpSpPr>
        <p:grpSpPr bwMode="auto">
          <a:xfrm>
            <a:off x="625475" y="4632325"/>
            <a:ext cx="2436813" cy="1524000"/>
            <a:chOff x="625277" y="4631829"/>
            <a:chExt cx="2437780" cy="1524001"/>
          </a:xfrm>
        </p:grpSpPr>
        <p:pic>
          <p:nvPicPr>
            <p:cNvPr id="20492" name="Picture 6" descr="http://fyzweb.cz/materialy/sily/vice/akce1.gi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25277" y="4631829"/>
              <a:ext cx="1333500" cy="1524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3" name="Obdélník 15"/>
            <p:cNvSpPr>
              <a:spLocks noChangeArrowheads="1"/>
            </p:cNvSpPr>
            <p:nvPr/>
          </p:nvSpPr>
          <p:spPr bwMode="auto">
            <a:xfrm>
              <a:off x="1982937" y="5786498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4</a:t>
              </a:r>
            </a:p>
          </p:txBody>
        </p:sp>
      </p:grpSp>
      <p:grpSp>
        <p:nvGrpSpPr>
          <p:cNvPr id="14" name="Skupina 13"/>
          <p:cNvGrpSpPr>
            <a:grpSpLocks/>
          </p:cNvGrpSpPr>
          <p:nvPr/>
        </p:nvGrpSpPr>
        <p:grpSpPr bwMode="auto">
          <a:xfrm>
            <a:off x="2559050" y="4621213"/>
            <a:ext cx="2727325" cy="1160462"/>
            <a:chOff x="3063057" y="4971164"/>
            <a:chExt cx="2726866" cy="1160398"/>
          </a:xfrm>
        </p:grpSpPr>
        <p:pic>
          <p:nvPicPr>
            <p:cNvPr id="20490" name="Picture 8" descr="http://fyzweb.cz/materialy/sily/vice/akce2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063057" y="4971164"/>
              <a:ext cx="2726866" cy="845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1" name="Obdélník 19"/>
            <p:cNvSpPr>
              <a:spLocks noChangeArrowheads="1"/>
            </p:cNvSpPr>
            <p:nvPr/>
          </p:nvSpPr>
          <p:spPr bwMode="auto">
            <a:xfrm>
              <a:off x="4031940" y="5762230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5</a:t>
              </a:r>
            </a:p>
          </p:txBody>
        </p:sp>
      </p:grpSp>
      <p:grpSp>
        <p:nvGrpSpPr>
          <p:cNvPr id="15" name="Skupina 14"/>
          <p:cNvGrpSpPr>
            <a:grpSpLocks/>
          </p:cNvGrpSpPr>
          <p:nvPr/>
        </p:nvGrpSpPr>
        <p:grpSpPr bwMode="auto">
          <a:xfrm>
            <a:off x="5580063" y="4351338"/>
            <a:ext cx="3313112" cy="2270125"/>
            <a:chOff x="5580112" y="4350841"/>
            <a:chExt cx="3312368" cy="2270642"/>
          </a:xfrm>
        </p:grpSpPr>
        <p:pic>
          <p:nvPicPr>
            <p:cNvPr id="20488" name="Picture 10" descr="http://firecontrolman.tpub.com/14104/img/14104_87_2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580112" y="4350841"/>
              <a:ext cx="3209925" cy="20859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9" name="Obdélník 22"/>
            <p:cNvSpPr>
              <a:spLocks noChangeArrowheads="1"/>
            </p:cNvSpPr>
            <p:nvPr/>
          </p:nvSpPr>
          <p:spPr bwMode="auto">
            <a:xfrm>
              <a:off x="7812360" y="6252151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6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123CD0E-1F45-4C8E-AC54-969ACC08FD9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Příklady vzájemného působení těles</a:t>
            </a:r>
            <a:endParaRPr lang="cs-CZ" dirty="0"/>
          </a:p>
        </p:txBody>
      </p:sp>
      <p:grpSp>
        <p:nvGrpSpPr>
          <p:cNvPr id="2" name="Skupina 1"/>
          <p:cNvGrpSpPr>
            <a:grpSpLocks/>
          </p:cNvGrpSpPr>
          <p:nvPr/>
        </p:nvGrpSpPr>
        <p:grpSpPr bwMode="auto">
          <a:xfrm>
            <a:off x="395288" y="1628775"/>
            <a:ext cx="5184775" cy="5006975"/>
            <a:chOff x="395536" y="1628799"/>
            <a:chExt cx="5184576" cy="5006771"/>
          </a:xfrm>
        </p:grpSpPr>
        <p:pic>
          <p:nvPicPr>
            <p:cNvPr id="21514" name="Picture 2" descr="http://images.tutorvista.com/content/newtons-laws-motion/action-reaction-forces.jpe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536" y="1628799"/>
              <a:ext cx="5184576" cy="46247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5" name="Obdélník 20"/>
            <p:cNvSpPr>
              <a:spLocks noChangeArrowheads="1"/>
            </p:cNvSpPr>
            <p:nvPr/>
          </p:nvSpPr>
          <p:spPr bwMode="auto">
            <a:xfrm>
              <a:off x="2470944" y="6266238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7</a:t>
              </a:r>
            </a:p>
          </p:txBody>
        </p:sp>
      </p:grpSp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6300788" y="1382713"/>
            <a:ext cx="2527300" cy="2743200"/>
            <a:chOff x="6300192" y="1628799"/>
            <a:chExt cx="2527920" cy="2743201"/>
          </a:xfrm>
        </p:grpSpPr>
        <p:pic>
          <p:nvPicPr>
            <p:cNvPr id="21512" name="Picture 4" descr="forces on rocket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300192" y="1628799"/>
              <a:ext cx="1447800" cy="27432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3" name="Obdélník 23"/>
            <p:cNvSpPr>
              <a:spLocks noChangeArrowheads="1"/>
            </p:cNvSpPr>
            <p:nvPr/>
          </p:nvSpPr>
          <p:spPr bwMode="auto">
            <a:xfrm>
              <a:off x="7747992" y="3756502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8</a:t>
              </a:r>
            </a:p>
          </p:txBody>
        </p:sp>
      </p:grpSp>
      <p:grpSp>
        <p:nvGrpSpPr>
          <p:cNvPr id="6" name="Skupina 5"/>
          <p:cNvGrpSpPr>
            <a:grpSpLocks/>
          </p:cNvGrpSpPr>
          <p:nvPr/>
        </p:nvGrpSpPr>
        <p:grpSpPr bwMode="auto">
          <a:xfrm>
            <a:off x="6011863" y="4152900"/>
            <a:ext cx="3132137" cy="2362200"/>
            <a:chOff x="6012160" y="4152226"/>
            <a:chExt cx="3131840" cy="2362200"/>
          </a:xfrm>
        </p:grpSpPr>
        <p:pic>
          <p:nvPicPr>
            <p:cNvPr id="21510" name="Picture 6" descr="balanced forces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012160" y="4152226"/>
              <a:ext cx="2143125" cy="2362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1" name="Obdélník 25"/>
            <p:cNvSpPr>
              <a:spLocks noChangeArrowheads="1"/>
            </p:cNvSpPr>
            <p:nvPr/>
          </p:nvSpPr>
          <p:spPr bwMode="auto">
            <a:xfrm>
              <a:off x="8063880" y="6068872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9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986665F-6E1B-494C-9715-75D21854ED5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Třetí Newtonův pohybový zákon (zákon akce a reakce)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0825" y="2492375"/>
            <a:ext cx="8785225" cy="4176713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cs-CZ" sz="2800" smtClean="0"/>
              <a:t>Třetí Newtonův pohybový zákon:</a:t>
            </a:r>
          </a:p>
          <a:p>
            <a:pPr lvl="1">
              <a:buFont typeface="Arial" charset="0"/>
              <a:buChar char="•"/>
            </a:pPr>
            <a:r>
              <a:rPr lang="cs-CZ" sz="2800" smtClean="0">
                <a:solidFill>
                  <a:srgbClr val="FF0000"/>
                </a:solidFill>
              </a:rPr>
              <a:t>Dvě tělesa na sebe navzájem působí stejně velkými silami opačného směru, které nazýváme akce a reakce. Obě síly současně vznikají i zanikají.</a:t>
            </a:r>
          </a:p>
          <a:p>
            <a:pPr lvl="1">
              <a:buFont typeface="Arial" charset="0"/>
              <a:buChar char="•"/>
            </a:pPr>
            <a:r>
              <a:rPr lang="cs-CZ" sz="2800" smtClean="0">
                <a:solidFill>
                  <a:srgbClr val="7F7F7F"/>
                </a:solidFill>
              </a:rPr>
              <a:t>Každá ze sil akce a reakce působí </a:t>
            </a:r>
            <a:r>
              <a:rPr lang="cs-CZ" sz="2800" b="1" i="1" u="sng" smtClean="0">
                <a:solidFill>
                  <a:srgbClr val="7F7F7F"/>
                </a:solidFill>
              </a:rPr>
              <a:t>na</a:t>
            </a:r>
            <a:r>
              <a:rPr lang="cs-CZ" sz="2800" u="sng" smtClean="0">
                <a:solidFill>
                  <a:srgbClr val="7F7F7F"/>
                </a:solidFill>
              </a:rPr>
              <a:t> </a:t>
            </a:r>
            <a:r>
              <a:rPr lang="cs-CZ" sz="2800" b="1" i="1" u="sng" smtClean="0">
                <a:solidFill>
                  <a:srgbClr val="7F7F7F"/>
                </a:solidFill>
              </a:rPr>
              <a:t>jiné těleso </a:t>
            </a:r>
            <a:r>
              <a:rPr lang="cs-CZ" sz="2800" smtClean="0">
                <a:solidFill>
                  <a:srgbClr val="7F7F7F"/>
                </a:solidFill>
              </a:rPr>
              <a:t>= nedají se navzájem skládat! (Kdybychom je mohli skládat</a:t>
            </a:r>
            <a:r>
              <a:rPr lang="cs-CZ" sz="2800" smtClean="0">
                <a:solidFill>
                  <a:srgbClr val="7F7F7F"/>
                </a:solidFill>
                <a:latin typeface="Arial" charset="0"/>
              </a:rPr>
              <a:t>,</a:t>
            </a:r>
            <a:r>
              <a:rPr lang="cs-CZ" sz="2800" smtClean="0">
                <a:solidFill>
                  <a:srgbClr val="7F7F7F"/>
                </a:solidFill>
              </a:rPr>
              <a:t> navzájem by se odečetly a my bychom nepozorovali žádné silové působení mezi tělesy)</a:t>
            </a:r>
          </a:p>
          <a:p>
            <a:pPr>
              <a:buFont typeface="Arial" charset="0"/>
              <a:buChar char="•"/>
            </a:pPr>
            <a:endParaRPr lang="cs-CZ" sz="2800" i="1" smtClean="0">
              <a:solidFill>
                <a:srgbClr val="7F7F7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21C4FA-48DD-4F3B-B84E-ACAF5D83D61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Závěrečné shrnutí:</a:t>
            </a:r>
            <a:br>
              <a:rPr lang="cs-CZ" dirty="0" smtClean="0"/>
            </a:br>
            <a:r>
              <a:rPr lang="cs-CZ" dirty="0" smtClean="0"/>
              <a:t>Newtonovy pohybové zákony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0825" y="2492375"/>
            <a:ext cx="8785225" cy="4176713"/>
          </a:xfrm>
        </p:spPr>
        <p:txBody>
          <a:bodyPr rtlCol="0"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/>
              <a:t>První </a:t>
            </a:r>
            <a:r>
              <a:rPr lang="cs-CZ" sz="2800" dirty="0" smtClean="0"/>
              <a:t>Newtonův </a:t>
            </a:r>
            <a:r>
              <a:rPr lang="cs-CZ" sz="2800" dirty="0"/>
              <a:t>pohybový zákon </a:t>
            </a:r>
            <a:r>
              <a:rPr lang="cs-CZ" sz="2800" dirty="0" smtClean="0"/>
              <a:t>(zákon setrvačnosti)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>
                <a:solidFill>
                  <a:srgbClr val="FF0000"/>
                </a:solidFill>
              </a:rPr>
              <a:t>Tělesa zůstávají v klidu nebo v rovnoměrném přímočarém pohybu, dokud na ně nezačneme působit nějakou vnější silou.</a:t>
            </a: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/>
              <a:t>Druhý </a:t>
            </a:r>
            <a:r>
              <a:rPr lang="cs-CZ" sz="2800" dirty="0"/>
              <a:t>Newtonův pohybový </a:t>
            </a:r>
            <a:r>
              <a:rPr lang="cs-CZ" sz="2800" dirty="0" smtClean="0"/>
              <a:t>zákon (zákon síly)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>
                <a:solidFill>
                  <a:srgbClr val="FF0000"/>
                </a:solidFill>
              </a:rPr>
              <a:t>Zrychlení tělesa je tím větší, čím větší je působící síla a tím menší, čím větší je hmotnost tělesa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/>
              <a:t>Třetí Newtonův </a:t>
            </a:r>
            <a:r>
              <a:rPr lang="cs-CZ" sz="2800" dirty="0"/>
              <a:t>pohybový zákon (zákon </a:t>
            </a:r>
            <a:r>
              <a:rPr lang="cs-CZ" sz="2800" dirty="0" smtClean="0"/>
              <a:t>akce a reakce)</a:t>
            </a:r>
            <a:endParaRPr lang="cs-CZ" sz="2800" dirty="0"/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>
                <a:solidFill>
                  <a:srgbClr val="FF0000"/>
                </a:solidFill>
              </a:rPr>
              <a:t>Dvě tělesa na sebe navzájem působí stejně velkými silami opačného směru, které nazýváme akce a reakce. Obě síly současně vznikají i zanikají</a:t>
            </a:r>
            <a:endParaRPr lang="cs-CZ" sz="2800" dirty="0">
              <a:solidFill>
                <a:srgbClr val="FF0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26BF18D-E672-49EA-B9E7-481A99EB9C5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Závěrečné shrnutí: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Newtonovy pohybové zákony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0825" y="2492375"/>
            <a:ext cx="8785225" cy="4176713"/>
          </a:xfrm>
        </p:spPr>
        <p:txBody>
          <a:bodyPr rtlCol="0"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/>
              <a:t>První </a:t>
            </a:r>
            <a:r>
              <a:rPr lang="cs-CZ" sz="2800" dirty="0" smtClean="0"/>
              <a:t>Newtonův </a:t>
            </a:r>
            <a:r>
              <a:rPr lang="cs-CZ" sz="2800" dirty="0"/>
              <a:t>pohybový zákon </a:t>
            </a:r>
            <a:r>
              <a:rPr lang="cs-CZ" sz="2800" dirty="0" smtClean="0"/>
              <a:t>(zákon setrvačnosti)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Charakterizuje především chování těles, na které nepůsobí žádné síly (nebo se účinky všech sil působících na těleso navzájem ruší).</a:t>
            </a:r>
            <a:endParaRPr lang="cs-CZ" sz="28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/>
              <a:t>Druhý </a:t>
            </a:r>
            <a:r>
              <a:rPr lang="cs-CZ" sz="2800" dirty="0"/>
              <a:t>Newtonův pohybový </a:t>
            </a:r>
            <a:r>
              <a:rPr lang="cs-CZ" sz="2800" dirty="0" smtClean="0"/>
              <a:t>zákon (zákon síly)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Vysvětluje souvislost mezi změnou pohybového stavu a působením síly (a hmotností tělesa).</a:t>
            </a: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dirty="0" smtClean="0"/>
              <a:t>Třetí Newtonův </a:t>
            </a:r>
            <a:r>
              <a:rPr lang="cs-CZ" sz="2800" dirty="0"/>
              <a:t>pohybový zákon (zákon </a:t>
            </a:r>
            <a:r>
              <a:rPr lang="cs-CZ" sz="2800" dirty="0" smtClean="0"/>
              <a:t>akce a reakce)</a:t>
            </a:r>
            <a:endParaRPr lang="cs-CZ" sz="2800" dirty="0"/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Vystihuje vzájemnost silového působení mezi tělesy.</a:t>
            </a:r>
            <a:endParaRPr lang="cs-CZ" sz="28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785225" cy="40259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Jak probíhá silové působení mezi dvěma tělesy.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Co říká třetí Newtonův pohybový zákon.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Kde se setkáme s důsledky zákona akce a reakce.</a:t>
            </a: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3200" smtClean="0"/>
              <a:t>Závěrečné shrnutí: </a:t>
            </a:r>
            <a:br>
              <a:rPr lang="cs-CZ" sz="3200" smtClean="0"/>
            </a:br>
            <a:r>
              <a:rPr lang="cs-CZ" sz="3200" b="1" smtClean="0"/>
              <a:t>Newtonovy pohybové zákony</a:t>
            </a:r>
            <a:endParaRPr lang="cs-CZ" sz="3200" b="1" smtClean="0">
              <a:latin typeface="Calibri" pitchFamily="34" charset="0"/>
            </a:endParaRPr>
          </a:p>
        </p:txBody>
      </p:sp>
      <p:sp>
        <p:nvSpPr>
          <p:cNvPr id="2560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DBC32F6-088A-452B-BF42-9EE785526B0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  <p:sp>
        <p:nvSpPr>
          <p:cNvPr id="2560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Co jsme se dozvěděli?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785225" cy="40259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Následující test se skládá z 5 uzavřených otázek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Každá otázka nabízí 3 možné odpovědi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Právě jedna odpověď je správná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Jestli jste odpověděli správně</a:t>
            </a:r>
            <a:r>
              <a:rPr lang="cs-CZ" sz="3200" smtClean="0">
                <a:latin typeface="Arial" charset="0"/>
              </a:rPr>
              <a:t>,</a:t>
            </a:r>
            <a:r>
              <a:rPr lang="cs-CZ" sz="3200" smtClean="0">
                <a:latin typeface="Calibri" pitchFamily="34" charset="0"/>
              </a:rPr>
              <a:t> se dozvíte po kliknutí na odpověď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Hodně štěstí … </a:t>
            </a: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</p:txBody>
      </p:sp>
      <p:sp>
        <p:nvSpPr>
          <p:cNvPr id="2662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BBF1FAF-91B6-4B90-A23B-9C676BC5350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  <p:sp>
        <p:nvSpPr>
          <p:cNvPr id="2662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Závěrečné opakování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7622260-9DDA-469C-94BD-6AFCBE4FA75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marL="514350" indent="-514350" algn="l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3200" dirty="0" smtClean="0"/>
              <a:t>Je možné, aby jedno těleso působilo na druhé, aniž by druhé těleso působilo na první?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76688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5348288"/>
            <a:ext cx="1260475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Ano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3968750"/>
            <a:ext cx="6840537" cy="108108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Jak kdy…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530066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Ne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218D36-4D91-4F33-8FE9-6FB7AB07C7D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>
              <a:cs typeface="Arial" charset="0"/>
            </a:endParaRPr>
          </a:p>
        </p:txBody>
      </p:sp>
      <p:sp>
        <p:nvSpPr>
          <p:cNvPr id="2867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2"/>
            </a:pPr>
            <a:r>
              <a:rPr lang="cs-CZ" sz="3200" smtClean="0"/>
              <a:t>Akce a reakce mají směr: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4052888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Navzájem kolmý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Stejný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40052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Navzájem opačný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F494C7D-FDEC-4009-AF89-F84A42B4425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cs typeface="Arial" charset="0"/>
            </a:endParaRPr>
          </a:p>
        </p:txBody>
      </p:sp>
      <p:sp>
        <p:nvSpPr>
          <p:cNvPr id="29698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3"/>
            </a:pPr>
            <a:r>
              <a:rPr lang="cs-CZ" sz="3200" smtClean="0"/>
              <a:t>Akce a reakce mají velikost: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76688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5348288"/>
            <a:ext cx="1260475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Akce je vždy větší než reakce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3968750"/>
            <a:ext cx="6840537" cy="108108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Reakce </a:t>
            </a:r>
            <a:r>
              <a:rPr lang="cs-CZ" sz="2800" dirty="0"/>
              <a:t>je vždy větší než </a:t>
            </a:r>
            <a:r>
              <a:rPr lang="cs-CZ" sz="2800" dirty="0"/>
              <a:t>akce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530066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Stejnou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89CA9B2-82DF-48F8-88E9-7A844017701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>
              <a:cs typeface="Arial" charset="0"/>
            </a:endParaRPr>
          </a:p>
        </p:txBody>
      </p:sp>
      <p:sp>
        <p:nvSpPr>
          <p:cNvPr id="3072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4"/>
            </a:pPr>
            <a:r>
              <a:rPr lang="cs-CZ" sz="3200" smtClean="0"/>
              <a:t>Vyberte pravdivé tvrzení: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33825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2684463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39671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Calibri" pitchFamily="34" charset="0"/>
              </a:rPr>
              <a:t>Akce vzniká dřív než reakce</a:t>
            </a:r>
            <a:endParaRPr lang="cs-CZ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Calibri" pitchFamily="34" charset="0"/>
              </a:rPr>
              <a:t>Rekce </a:t>
            </a:r>
            <a:r>
              <a:rPr lang="cs-CZ" sz="2800" dirty="0">
                <a:latin typeface="Calibri" pitchFamily="34" charset="0"/>
              </a:rPr>
              <a:t>vzniká dřív než </a:t>
            </a:r>
            <a:r>
              <a:rPr lang="cs-CZ" sz="2800" dirty="0">
                <a:latin typeface="Calibri" pitchFamily="34" charset="0"/>
              </a:rPr>
              <a:t>akce</a:t>
            </a:r>
            <a:endParaRPr lang="cs-CZ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Akce a reakce vznikají současně</a:t>
            </a:r>
            <a:endParaRPr lang="cs-CZ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1BE69A1-CDBA-412B-8172-78C9C1353E3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cs-CZ">
              <a:cs typeface="Arial" charset="0"/>
            </a:endParaRPr>
          </a:p>
        </p:txBody>
      </p:sp>
      <p:sp>
        <p:nvSpPr>
          <p:cNvPr id="3174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5"/>
            </a:pPr>
            <a:r>
              <a:rPr lang="cs-CZ" sz="3200" smtClean="0"/>
              <a:t>Jak se také říká Newtonovým pohybovým zákonům?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76688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5348288"/>
            <a:ext cx="1260475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1. = zákon akce a </a:t>
            </a:r>
            <a:r>
              <a:rPr lang="cs-CZ" sz="2800" dirty="0"/>
              <a:t>reakce, </a:t>
            </a:r>
            <a:r>
              <a:rPr lang="cs-CZ" sz="2800" dirty="0"/>
              <a:t>2. = zákon síly,</a:t>
            </a:r>
            <a:br>
              <a:rPr lang="cs-CZ" sz="2800" dirty="0"/>
            </a:br>
            <a:r>
              <a:rPr lang="cs-CZ" sz="2800" dirty="0"/>
              <a:t>3. = zákon setrvačnosti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395288" y="3968750"/>
            <a:ext cx="6840537" cy="108108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1. = zákon </a:t>
            </a:r>
            <a:r>
              <a:rPr lang="cs-CZ" sz="2800" dirty="0"/>
              <a:t>síly, </a:t>
            </a:r>
            <a:r>
              <a:rPr lang="cs-CZ" sz="2800" dirty="0"/>
              <a:t>2. </a:t>
            </a:r>
            <a:r>
              <a:rPr lang="cs-CZ" sz="2800" dirty="0"/>
              <a:t>= </a:t>
            </a:r>
            <a:r>
              <a:rPr lang="cs-CZ" sz="2800" dirty="0"/>
              <a:t>zákon setrvačnosti</a:t>
            </a:r>
            <a:r>
              <a:rPr lang="cs-CZ" sz="2800" dirty="0"/>
              <a:t>,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3. = zákon akce a </a:t>
            </a:r>
            <a:r>
              <a:rPr lang="cs-CZ" sz="2800" dirty="0"/>
              <a:t>reakce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530066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1. = zákon setrvačnosti, 2. = zákon síly,</a:t>
            </a:r>
            <a:br>
              <a:rPr lang="cs-CZ" sz="2800" dirty="0"/>
            </a:br>
            <a:r>
              <a:rPr lang="cs-CZ" sz="2800" dirty="0"/>
              <a:t>3. = zákon akce a reakce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0825" y="1844675"/>
            <a:ext cx="8713788" cy="4968875"/>
          </a:xfrm>
        </p:spPr>
        <p:txBody>
          <a:bodyPr rtlCol="0"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1600" i="1" u="sng" dirty="0" smtClean="0"/>
              <a:t>Použitá literatura: 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1600" dirty="0"/>
              <a:t>RAUNER, Karel; HAVEL, Václav; RANDA, Miroslav. </a:t>
            </a:r>
            <a:r>
              <a:rPr lang="cs-CZ" sz="1600" i="1" dirty="0"/>
              <a:t>Fyzika </a:t>
            </a:r>
            <a:r>
              <a:rPr lang="cs-CZ" sz="1600" i="1" dirty="0" smtClean="0"/>
              <a:t>7 </a:t>
            </a:r>
            <a:r>
              <a:rPr lang="cs-CZ" sz="1600" i="1" dirty="0"/>
              <a:t>učebnice pro základní školy a víceletá gymnázia</a:t>
            </a:r>
            <a:r>
              <a:rPr lang="cs-CZ" sz="1600" dirty="0"/>
              <a:t>. Plzeň: Fraus, </a:t>
            </a:r>
            <a:r>
              <a:rPr lang="cs-CZ" sz="1600" dirty="0" smtClean="0"/>
              <a:t>2005, </a:t>
            </a:r>
            <a:r>
              <a:rPr lang="cs-CZ" sz="1600" dirty="0"/>
              <a:t>ISBN </a:t>
            </a:r>
            <a:r>
              <a:rPr lang="cs-CZ" sz="1600" dirty="0" smtClean="0"/>
              <a:t>80-7238-431-7. 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1600" dirty="0"/>
              <a:t>RAUNER, Karel; HAVEL, Václav; RANDA, Miroslav. </a:t>
            </a:r>
            <a:r>
              <a:rPr lang="cs-CZ" sz="1600" i="1" dirty="0"/>
              <a:t>Fyzika </a:t>
            </a:r>
            <a:r>
              <a:rPr lang="cs-CZ" sz="1600" i="1" dirty="0" smtClean="0"/>
              <a:t>7 </a:t>
            </a:r>
            <a:r>
              <a:rPr lang="cs-CZ" sz="1600" i="1" dirty="0"/>
              <a:t>pracovní sešit pro základní školy a víceletá gymnázia</a:t>
            </a:r>
            <a:r>
              <a:rPr lang="cs-CZ" sz="1600" dirty="0"/>
              <a:t>. Plzeň: Fraus, </a:t>
            </a:r>
            <a:r>
              <a:rPr lang="cs-CZ" sz="1600" dirty="0" smtClean="0"/>
              <a:t>2005, </a:t>
            </a:r>
            <a:r>
              <a:rPr lang="cs-CZ" sz="1600" dirty="0"/>
              <a:t>ISBN </a:t>
            </a:r>
            <a:r>
              <a:rPr lang="cs-CZ" sz="1600" dirty="0" smtClean="0"/>
              <a:t>80-7238-432-5. </a:t>
            </a:r>
            <a:endParaRPr lang="cs-CZ" sz="1600" dirty="0"/>
          </a:p>
          <a:p>
            <a:pPr marL="274320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600" i="1" u="sng" dirty="0" smtClean="0">
                <a:solidFill>
                  <a:srgbClr val="073E87"/>
                </a:solidFill>
              </a:rPr>
              <a:t>Jiné zdroje:</a:t>
            </a:r>
            <a:r>
              <a:rPr lang="cs-CZ" sz="1600" dirty="0" smtClean="0"/>
              <a:t> </a:t>
            </a:r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400" dirty="0" smtClean="0"/>
              <a:t>Obr. 1 </a:t>
            </a:r>
            <a:r>
              <a:rPr lang="cs-CZ" sz="1400" dirty="0"/>
              <a:t>– AUTOR NEUVEDEN. </a:t>
            </a:r>
            <a:r>
              <a:rPr lang="cs-CZ" sz="1400" i="1" dirty="0"/>
              <a:t>v.smid.sk</a:t>
            </a:r>
            <a:r>
              <a:rPr lang="cs-CZ" sz="1400" dirty="0"/>
              <a:t> [online]. [cit. 26.1.2014]. Dostupný 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v.smid.sk/fyzika/vyuka/mech/f_mech2.htm</a:t>
            </a:r>
            <a:endParaRPr lang="cs-CZ" sz="14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400" dirty="0" smtClean="0"/>
              <a:t>Obr</a:t>
            </a:r>
            <a:r>
              <a:rPr lang="cs-CZ" sz="1400" dirty="0"/>
              <a:t>. 2 – AUTOR NEUVEDEN. </a:t>
            </a:r>
            <a:r>
              <a:rPr lang="cs-CZ" sz="1400" i="1" dirty="0"/>
              <a:t>fsps.muni.cz</a:t>
            </a:r>
            <a:r>
              <a:rPr lang="cs-CZ" sz="1400" dirty="0"/>
              <a:t> [online]. [cit. 26.1.2014].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www.fsps.muni.cz/inovace-SEBS-ASEBS/elearning/biomechanika/biomechanika-upolovych-sportu</a:t>
            </a:r>
            <a:endParaRPr lang="cs-CZ" sz="14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400" dirty="0" smtClean="0"/>
              <a:t>Obr</a:t>
            </a:r>
            <a:r>
              <a:rPr lang="cs-CZ" sz="1400" dirty="0"/>
              <a:t>. 3 – AUTOR NEUVEDEN. </a:t>
            </a:r>
            <a:r>
              <a:rPr lang="cs-CZ" sz="1400" i="1" dirty="0"/>
              <a:t>mvp.cufo.cz</a:t>
            </a:r>
            <a:r>
              <a:rPr lang="cs-CZ" sz="1400" dirty="0"/>
              <a:t> [online]. [cit. 26.1.2014].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www.mvp.cufo.cz/materialy/66a.htm</a:t>
            </a:r>
            <a:endParaRPr lang="cs-CZ" sz="14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400" dirty="0" smtClean="0"/>
              <a:t>Obr</a:t>
            </a:r>
            <a:r>
              <a:rPr lang="cs-CZ" sz="1400" dirty="0"/>
              <a:t>. 4, 5 – AUTOR NEUVEDEN. </a:t>
            </a:r>
            <a:r>
              <a:rPr lang="cs-CZ" sz="1400" i="1" dirty="0"/>
              <a:t>fyzweb.cz</a:t>
            </a:r>
            <a:r>
              <a:rPr lang="cs-CZ" sz="1400" dirty="0"/>
              <a:t> [online]. [cit. 26.1.2014]. 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fyzweb.cz/materialy/sily/vice/akrce.php</a:t>
            </a:r>
            <a:endParaRPr lang="cs-CZ" sz="14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400" dirty="0" smtClean="0"/>
              <a:t>Obr</a:t>
            </a:r>
            <a:r>
              <a:rPr lang="cs-CZ" sz="1400" dirty="0"/>
              <a:t>. </a:t>
            </a:r>
            <a:r>
              <a:rPr lang="cs-CZ" sz="1400" dirty="0" smtClean="0"/>
              <a:t>6 </a:t>
            </a:r>
            <a:r>
              <a:rPr lang="cs-CZ" sz="1400" dirty="0"/>
              <a:t>– AUTOR NEUVEDEN. </a:t>
            </a:r>
            <a:r>
              <a:rPr lang="cs-CZ" sz="1400" i="1" dirty="0"/>
              <a:t>firecontrolman.tpub.com</a:t>
            </a:r>
            <a:r>
              <a:rPr lang="cs-CZ" sz="1400" dirty="0"/>
              <a:t> [online]. [cit. 26.1.2014]. Dostupný na WWW: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firecontrolman.tpub.com/14104/css/14104_87.htm</a:t>
            </a:r>
            <a:endParaRPr lang="cs-CZ" sz="14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400" dirty="0" smtClean="0"/>
              <a:t>Obr</a:t>
            </a:r>
            <a:r>
              <a:rPr lang="cs-CZ" sz="1400" dirty="0"/>
              <a:t>. </a:t>
            </a:r>
            <a:r>
              <a:rPr lang="cs-CZ" sz="1400" dirty="0" smtClean="0"/>
              <a:t>7, 8, 9  – </a:t>
            </a:r>
            <a:r>
              <a:rPr lang="cs-CZ" sz="1600" dirty="0"/>
              <a:t>AUTOR NEUVEDEN. </a:t>
            </a:r>
            <a:r>
              <a:rPr lang="cs-CZ" sz="1600" i="1" dirty="0"/>
              <a:t>tutorvista.com</a:t>
            </a:r>
            <a:r>
              <a:rPr lang="cs-CZ" sz="1600" dirty="0"/>
              <a:t> [online]. [cit. 26.1.2014]. Dostupný na WWW: </a:t>
            </a:r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www.tutorvista.com/content/physics/physics-i/newtons-laws-motion/newtons-third-law-motion.php</a:t>
            </a:r>
            <a:endParaRPr lang="cs-CZ" sz="16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600" dirty="0" smtClean="0"/>
              <a:t>Zdroj obrázků: www.office.microsoft.com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1800" dirty="0" smtClean="0"/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1800" dirty="0" smtClean="0"/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1800" dirty="0" smtClean="0"/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1800" dirty="0" smtClean="0"/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1800" dirty="0" smtClean="0"/>
          </a:p>
        </p:txBody>
      </p:sp>
      <p:sp>
        <p:nvSpPr>
          <p:cNvPr id="3277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A22BFC-D268-42A4-A42E-ECE7A71C21B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cs-CZ">
              <a:cs typeface="Arial" charset="0"/>
            </a:endParaRPr>
          </a:p>
        </p:txBody>
      </p:sp>
      <p:sp>
        <p:nvSpPr>
          <p:cNvPr id="3277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2925</TotalTime>
  <Words>790</Words>
  <Application>Microsoft Office PowerPoint</Application>
  <PresentationFormat>On-screen Show (4:3)</PresentationFormat>
  <Paragraphs>127</Paragraphs>
  <Slides>19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19</vt:i4>
      </vt:variant>
    </vt:vector>
  </HeadingPairs>
  <TitlesOfParts>
    <vt:vector size="31" baseType="lpstr">
      <vt:lpstr>Candara</vt:lpstr>
      <vt:lpstr>Arial</vt:lpstr>
      <vt:lpstr>Symbol</vt:lpstr>
      <vt:lpstr>Calibri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Základní škola a Mateřská škola Bílá Třemešná, okres Trutnov</vt:lpstr>
      <vt:lpstr>Anotace</vt:lpstr>
      <vt:lpstr>Třetí Newtonův pohybový zákon</vt:lpstr>
      <vt:lpstr>Na úvod si vystřelíme…</vt:lpstr>
      <vt:lpstr>Jak dlouho udržíte otevřený kolíček?</vt:lpstr>
      <vt:lpstr>Vzájemné působení těles</vt:lpstr>
      <vt:lpstr>Příklady vzájemného působení těles</vt:lpstr>
      <vt:lpstr>Příklady vzájemného působení těles</vt:lpstr>
      <vt:lpstr>Třetí Newtonův pohybový zákon (zákon akce a reakce)</vt:lpstr>
      <vt:lpstr>Závěrečné shrnutí: Newtonovy pohybové zákony</vt:lpstr>
      <vt:lpstr>Závěrečné shrnutí: Newtonovy pohybové zákony</vt:lpstr>
      <vt:lpstr>Co jsme se dozvěděli?</vt:lpstr>
      <vt:lpstr>Závěrečné opakování</vt:lpstr>
      <vt:lpstr>Je možné, aby jedno těleso působilo na druhé, aniž by druhé těleso působilo na první?</vt:lpstr>
      <vt:lpstr>Akce a reakce mají směr:</vt:lpstr>
      <vt:lpstr>Akce a reakce mají velikost:</vt:lpstr>
      <vt:lpstr>Vyberte pravdivé tvrzení:</vt:lpstr>
      <vt:lpstr>Jak se také říká Newtonovým pohybovým zákonům?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314</cp:revision>
  <dcterms:created xsi:type="dcterms:W3CDTF">2013-05-10T12:01:16Z</dcterms:created>
  <dcterms:modified xsi:type="dcterms:W3CDTF">2014-01-26T18:39:07Z</dcterms:modified>
</cp:coreProperties>
</file>