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7D648A-27A7-4D9F-BB55-0C91A15CDF7E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DD2847-9087-45C2-9662-A87CC8055F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8857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CZE.png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d/ORP.PN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Rep._-_Bohemia,_Moravia_and_Silesia_III.pn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nuts2.sv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reginen_zusammenarb4_a.gif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http://cs.wikipedia.org/wiki/Soubor:EU_location_CZE.png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5885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http://upload.wikimedia.org/wikipedia/commons/4/4d/ORP.PNG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4809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http://cs.wikipedia.org/wiki/Soubor:Czech_Rep._-_Bohemia,_Moravia_and_Silesia_III.png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8920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http://cs.wikipedia.org/wiki/Soubor:Cznuts2.svg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67923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http://cs.wikipedia.org/wiki/Soubor:Euroreginen_zusammenarb4_a.gif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7475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poloha,  administrativní členění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12.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21.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se věnuje poloze České republiky a základnímu </a:t>
            </a:r>
            <a:r>
              <a:rPr lang="cs-CZ" sz="1600" dirty="0" smtClean="0">
                <a:effectLst/>
              </a:rPr>
              <a:t>administrativnímu </a:t>
            </a:r>
            <a:r>
              <a:rPr lang="cs-CZ" sz="1600" dirty="0" smtClean="0">
                <a:effectLst/>
              </a:rPr>
              <a:t>uspořádání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6425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/>
              <a:t>Česká republika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republikou prochází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poledník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v.d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a 50 rovnoběžka severní šířky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Dnešní Česko je tvořeno částí historických českých zemí, které byly po značnou část dějin součástí zemí Koruny české, a to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Čechami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Moravou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částí Slezska, v současném vymezení státu má rozlohu 78 867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</a:t>
            </a:r>
            <a:r>
              <a:rPr lang="cs-CZ" b="1" baseline="30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– </a:t>
            </a:r>
            <a:endParaRPr lang="cs-CZ" dirty="0"/>
          </a:p>
          <a:p>
            <a:r>
              <a:rPr lang="cs-CZ" dirty="0" smtClean="0"/>
              <a:t>Velikostí </a:t>
            </a:r>
            <a:r>
              <a:rPr lang="cs-CZ" dirty="0"/>
              <a:t>území se Česko řadí na 21. místo v Evropě a 113. místo ve světě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současném rozsahu území je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vnitrozemským státem ležícím ve Střední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Evropě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 západě s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Německem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(délka hranice 810 km),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Polskem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(762 km), na východě se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Slovenskem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(252 km) a na jihu s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Rakouskem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(466 km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6" name="Picture 4" descr="http://upload.wikimedia.org/wikipedia/commons/a/ab/EU_location_CZ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8640960" cy="54726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2123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Krajní body –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Nejsevernější bod: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51º 03′ 20,53724″ severní šířky (Lobendava)</a:t>
            </a:r>
          </a:p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Nejjižnější bod: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48º 33′ 06,50807″ severní šířky (Vyšší Brod)</a:t>
            </a:r>
          </a:p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Nejzápadnější bod: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12º 05′ 25,92179″ východní délky (Krásná)</a:t>
            </a:r>
          </a:p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Nejvýchodnější bod: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18° 51´ 33.31399" východní délky (Bukovec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Vzdálenost nejsevernějšího a nejjižnějšího místa: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278 km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Vzdálenost nejzápadnějšího a nejvýchodnějšího místa: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493 km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(největší vzdušná vzdálenost)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Nejkratší vzdálenost od moře: 326 km (Šluknov – Štětínský záliv Baltského moře)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1378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Administrativní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Od 1. ledna 2000 bylo ústavním zákonem č. 347/1997 Sb. zřízeno </a:t>
            </a:r>
            <a:r>
              <a:rPr lang="cs-CZ" b="1" dirty="0">
                <a:solidFill>
                  <a:srgbClr val="FFC000"/>
                </a:solidFill>
              </a:rPr>
              <a:t>14 vyšších územních samosprávných </a:t>
            </a:r>
            <a:r>
              <a:rPr lang="cs-CZ" b="1" dirty="0" smtClean="0">
                <a:solidFill>
                  <a:srgbClr val="FFC000"/>
                </a:solidFill>
              </a:rPr>
              <a:t>celků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kraje</a:t>
            </a:r>
          </a:p>
          <a:p>
            <a:r>
              <a:rPr lang="cs-CZ" b="1" dirty="0">
                <a:solidFill>
                  <a:srgbClr val="00B0F0"/>
                </a:solidFill>
              </a:rPr>
              <a:t>Krajský úřad </a:t>
            </a:r>
            <a:r>
              <a:rPr lang="cs-CZ" dirty="0"/>
              <a:t>je krajským orgánem vykonávajícím též </a:t>
            </a:r>
            <a:r>
              <a:rPr lang="cs-CZ" b="1" dirty="0">
                <a:solidFill>
                  <a:srgbClr val="00B0F0"/>
                </a:solidFill>
              </a:rPr>
              <a:t>přenesenou působnost státní </a:t>
            </a:r>
            <a:r>
              <a:rPr lang="cs-CZ" b="1" dirty="0" smtClean="0">
                <a:solidFill>
                  <a:srgbClr val="00B0F0"/>
                </a:solidFill>
              </a:rPr>
              <a:t>správy</a:t>
            </a:r>
          </a:p>
          <a:p>
            <a:r>
              <a:rPr lang="cs-CZ" dirty="0" smtClean="0"/>
              <a:t>Hlavou </a:t>
            </a:r>
            <a:r>
              <a:rPr lang="cs-CZ" dirty="0"/>
              <a:t>každého kraje je </a:t>
            </a:r>
            <a:r>
              <a:rPr lang="cs-CZ" b="1" dirty="0">
                <a:solidFill>
                  <a:srgbClr val="92D050"/>
                </a:solidFill>
              </a:rPr>
              <a:t>hejtman</a:t>
            </a:r>
            <a:r>
              <a:rPr lang="cs-CZ" dirty="0"/>
              <a:t>; pouze hlavou Prahy je </a:t>
            </a:r>
            <a:r>
              <a:rPr lang="cs-CZ" dirty="0" smtClean="0"/>
              <a:t>primátor</a:t>
            </a:r>
            <a:endParaRPr lang="cs-CZ" dirty="0"/>
          </a:p>
          <a:p>
            <a:r>
              <a:rPr lang="cs-CZ" dirty="0" smtClean="0"/>
              <a:t>Územní </a:t>
            </a:r>
            <a:r>
              <a:rPr lang="cs-CZ" dirty="0"/>
              <a:t>kraje ani samosprávné kraje </a:t>
            </a:r>
            <a:r>
              <a:rPr lang="cs-CZ" b="1" dirty="0">
                <a:solidFill>
                  <a:srgbClr val="F8BEED"/>
                </a:solidFill>
              </a:rPr>
              <a:t>nerespektují hranice historických Českých </a:t>
            </a:r>
            <a:r>
              <a:rPr lang="cs-CZ" b="1" dirty="0" smtClean="0">
                <a:solidFill>
                  <a:srgbClr val="F8BEED"/>
                </a:solidFill>
              </a:rPr>
              <a:t>zemí</a:t>
            </a:r>
            <a:endParaRPr lang="cs-CZ" b="1" dirty="0">
              <a:solidFill>
                <a:srgbClr val="F8BEED"/>
              </a:solidFill>
            </a:endParaRPr>
          </a:p>
          <a:p>
            <a:r>
              <a:rPr lang="cs-CZ" dirty="0"/>
              <a:t>Území Jihočeského kraje, Jihomoravského kraje, Pardubického kraje a kraje Vysočina se nachází jak v Čechách, tak na Moravě a území Olomouckého kraje a Moravskoslezského kraje se nachází jak na Moravě, tak v Českém </a:t>
            </a:r>
            <a:r>
              <a:rPr lang="cs-CZ" dirty="0" smtClean="0"/>
              <a:t>Slezsku</a:t>
            </a:r>
          </a:p>
          <a:p>
            <a:r>
              <a:rPr lang="cs-CZ" b="1" dirty="0">
                <a:solidFill>
                  <a:srgbClr val="FF0000"/>
                </a:solidFill>
              </a:rPr>
              <a:t>Okresy</a:t>
            </a:r>
            <a:r>
              <a:rPr lang="cs-CZ" dirty="0"/>
              <a:t> </a:t>
            </a:r>
            <a:r>
              <a:rPr lang="cs-CZ" dirty="0" smtClean="0"/>
              <a:t>(76) jako </a:t>
            </a:r>
            <a:r>
              <a:rPr lang="cs-CZ" b="1" dirty="0">
                <a:solidFill>
                  <a:srgbClr val="FFC000"/>
                </a:solidFill>
              </a:rPr>
              <a:t>jednotka státní správy </a:t>
            </a:r>
            <a:r>
              <a:rPr lang="cs-CZ" dirty="0"/>
              <a:t>nadále existují, okresy také zůstávají jednotkou </a:t>
            </a:r>
            <a:r>
              <a:rPr lang="cs-CZ" b="1" dirty="0">
                <a:solidFill>
                  <a:srgbClr val="FFC000"/>
                </a:solidFill>
              </a:rPr>
              <a:t>statistickou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3290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Administrativní dělení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r>
              <a:rPr lang="cs-CZ" dirty="0" smtClean="0"/>
              <a:t>Pravomoci okresních úřadů </a:t>
            </a:r>
            <a:r>
              <a:rPr lang="cs-CZ" b="1" dirty="0" smtClean="0">
                <a:solidFill>
                  <a:srgbClr val="FFC000"/>
                </a:solidFill>
              </a:rPr>
              <a:t>jsou přeneseny z části na kraje a z části na nově stanovené obce s </a:t>
            </a:r>
            <a:r>
              <a:rPr lang="cs-CZ" b="1" dirty="0" smtClean="0">
                <a:solidFill>
                  <a:srgbClr val="FF0000"/>
                </a:solidFill>
              </a:rPr>
              <a:t>tzv. rozšířenou působností </a:t>
            </a:r>
            <a:r>
              <a:rPr lang="cs-CZ" dirty="0" smtClean="0"/>
              <a:t>– přiblížení rozhodování občanům – obce mají stanoveny své obvody</a:t>
            </a:r>
          </a:p>
          <a:p>
            <a:r>
              <a:rPr lang="cs-CZ" dirty="0" smtClean="0"/>
              <a:t>V ČR 205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TANVALD</a:t>
            </a:r>
            <a:endParaRPr lang="cs-CZ" b="1" dirty="0">
              <a:solidFill>
                <a:schemeClr val="bg1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Nejmenší administrativní jednotka v ČR je </a:t>
            </a:r>
            <a:r>
              <a:rPr lang="cs-CZ" b="1" dirty="0" smtClean="0">
                <a:solidFill>
                  <a:srgbClr val="00B0F0"/>
                </a:solidFill>
              </a:rPr>
              <a:t>obec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– počet značně nestálý (slučování x rozdělování)</a:t>
            </a:r>
          </a:p>
          <a:p>
            <a:r>
              <a:rPr lang="cs-CZ" dirty="0" smtClean="0"/>
              <a:t>Činnost obce řídí </a:t>
            </a:r>
            <a:r>
              <a:rPr lang="cs-CZ" b="1" dirty="0" smtClean="0">
                <a:solidFill>
                  <a:srgbClr val="92D050"/>
                </a:solidFill>
              </a:rPr>
              <a:t>volená samospráva</a:t>
            </a:r>
          </a:p>
          <a:p>
            <a:r>
              <a:rPr lang="cs-CZ" dirty="0" smtClean="0"/>
              <a:t>Sčítání 2001 – 6 254 obcí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2850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4/4d/OR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72000" y="188640"/>
            <a:ext cx="4360489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Obvody obcí s rozšířenou působností</a:t>
            </a:r>
          </a:p>
        </p:txBody>
      </p:sp>
    </p:spTree>
    <p:extLst>
      <p:ext uri="{BB962C8B-B14F-4D97-AF65-F5344CB8AC3E}">
        <p14:creationId xmlns="" xmlns:p14="http://schemas.microsoft.com/office/powerpoint/2010/main" val="262119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zech Rep. - Bohemia, Moravia and Silesia II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7064"/>
            <a:ext cx="8990546" cy="65422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6409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56207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NUTS – Nomenklatura statistických územních jednotek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územní celky vytvořené pro statistické účely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Eurostatu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(statistický úřad Evropské unie)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porovnání a analýzu ekonomických ukazatelů, statistické monitorování, přípravu, realizaci a hodnocení regionální politiky členských zemí </a:t>
            </a:r>
            <a:r>
              <a:rPr lang="cs-CZ" b="1" dirty="0" smtClean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87758135"/>
              </p:ext>
            </p:extLst>
          </p:nvPr>
        </p:nvGraphicFramePr>
        <p:xfrm>
          <a:off x="395535" y="2924944"/>
          <a:ext cx="8424936" cy="32763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2808312"/>
                <a:gridCol w="2808312"/>
              </a:tblGrid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Zkratka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Český ekvivalent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Počet v ČR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NUTS 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Stát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NUTS 1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Území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NUTS 2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Region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NUTS 3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NUTS 4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Okres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77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NUTS 5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Obec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6254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38763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znuts2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32656"/>
            <a:ext cx="8390495" cy="5400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1828" y="5877272"/>
            <a:ext cx="83962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Statistické oblasti NUTS </a:t>
            </a:r>
            <a:r>
              <a:rPr lang="cs-CZ" sz="3200" b="1" dirty="0" smtClean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v</a:t>
            </a:r>
            <a:r>
              <a:rPr lang="cs-CZ" sz="3200" b="1" dirty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České republice</a:t>
            </a:r>
          </a:p>
        </p:txBody>
      </p:sp>
    </p:spTree>
    <p:extLst>
      <p:ext uri="{BB962C8B-B14F-4D97-AF65-F5344CB8AC3E}">
        <p14:creationId xmlns="" xmlns:p14="http://schemas.microsoft.com/office/powerpoint/2010/main" val="214144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Euroregiony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4320480" cy="5688632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Pojem euroregion</a:t>
            </a:r>
            <a:r>
              <a:rPr lang="cs-CZ" dirty="0"/>
              <a:t>, </a:t>
            </a:r>
            <a:r>
              <a:rPr lang="cs-CZ" b="1" dirty="0"/>
              <a:t>evropský </a:t>
            </a:r>
            <a:r>
              <a:rPr lang="cs-CZ" b="1" dirty="0" smtClean="0"/>
              <a:t>region</a:t>
            </a:r>
            <a:r>
              <a:rPr lang="cs-CZ" dirty="0" smtClean="0"/>
              <a:t>, </a:t>
            </a:r>
            <a:r>
              <a:rPr lang="cs-CZ" b="1" dirty="0">
                <a:solidFill>
                  <a:srgbClr val="00B0F0"/>
                </a:solidFill>
              </a:rPr>
              <a:t>označuje regionální formy spolupráce, zpravidla přes hranice evropských </a:t>
            </a:r>
            <a:r>
              <a:rPr lang="cs-CZ" b="1" dirty="0" smtClean="0">
                <a:solidFill>
                  <a:srgbClr val="00B0F0"/>
                </a:solidFill>
              </a:rPr>
              <a:t>zemí </a:t>
            </a:r>
          </a:p>
          <a:p>
            <a:r>
              <a:rPr lang="cs-CZ" dirty="0" smtClean="0"/>
              <a:t>Euroregiony </a:t>
            </a:r>
            <a:r>
              <a:rPr lang="cs-CZ" dirty="0"/>
              <a:t>začaly v </a:t>
            </a:r>
            <a:r>
              <a:rPr lang="cs-CZ" b="1" dirty="0">
                <a:solidFill>
                  <a:srgbClr val="92D050"/>
                </a:solidFill>
              </a:rPr>
              <a:t>oblasti hospodářské spolupráce</a:t>
            </a:r>
            <a:r>
              <a:rPr lang="cs-CZ" dirty="0"/>
              <a:t>, dnes ale mají také za cíl </a:t>
            </a:r>
            <a:r>
              <a:rPr lang="cs-CZ" b="1" dirty="0">
                <a:solidFill>
                  <a:schemeClr val="bg1"/>
                </a:solidFill>
              </a:rPr>
              <a:t>sbližovat země Evropy ve společenském a kulturním </a:t>
            </a:r>
            <a:r>
              <a:rPr lang="cs-CZ" b="1" dirty="0" smtClean="0">
                <a:solidFill>
                  <a:schemeClr val="bg1"/>
                </a:solidFill>
              </a:rPr>
              <a:t>životě</a:t>
            </a:r>
          </a:p>
          <a:p>
            <a:r>
              <a:rPr lang="cs-CZ" dirty="0"/>
              <a:t>Nejstarší z nich </a:t>
            </a:r>
            <a:r>
              <a:rPr lang="cs-CZ" dirty="0" smtClean="0"/>
              <a:t>je </a:t>
            </a:r>
            <a:r>
              <a:rPr lang="cs-CZ" b="1" dirty="0" smtClean="0">
                <a:solidFill>
                  <a:srgbClr val="FFC000"/>
                </a:solidFill>
              </a:rPr>
              <a:t>Euroregion </a:t>
            </a:r>
            <a:r>
              <a:rPr lang="cs-CZ" b="1" dirty="0">
                <a:solidFill>
                  <a:srgbClr val="FFC000"/>
                </a:solidFill>
              </a:rPr>
              <a:t>Nisa</a:t>
            </a:r>
            <a:r>
              <a:rPr lang="cs-CZ" dirty="0"/>
              <a:t>, který leží na trojmezí Čech, Německa a Polska především v povodí Lužické Nisy</a:t>
            </a:r>
          </a:p>
        </p:txBody>
      </p:sp>
      <p:pic>
        <p:nvPicPr>
          <p:cNvPr id="4098" name="Picture 2" descr="Soubor:Euroreginen zusammenarb4 a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4744"/>
            <a:ext cx="3960440" cy="49068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024" y="6031607"/>
            <a:ext cx="3960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Euregiony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německou a českou účastí (částečně i polskou a rakouskou) </a:t>
            </a:r>
          </a:p>
        </p:txBody>
      </p:sp>
    </p:spTree>
    <p:extLst>
      <p:ext uri="{BB962C8B-B14F-4D97-AF65-F5344CB8AC3E}">
        <p14:creationId xmlns="" xmlns:p14="http://schemas.microsoft.com/office/powerpoint/2010/main" val="361273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92500" lnSpcReduction="2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>
              <a:buNone/>
            </a:pPr>
            <a:r>
              <a:rPr lang="it-IT" sz="1800" dirty="0" smtClean="0"/>
              <a:t>LIUZZO, David. </a:t>
            </a:r>
            <a:r>
              <a:rPr lang="it-IT" sz="1800" i="1" dirty="0" err="1" smtClean="0"/>
              <a:t>wikipedie</a:t>
            </a:r>
            <a:r>
              <a:rPr lang="it-IT" sz="1800" dirty="0" smtClean="0"/>
              <a:t> [online]. [</a:t>
            </a:r>
            <a:r>
              <a:rPr lang="it-IT" sz="1800" dirty="0" err="1" smtClean="0"/>
              <a:t>cit</a:t>
            </a:r>
            <a:r>
              <a:rPr lang="it-IT" sz="1800" dirty="0" smtClean="0"/>
              <a:t>. </a:t>
            </a:r>
            <a:r>
              <a:rPr lang="cs-CZ" sz="1800" dirty="0" smtClean="0"/>
              <a:t>21</a:t>
            </a:r>
            <a:r>
              <a:rPr lang="it-IT" sz="1800" dirty="0" smtClean="0"/>
              <a:t>.</a:t>
            </a:r>
            <a:r>
              <a:rPr lang="cs-CZ" sz="1800" dirty="0" smtClean="0"/>
              <a:t>9</a:t>
            </a:r>
            <a:r>
              <a:rPr lang="it-IT" sz="1800" dirty="0" smtClean="0"/>
              <a:t>.201</a:t>
            </a:r>
            <a:r>
              <a:rPr lang="cs-CZ" sz="1800" dirty="0" smtClean="0"/>
              <a:t>3</a:t>
            </a:r>
            <a:r>
              <a:rPr lang="it-IT" sz="1800" dirty="0" smtClean="0"/>
              <a:t>]. </a:t>
            </a:r>
            <a:r>
              <a:rPr lang="it-IT" sz="1800" dirty="0" err="1" smtClean="0"/>
              <a:t>Dostupný</a:t>
            </a:r>
            <a:r>
              <a:rPr lang="it-IT" sz="1800" dirty="0" smtClean="0"/>
              <a:t> </a:t>
            </a:r>
            <a:r>
              <a:rPr lang="it-IT" sz="1800" dirty="0" err="1" smtClean="0"/>
              <a:t>na</a:t>
            </a:r>
            <a:r>
              <a:rPr lang="it-IT" sz="1800" dirty="0" smtClean="0"/>
              <a:t> WWW: http://cs.wikipedia.org/wiki/Soubor:EU_location_CZE.png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FEXT.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21</a:t>
            </a:r>
            <a:r>
              <a:rPr lang="it-IT" sz="1800" dirty="0" smtClean="0"/>
              <a:t>.</a:t>
            </a:r>
            <a:r>
              <a:rPr lang="cs-CZ" sz="1800" dirty="0" smtClean="0"/>
              <a:t>9</a:t>
            </a:r>
            <a:r>
              <a:rPr lang="it-IT" sz="1800" dirty="0" smtClean="0"/>
              <a:t>.201</a:t>
            </a:r>
            <a:r>
              <a:rPr lang="cs-CZ" sz="1800" dirty="0" smtClean="0"/>
              <a:t>3]. Dostupný na WWW: http://cs.wikipedia.org/wiki/Soubor:Okresy_%C4%8CR_2007.PNG </a:t>
            </a:r>
          </a:p>
          <a:p>
            <a:pPr>
              <a:buNone/>
            </a:pPr>
            <a:r>
              <a:rPr lang="cs-CZ" sz="1800" dirty="0" smtClean="0"/>
              <a:t>MILLENIUM187.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21</a:t>
            </a:r>
            <a:r>
              <a:rPr lang="it-IT" sz="1800" dirty="0" smtClean="0"/>
              <a:t>.</a:t>
            </a:r>
            <a:r>
              <a:rPr lang="cs-CZ" sz="1800" dirty="0" smtClean="0"/>
              <a:t>9</a:t>
            </a:r>
            <a:r>
              <a:rPr lang="it-IT" sz="1800" dirty="0" smtClean="0"/>
              <a:t>.201</a:t>
            </a:r>
            <a:r>
              <a:rPr lang="cs-CZ" sz="1800" dirty="0" smtClean="0"/>
              <a:t>3]. Dostupný na WWW: http://cs.wikipedia.org/wiki/Soubor:Czech_Rep._-_Bohemia,_Moravia_and_Silesia_III.png </a:t>
            </a:r>
          </a:p>
          <a:p>
            <a:pPr>
              <a:buNone/>
            </a:pPr>
            <a:r>
              <a:rPr lang="cs-CZ" sz="1800" dirty="0" smtClean="0"/>
              <a:t>VOZENILEK, Pavel.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21</a:t>
            </a:r>
            <a:r>
              <a:rPr lang="it-IT" sz="1800" dirty="0" smtClean="0"/>
              <a:t>.</a:t>
            </a:r>
            <a:r>
              <a:rPr lang="cs-CZ" sz="1800" dirty="0" smtClean="0"/>
              <a:t>9</a:t>
            </a:r>
            <a:r>
              <a:rPr lang="it-IT" sz="1800" dirty="0" smtClean="0"/>
              <a:t>.201</a:t>
            </a:r>
            <a:r>
              <a:rPr lang="cs-CZ" sz="1800" dirty="0" smtClean="0"/>
              <a:t>3]. Dostupný na WWW: http://cs.wikipedia.org/wiki/Soubor:Cznuts2.svg </a:t>
            </a:r>
          </a:p>
          <a:p>
            <a:pPr>
              <a:buNone/>
            </a:pPr>
            <a:r>
              <a:rPr lang="nl-NL" sz="1800" dirty="0" smtClean="0"/>
              <a:t>MANSKE, Magnus. </a:t>
            </a:r>
            <a:r>
              <a:rPr lang="nl-NL" sz="1800" i="1" dirty="0" smtClean="0"/>
              <a:t>wikipedie</a:t>
            </a:r>
            <a:r>
              <a:rPr lang="nl-NL" sz="1800" dirty="0" smtClean="0"/>
              <a:t> [online]. [cit. </a:t>
            </a:r>
            <a:r>
              <a:rPr lang="cs-CZ" sz="1800" dirty="0" smtClean="0"/>
              <a:t>21</a:t>
            </a:r>
            <a:r>
              <a:rPr lang="it-IT" sz="1800" dirty="0" smtClean="0"/>
              <a:t>.</a:t>
            </a:r>
            <a:r>
              <a:rPr lang="cs-CZ" sz="1800" dirty="0" smtClean="0"/>
              <a:t>9</a:t>
            </a:r>
            <a:r>
              <a:rPr lang="it-IT" sz="1800" dirty="0" smtClean="0"/>
              <a:t>.201</a:t>
            </a:r>
            <a:r>
              <a:rPr lang="cs-CZ" sz="1800" dirty="0" smtClean="0"/>
              <a:t>3</a:t>
            </a:r>
            <a:r>
              <a:rPr lang="nl-NL" sz="1800" dirty="0" smtClean="0"/>
              <a:t>]. Dostupný na WWW: http://cs.wikipedia.org/wiki/Soubor:Euroreginen_zusammenarb4_a.gif 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="" xmlns:p14="http://schemas.microsoft.com/office/powerpoint/2010/main" val="315641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22</TotalTime>
  <Words>482</Words>
  <Application>Microsoft Office PowerPoint</Application>
  <PresentationFormat>Předvádění na obrazovce (4:3)</PresentationFormat>
  <Paragraphs>99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Snímek 1</vt:lpstr>
      <vt:lpstr>Česká republika</vt:lpstr>
      <vt:lpstr>Krajní body – České republiky</vt:lpstr>
      <vt:lpstr>Administrativní dělení</vt:lpstr>
      <vt:lpstr>Administrativní dělení</vt:lpstr>
      <vt:lpstr>Snímek 6</vt:lpstr>
      <vt:lpstr>Snímek 7</vt:lpstr>
      <vt:lpstr>NUTS – Nomenklatura statistických územních jednotek</vt:lpstr>
      <vt:lpstr>Snímek 9</vt:lpstr>
      <vt:lpstr>Euroregiony v ČR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Jan Kohoutek</cp:lastModifiedBy>
  <cp:revision>12</cp:revision>
  <dcterms:created xsi:type="dcterms:W3CDTF">2014-01-05T19:10:17Z</dcterms:created>
  <dcterms:modified xsi:type="dcterms:W3CDTF">2014-01-26T19:39:34Z</dcterms:modified>
</cp:coreProperties>
</file>