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1" r:id="rId1"/>
  </p:sldMasterIdLst>
  <p:sldIdLst>
    <p:sldId id="256" r:id="rId2"/>
    <p:sldId id="264" r:id="rId3"/>
    <p:sldId id="263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D4"/>
    <a:srgbClr val="000066"/>
    <a:srgbClr val="800000"/>
    <a:srgbClr val="C13503"/>
    <a:srgbClr val="1C9056"/>
    <a:srgbClr val="38492D"/>
    <a:srgbClr val="CCCC00"/>
    <a:srgbClr val="DDDDD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595" autoAdjust="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 bwMode="gray">
      <p:bgPr>
        <a:blipFill dpi="0" rotWithShape="0">
          <a:blip r:embed="rId2" cstate="print"/>
          <a:srcRect/>
          <a:stretch>
            <a:fillRect/>
          </a:stretch>
        </a:blip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8600" y="3886200"/>
            <a:ext cx="8610600" cy="998538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28600" y="4953000"/>
            <a:ext cx="8610600" cy="8382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b="1"/>
            </a:lvl1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2472" name="Rectangle 8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2473" name="Rectangle 9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2474" name="Rectangle 10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ACC63002-F1E8-48E6-9782-F8D4B994A32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DB0A09-68D3-42AC-B433-1714544584D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6612F3-6394-4044-8774-6264B459089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28600" y="1676400"/>
            <a:ext cx="4229100" cy="4876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676400"/>
            <a:ext cx="4229100" cy="4876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688689-2611-4141-988F-27481C71C93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E924DD-1373-46AF-B6AD-24D4C690EBE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61550F-C1CB-418E-9AAB-FA28716F49D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AF7F85-3D36-4C47-9D5B-B59D5500582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BF0D9F-81D4-42BC-A636-694E041C20A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E08820-138E-49DE-A347-1BAD5DB0DA5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DCE58C-9160-4586-903C-82AD7B45E57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86550" y="152400"/>
            <a:ext cx="2152650" cy="64008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28600" y="152400"/>
            <a:ext cx="6305550" cy="64008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E4DDD3-4164-46FB-871B-9B54586BA13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371600" y="152400"/>
            <a:ext cx="74676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title style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8600" y="1676400"/>
            <a:ext cx="86106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614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614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614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00817FB-2519-4E70-9C0D-7CCA8AB7B21B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chemeClr val="bg1"/>
          </a:solidFill>
          <a:latin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chemeClr val="bg1"/>
          </a:solidFill>
          <a:latin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chemeClr val="bg1"/>
          </a:solidFill>
          <a:latin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chemeClr val="bg1"/>
          </a:solidFill>
          <a:latin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chemeClr val="bg1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chemeClr val="bg1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chemeClr val="bg1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chemeClr val="bg1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rgbClr val="0000D4"/>
        </a:buClr>
        <a:buSzPct val="75000"/>
        <a:buFont typeface="Wingdings" pitchFamily="2" charset="2"/>
        <a:buChar char="n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rgbClr val="0000D4"/>
        </a:buClr>
        <a:buSzPct val="75000"/>
        <a:buFont typeface="Wingdings" pitchFamily="2" charset="2"/>
        <a:buChar char="n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rgbClr val="0000D4"/>
        </a:buClr>
        <a:buSzPct val="75000"/>
        <a:buFont typeface="Wingdings" pitchFamily="2" charset="2"/>
        <a:buChar char="n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rgbClr val="0000D4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rgbClr val="0000D4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rgbClr val="0000D4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rgbClr val="0000D4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rgbClr val="0000D4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rgbClr val="0000D4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METODY ODDĚLOVÁNÍ SMĚSÍ</a:t>
            </a:r>
            <a:endParaRPr lang="cs-CZ" dirty="0"/>
          </a:p>
        </p:txBody>
      </p:sp>
      <p:sp>
        <p:nvSpPr>
          <p:cNvPr id="11161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FILTRACE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58" y="2571744"/>
            <a:ext cx="8358246" cy="3786214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b="1" dirty="0"/>
              <a:t>Název školy : </a:t>
            </a:r>
            <a:endParaRPr lang="cs-CZ" b="1" dirty="0" smtClean="0"/>
          </a:p>
          <a:p>
            <a:pPr algn="l"/>
            <a:r>
              <a:rPr lang="cs-CZ" dirty="0" smtClean="0"/>
              <a:t>Základní </a:t>
            </a:r>
            <a:r>
              <a:rPr lang="cs-CZ" dirty="0"/>
              <a:t>škola a mateřská škola</a:t>
            </a:r>
            <a:r>
              <a:rPr lang="cs-CZ" dirty="0" smtClean="0"/>
              <a:t>,                             Svoboda </a:t>
            </a:r>
            <a:r>
              <a:rPr lang="cs-CZ" dirty="0"/>
              <a:t>nad  Úpou, </a:t>
            </a:r>
            <a:r>
              <a:rPr lang="cs-CZ" dirty="0" smtClean="0"/>
              <a:t>okres Trutnov </a:t>
            </a:r>
          </a:p>
          <a:p>
            <a:pPr algn="l"/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 smtClean="0"/>
              <a:t>Michal </a:t>
            </a:r>
            <a:r>
              <a:rPr lang="cs-CZ" dirty="0" err="1" smtClean="0"/>
              <a:t>Krtička</a:t>
            </a:r>
            <a:endParaRPr lang="cs-CZ" dirty="0" smtClean="0"/>
          </a:p>
          <a:p>
            <a:r>
              <a:rPr lang="cs-CZ" b="1" dirty="0" smtClean="0"/>
              <a:t>Datum </a:t>
            </a:r>
            <a:r>
              <a:rPr lang="cs-CZ" b="1"/>
              <a:t>: </a:t>
            </a:r>
            <a:r>
              <a:rPr lang="cs-CZ" smtClean="0"/>
              <a:t>10.10.2012</a:t>
            </a:r>
            <a:endParaRPr lang="cs-CZ" dirty="0" smtClean="0"/>
          </a:p>
          <a:p>
            <a:r>
              <a:rPr lang="cs-CZ" b="1" dirty="0" smtClean="0"/>
              <a:t>Název </a:t>
            </a:r>
            <a:r>
              <a:rPr lang="cs-CZ" b="1" dirty="0"/>
              <a:t>: </a:t>
            </a:r>
            <a:r>
              <a:rPr lang="cs-CZ" dirty="0" smtClean="0"/>
              <a:t>VY_52_INOVACE_5.2.3 CH8_2</a:t>
            </a:r>
          </a:p>
          <a:p>
            <a:pPr algn="l"/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Filtrace</a:t>
            </a:r>
          </a:p>
          <a:p>
            <a:pPr algn="l"/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dirty="0" smtClean="0"/>
              <a:t>8. </a:t>
            </a:r>
          </a:p>
          <a:p>
            <a:pPr algn="l"/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642918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DIGITÁLNÍ </a:t>
            </a:r>
            <a:r>
              <a:rPr lang="cs-CZ" dirty="0" smtClean="0"/>
              <a:t>UČEBNÍ </a:t>
            </a:r>
            <a:r>
              <a:rPr lang="cs-CZ" dirty="0" smtClean="0"/>
              <a:t>MATERIÁL SLOUŽÍ K OBJASNĚNÍ POJMŮ </a:t>
            </a:r>
            <a:r>
              <a:rPr lang="cs-CZ" dirty="0" smtClean="0"/>
              <a:t>ODDĚLOVÁNÍ </a:t>
            </a:r>
            <a:r>
              <a:rPr lang="cs-CZ" dirty="0" smtClean="0"/>
              <a:t>SLOŽEK </a:t>
            </a:r>
            <a:r>
              <a:rPr lang="cs-CZ" dirty="0" smtClean="0"/>
              <a:t>SMĚSI A </a:t>
            </a:r>
            <a:r>
              <a:rPr lang="cs-CZ" dirty="0" smtClean="0"/>
              <a:t>FILTRACE ZAJÍMAVOU FORMOU.</a:t>
            </a:r>
          </a:p>
          <a:p>
            <a:r>
              <a:rPr lang="cs-CZ" dirty="0" smtClean="0"/>
              <a:t>CELÁ PREZENTACE JE URČENA PRO INTERAKTIVNÍ TABULI.</a:t>
            </a:r>
          </a:p>
          <a:p>
            <a:r>
              <a:rPr lang="cs-CZ" dirty="0" smtClean="0"/>
              <a:t>V ZÁVĚRU PREZENTACE (SNÍMEK OPAKOVÁNÍ</a:t>
            </a:r>
            <a:r>
              <a:rPr lang="cs-CZ" dirty="0" smtClean="0"/>
              <a:t>) </a:t>
            </a:r>
            <a:r>
              <a:rPr lang="cs-CZ" dirty="0" smtClean="0"/>
              <a:t>JE INTERAKTIVNĚ SHRNUT PŘEDCHOZÍ VÝKLAD.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FILTRACE - DEFINICE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FILTRACE = METODA ODDĚLOVÁNÍ PEVNÉ LÁTKY OD KAPALINY (PLYNU)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☺JAKO FILTR SE VYUŽÍVÁ NEJČASTĚJI V LABORATOŘÍCH FILTRAČNÍ PAPÍR, </a:t>
            </a:r>
            <a:r>
              <a:rPr lang="cs-CZ" dirty="0" smtClean="0"/>
              <a:t>FILTRY ( </a:t>
            </a:r>
            <a:r>
              <a:rPr lang="cs-CZ" dirty="0" smtClean="0"/>
              <a:t>SKLENĚNÉ NEBO PORCELÁNOVÉ </a:t>
            </a:r>
            <a:r>
              <a:rPr lang="cs-CZ" dirty="0" smtClean="0"/>
              <a:t>FILTRY</a:t>
            </a:r>
            <a:r>
              <a:rPr lang="cs-CZ" dirty="0" smtClean="0"/>
              <a:t>), TEXTILIE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FILTRACE - PRINCIP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FILTRACI PROCHÁZÍ SMĚS PEVNÉ LÁTKY A TEKUTINY PŘES FILTR, KDE SE VELKÉ MOLEKULY PEVNÉ LÁTKY ZACHYTÍ NA FILTRU A MALÉ MOLEKULY PROJDOU SKRZ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FILTRACE - PRINCIP</a:t>
            </a:r>
            <a:endParaRPr lang="cs-CZ" dirty="0"/>
          </a:p>
        </p:txBody>
      </p:sp>
      <p:pic>
        <p:nvPicPr>
          <p:cNvPr id="1126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844824"/>
            <a:ext cx="6067156" cy="4032448"/>
          </a:xfrm>
          <a:prstGeom prst="rect">
            <a:avLst/>
          </a:prstGeom>
          <a:noFill/>
          <a:ln w="12700" cap="sq" cmpd="sng">
            <a:noFill/>
            <a:prstDash val="solid"/>
            <a:miter lim="800000"/>
            <a:headEnd type="none" w="sm" len="sm"/>
            <a:tailEnd type="none" w="sm" len="sm"/>
          </a:ln>
        </p:spPr>
      </p:pic>
      <p:cxnSp>
        <p:nvCxnSpPr>
          <p:cNvPr id="6" name="Přímá spojovací šipka 5"/>
          <p:cNvCxnSpPr/>
          <p:nvPr/>
        </p:nvCxnSpPr>
        <p:spPr bwMode="auto">
          <a:xfrm>
            <a:off x="2123728" y="1988840"/>
            <a:ext cx="3312368" cy="432048"/>
          </a:xfrm>
          <a:prstGeom prst="straightConnector1">
            <a:avLst/>
          </a:prstGeom>
          <a:ln>
            <a:headEnd type="none" w="sm" len="sm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 bwMode="auto">
          <a:xfrm>
            <a:off x="1619672" y="4005064"/>
            <a:ext cx="1440160" cy="0"/>
          </a:xfrm>
          <a:prstGeom prst="straightConnector1">
            <a:avLst/>
          </a:prstGeom>
          <a:ln>
            <a:headEnd type="none" w="sm" len="sm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 bwMode="auto">
          <a:xfrm>
            <a:off x="1835696" y="5301208"/>
            <a:ext cx="1512168" cy="216024"/>
          </a:xfrm>
          <a:prstGeom prst="straightConnector1">
            <a:avLst/>
          </a:prstGeom>
          <a:ln>
            <a:headEnd type="none" w="sm" len="sm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 bwMode="auto">
          <a:xfrm flipV="1">
            <a:off x="1835696" y="5013176"/>
            <a:ext cx="2520280" cy="216024"/>
          </a:xfrm>
          <a:prstGeom prst="straightConnector1">
            <a:avLst/>
          </a:prstGeom>
          <a:ln>
            <a:headEnd type="none" w="sm" len="sm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 bwMode="auto">
          <a:xfrm>
            <a:off x="1691680" y="2924944"/>
            <a:ext cx="2376264" cy="360040"/>
          </a:xfrm>
          <a:prstGeom prst="straightConnector1">
            <a:avLst/>
          </a:prstGeom>
          <a:ln>
            <a:headEnd type="none" w="sm" len="sm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 bwMode="auto">
          <a:xfrm flipV="1">
            <a:off x="1547664" y="5445224"/>
            <a:ext cx="3672408" cy="864096"/>
          </a:xfrm>
          <a:prstGeom prst="straightConnector1">
            <a:avLst/>
          </a:prstGeom>
          <a:ln>
            <a:headEnd type="none" w="sm" len="sm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971600" y="177281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SMĚS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9552" y="378904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FILTR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2348880"/>
            <a:ext cx="21237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MOLEKULA PEVNÉ LÁTKY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0" y="4869160"/>
            <a:ext cx="2123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MOLEKULY TEKUTINY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0" y="6093296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FILTRÁT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80312" y="6093296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FILTRACE -  APARATURA</a:t>
            </a:r>
            <a:endParaRPr lang="cs-CZ" dirty="0"/>
          </a:p>
        </p:txBody>
      </p:sp>
      <p:pic>
        <p:nvPicPr>
          <p:cNvPr id="4" name="Zástupný symbol pro obsah 3" descr="FILTRAČNÍ APARATUR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652120" y="1700808"/>
            <a:ext cx="3010370" cy="4876800"/>
          </a:xfrm>
        </p:spPr>
      </p:pic>
      <p:cxnSp>
        <p:nvCxnSpPr>
          <p:cNvPr id="6" name="Přímá spojovací šipka 5"/>
          <p:cNvCxnSpPr/>
          <p:nvPr/>
        </p:nvCxnSpPr>
        <p:spPr bwMode="auto">
          <a:xfrm>
            <a:off x="3923928" y="1988840"/>
            <a:ext cx="3672408" cy="720080"/>
          </a:xfrm>
          <a:prstGeom prst="straightConnector1">
            <a:avLst/>
          </a:prstGeom>
          <a:ln>
            <a:headEnd type="none" w="sm" len="sm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 bwMode="auto">
          <a:xfrm>
            <a:off x="3923928" y="2852936"/>
            <a:ext cx="2952328" cy="0"/>
          </a:xfrm>
          <a:prstGeom prst="straightConnector1">
            <a:avLst/>
          </a:prstGeom>
          <a:ln>
            <a:headEnd type="none" w="sm" len="sm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 bwMode="auto">
          <a:xfrm flipV="1">
            <a:off x="3851920" y="3429000"/>
            <a:ext cx="2736304" cy="72008"/>
          </a:xfrm>
          <a:prstGeom prst="straightConnector1">
            <a:avLst/>
          </a:prstGeom>
          <a:ln>
            <a:headEnd type="none" w="sm" len="sm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 bwMode="auto">
          <a:xfrm flipV="1">
            <a:off x="3851920" y="3717032"/>
            <a:ext cx="2448272" cy="504056"/>
          </a:xfrm>
          <a:prstGeom prst="straightConnector1">
            <a:avLst/>
          </a:prstGeom>
          <a:ln>
            <a:headEnd type="none" w="sm" len="sm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 bwMode="auto">
          <a:xfrm flipV="1">
            <a:off x="4067944" y="3861048"/>
            <a:ext cx="3024336" cy="1368152"/>
          </a:xfrm>
          <a:prstGeom prst="straightConnector1">
            <a:avLst/>
          </a:prstGeom>
          <a:ln>
            <a:headEnd type="none" w="sm" len="sm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 bwMode="auto">
          <a:xfrm flipV="1">
            <a:off x="4644008" y="5661248"/>
            <a:ext cx="2376264" cy="144016"/>
          </a:xfrm>
          <a:prstGeom prst="straightConnector1">
            <a:avLst/>
          </a:prstGeom>
          <a:ln>
            <a:headEnd type="none" w="sm" len="sm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 bwMode="auto">
          <a:xfrm flipV="1">
            <a:off x="4355976" y="6237312"/>
            <a:ext cx="2880320" cy="216024"/>
          </a:xfrm>
          <a:prstGeom prst="straightConnector1">
            <a:avLst/>
          </a:prstGeom>
          <a:ln>
            <a:headEnd type="none" w="sm" len="sm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843808" y="170080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SMĚS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691680" y="2420889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SKLENĚNÁ TYČINKA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979712" y="3356992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NÁLEVKA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99592" y="4077072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FILTRAČNÍ KRUH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987824" y="508518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FILTR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123728" y="5805264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KÁDINKA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483768" y="6237312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FILTRÁT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596336" y="4005064"/>
            <a:ext cx="1331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FILTRACE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508104" y="1844824"/>
            <a:ext cx="3462536" cy="4752528"/>
          </a:xfrm>
        </p:spPr>
        <p:txBody>
          <a:bodyPr/>
          <a:lstStyle/>
          <a:p>
            <a:r>
              <a:rPr lang="cs-CZ" dirty="0" smtClean="0"/>
              <a:t>DOKRESLETE, NA CO CHEMIK ZAPOMNĚL</a:t>
            </a:r>
          </a:p>
          <a:p>
            <a:r>
              <a:rPr lang="cs-CZ" dirty="0" smtClean="0"/>
              <a:t>POJMENUJTE JEDNOTLIVÉ ČÁSTI APARATURY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FILTRAČNÍ APARATUR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2276872"/>
            <a:ext cx="2597158" cy="420739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491880" y="6165304"/>
            <a:ext cx="1584176" cy="4766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/>
              <a:t>SNÍMEK 4: (obr . 1) </a:t>
            </a:r>
            <a:r>
              <a:rPr lang="en-US" sz="1200" dirty="0" err="1"/>
              <a:t>Filtrace</a:t>
            </a:r>
            <a:r>
              <a:rPr lang="en-US" sz="1200" dirty="0"/>
              <a:t>. In: </a:t>
            </a:r>
            <a:r>
              <a:rPr lang="en-US" sz="1200" i="1" dirty="0"/>
              <a:t>Wikipedia: the free encyclopedia</a:t>
            </a:r>
            <a:r>
              <a:rPr lang="en-US" sz="1200" dirty="0"/>
              <a:t> [online]. San Francisco (CA): Wikimedia Foundation, 2001- [cit. 2012-10-21]. </a:t>
            </a:r>
            <a:r>
              <a:rPr lang="en-US" sz="1200" dirty="0" err="1"/>
              <a:t>Dostupné</a:t>
            </a:r>
            <a:r>
              <a:rPr lang="en-US" sz="1200" dirty="0"/>
              <a:t> z</a:t>
            </a:r>
            <a:r>
              <a:rPr lang="en-US" sz="1200"/>
              <a:t>: </a:t>
            </a:r>
            <a:r>
              <a:rPr lang="en-US" sz="1200" smtClean="0"/>
              <a:t>http://en.wikipedia.org/wiki/File:FilterDiagram.svg</a:t>
            </a:r>
            <a:endParaRPr lang="cs-CZ" sz="1200" dirty="0" smtClean="0"/>
          </a:p>
          <a:p>
            <a:r>
              <a:rPr lang="cs-CZ" sz="1200" dirty="0" smtClean="0"/>
              <a:t>SNÍMEK 5: (obr. 2) Archiv autora</a:t>
            </a:r>
          </a:p>
          <a:p>
            <a:r>
              <a:rPr lang="cs-CZ" sz="1200" dirty="0" smtClean="0"/>
              <a:t>SNÍMEK 3: (obr. 3)  Archiv autora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edical design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00066"/>
      </a:accent1>
      <a:accent2>
        <a:srgbClr val="000099"/>
      </a:accent2>
      <a:accent3>
        <a:srgbClr val="FFFFFF"/>
      </a:accent3>
      <a:accent4>
        <a:srgbClr val="000000"/>
      </a:accent4>
      <a:accent5>
        <a:srgbClr val="AAAAB8"/>
      </a:accent5>
      <a:accent6>
        <a:srgbClr val="00008A"/>
      </a:accent6>
      <a:hlink>
        <a:srgbClr val="2660B6"/>
      </a:hlink>
      <a:folHlink>
        <a:srgbClr val="875FDF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000066"/>
        </a:accent1>
        <a:accent2>
          <a:srgbClr val="000099"/>
        </a:accent2>
        <a:accent3>
          <a:srgbClr val="FFFFFF"/>
        </a:accent3>
        <a:accent4>
          <a:srgbClr val="000000"/>
        </a:accent4>
        <a:accent5>
          <a:srgbClr val="AAAAB8"/>
        </a:accent5>
        <a:accent6>
          <a:srgbClr val="00008A"/>
        </a:accent6>
        <a:hlink>
          <a:srgbClr val="2660B6"/>
        </a:hlink>
        <a:folHlink>
          <a:srgbClr val="875FD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Medical design template</Template>
  <TotalTime>108</TotalTime>
  <Words>197</Words>
  <Application>Microsoft Office PowerPoint</Application>
  <PresentationFormat>Předvádění na obrazovce (4:3)</PresentationFormat>
  <Paragraphs>44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Medical design template</vt:lpstr>
      <vt:lpstr>METODY ODDĚLOVÁNÍ SMĚSÍ</vt:lpstr>
      <vt:lpstr>Snímek 2</vt:lpstr>
      <vt:lpstr>ANOTACE</vt:lpstr>
      <vt:lpstr>FILTRACE - DEFINICE</vt:lpstr>
      <vt:lpstr>FILTRACE - PRINCIP</vt:lpstr>
      <vt:lpstr>FILTRACE - PRINCIP</vt:lpstr>
      <vt:lpstr>FILTRACE -  APARATURA</vt:lpstr>
      <vt:lpstr>FILTRACE - OPAKOVÁNÍ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METODY ODDĚLOVÁNÍ SMĚSÍ</dc:title>
  <dc:creator>Michal Krtička</dc:creator>
  <cp:lastModifiedBy>Dum</cp:lastModifiedBy>
  <cp:revision>4</cp:revision>
  <dcterms:created xsi:type="dcterms:W3CDTF">2012-10-21T16:24:42Z</dcterms:created>
  <dcterms:modified xsi:type="dcterms:W3CDTF">2014-01-27T09:35:16Z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TC011408261033</vt:lpwstr>
  </property>
</Properties>
</file>