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96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VY_32_INOVACE_ZNAČENÍ CHEMICKÝCH LÁTEK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E0499424-76F7-4671-9407-ED364BE53229}" type="presOf" srcId="{F3C4A836-23AC-4E41-B6D6-51221E7E6743}" destId="{EF104B90-7E69-4918-A202-E6F91FC6E413}" srcOrd="0" destOrd="0" presId="urn:microsoft.com/office/officeart/2008/layout/VerticalCurvedList"/>
    <dgm:cxn modelId="{DBDAD617-110F-461D-90EE-4FF596A6DF70}" type="presOf" srcId="{A83A7CFB-B411-4357-9641-4A8443F73655}" destId="{F036299F-AF4D-4DAF-ABF5-87E8CC3FEF1B}" srcOrd="0" destOrd="0" presId="urn:microsoft.com/office/officeart/2008/layout/VerticalCurvedList"/>
    <dgm:cxn modelId="{92B0E269-31B4-4E8A-90A5-38205705808C}" type="presOf" srcId="{BA9EE107-A5FB-41C4-9EF1-1CC153B68B3F}" destId="{9C0CD981-713F-47B3-AE2F-2963F2684A6F}" srcOrd="0" destOrd="0" presId="urn:microsoft.com/office/officeart/2008/layout/VerticalCurvedList"/>
    <dgm:cxn modelId="{52F477E2-C1C0-443D-9E86-E452E7C62017}" type="presOf" srcId="{E392F34A-E55D-43D5-AEDD-49027298B816}" destId="{7DCEBD2C-792F-484E-9C96-926E03F540ED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EF47A521-EA5E-4F1C-9003-BF1D0866A8F4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D75EAC99-D1EA-4BFA-8019-C4ED2A6321E8}" type="presOf" srcId="{A6F0E638-0CDE-4E1F-BB57-10C18463C623}" destId="{7DCEBD2C-792F-484E-9C96-926E03F540ED}" srcOrd="0" destOrd="1" presId="urn:microsoft.com/office/officeart/2008/layout/VerticalCurvedList"/>
    <dgm:cxn modelId="{F2B0C003-626E-40B8-8736-648DB10D7C15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7E608BF7-060C-4FD9-94D1-4AC2A0578A94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A72D942B-F2CF-4AD4-9DA2-A384BDA0C39B}" type="presParOf" srcId="{9C0CD981-713F-47B3-AE2F-2963F2684A6F}" destId="{96773A7D-3367-4F53-A2D2-EA5770AFFDB3}" srcOrd="0" destOrd="0" presId="urn:microsoft.com/office/officeart/2008/layout/VerticalCurvedList"/>
    <dgm:cxn modelId="{EAA85B8D-3002-4B50-B175-7D6D3BF43374}" type="presParOf" srcId="{96773A7D-3367-4F53-A2D2-EA5770AFFDB3}" destId="{F31B7103-6E88-4DB9-9888-CB9E0B3FEEF8}" srcOrd="0" destOrd="0" presId="urn:microsoft.com/office/officeart/2008/layout/VerticalCurvedList"/>
    <dgm:cxn modelId="{7447FD2F-D66B-4394-BC2C-D9075922ABD9}" type="presParOf" srcId="{F31B7103-6E88-4DB9-9888-CB9E0B3FEEF8}" destId="{F7A92DE4-3445-4B9B-AF3D-F2DA6F69C25D}" srcOrd="0" destOrd="0" presId="urn:microsoft.com/office/officeart/2008/layout/VerticalCurvedList"/>
    <dgm:cxn modelId="{40786EC7-8773-41E6-BAF1-030F9E841290}" type="presParOf" srcId="{F31B7103-6E88-4DB9-9888-CB9E0B3FEEF8}" destId="{EF104B90-7E69-4918-A202-E6F91FC6E413}" srcOrd="1" destOrd="0" presId="urn:microsoft.com/office/officeart/2008/layout/VerticalCurvedList"/>
    <dgm:cxn modelId="{EAD17F5E-0B1F-4556-B6AD-9AEC33DF8ABE}" type="presParOf" srcId="{F31B7103-6E88-4DB9-9888-CB9E0B3FEEF8}" destId="{F5A5022A-2B1C-4F3B-B289-BC099E9CE92F}" srcOrd="2" destOrd="0" presId="urn:microsoft.com/office/officeart/2008/layout/VerticalCurvedList"/>
    <dgm:cxn modelId="{1A79ACB8-3E1F-45C5-B249-76E3F94B1A95}" type="presParOf" srcId="{F31B7103-6E88-4DB9-9888-CB9E0B3FEEF8}" destId="{F16BA6F4-95DE-4E28-BF94-6459A70C4A6D}" srcOrd="3" destOrd="0" presId="urn:microsoft.com/office/officeart/2008/layout/VerticalCurvedList"/>
    <dgm:cxn modelId="{2DDEF394-DF1F-417A-B0CD-7C4E568407C3}" type="presParOf" srcId="{96773A7D-3367-4F53-A2D2-EA5770AFFDB3}" destId="{F036299F-AF4D-4DAF-ABF5-87E8CC3FEF1B}" srcOrd="1" destOrd="0" presId="urn:microsoft.com/office/officeart/2008/layout/VerticalCurvedList"/>
    <dgm:cxn modelId="{030359EE-806E-48D1-9584-FCD4234F6291}" type="presParOf" srcId="{96773A7D-3367-4F53-A2D2-EA5770AFFDB3}" destId="{40B95986-31F6-48A6-A8D8-D04AC3BEDA92}" srcOrd="2" destOrd="0" presId="urn:microsoft.com/office/officeart/2008/layout/VerticalCurvedList"/>
    <dgm:cxn modelId="{F84FBA9D-7615-4746-9A31-A47562BC0201}" type="presParOf" srcId="{40B95986-31F6-48A6-A8D8-D04AC3BEDA92}" destId="{112F553D-60C2-4CC4-948D-0369F51C4DB0}" srcOrd="0" destOrd="0" presId="urn:microsoft.com/office/officeart/2008/layout/VerticalCurvedList"/>
    <dgm:cxn modelId="{349E4F18-2D0D-48CC-8DDB-1DAF03EC08EF}" type="presParOf" srcId="{96773A7D-3367-4F53-A2D2-EA5770AFFDB3}" destId="{A1781B13-DE10-4169-ABDE-0384026A6B34}" srcOrd="3" destOrd="0" presId="urn:microsoft.com/office/officeart/2008/layout/VerticalCurvedList"/>
    <dgm:cxn modelId="{A4BBD4B8-488A-412D-8278-2552DE895B8B}" type="presParOf" srcId="{96773A7D-3367-4F53-A2D2-EA5770AFFDB3}" destId="{65CD74A9-3E7B-49D7-95DD-EB8B72D6CA84}" srcOrd="4" destOrd="0" presId="urn:microsoft.com/office/officeart/2008/layout/VerticalCurvedList"/>
    <dgm:cxn modelId="{0B0357DB-D8DC-4487-848E-AFFA9C58C9AC}" type="presParOf" srcId="{65CD74A9-3E7B-49D7-95DD-EB8B72D6CA84}" destId="{2741B69B-255D-4143-BECE-5BD9035A4FC6}" srcOrd="0" destOrd="0" presId="urn:microsoft.com/office/officeart/2008/layout/VerticalCurvedList"/>
    <dgm:cxn modelId="{AC242A0E-7459-4284-BF78-1B04AC9E6BF7}" type="presParOf" srcId="{96773A7D-3367-4F53-A2D2-EA5770AFFDB3}" destId="{7DCEBD2C-792F-484E-9C96-926E03F540ED}" srcOrd="5" destOrd="0" presId="urn:microsoft.com/office/officeart/2008/layout/VerticalCurvedList"/>
    <dgm:cxn modelId="{9C6BAE70-A98D-439D-8040-0163C9908665}" type="presParOf" srcId="{96773A7D-3367-4F53-A2D2-EA5770AFFDB3}" destId="{8E391AE5-35EA-4A7F-ACFF-6E662A0BD046}" srcOrd="6" destOrd="0" presId="urn:microsoft.com/office/officeart/2008/layout/VerticalCurvedList"/>
    <dgm:cxn modelId="{FFDE8A58-A95A-432D-B47D-35B9EC2D7F5E}" type="presParOf" srcId="{8E391AE5-35EA-4A7F-ACFF-6E662A0BD046}" destId="{EB133F34-59A3-4639-B813-3EF5396EC28B}" srcOrd="0" destOrd="0" presId="urn:microsoft.com/office/officeart/2008/layout/VerticalCurvedList"/>
    <dgm:cxn modelId="{F0C57D19-AD0C-4CD9-A571-7329D8921F04}" type="presParOf" srcId="{96773A7D-3367-4F53-A2D2-EA5770AFFDB3}" destId="{88F378EC-C3F8-47CD-AEFF-49BA634320FB}" srcOrd="7" destOrd="0" presId="urn:microsoft.com/office/officeart/2008/layout/VerticalCurvedList"/>
    <dgm:cxn modelId="{92AC75F1-3B6B-4B4A-BB1E-3C42DA4C9512}" type="presParOf" srcId="{96773A7D-3367-4F53-A2D2-EA5770AFFDB3}" destId="{0C1D6B2A-9239-4220-B9D4-EF24FF044C0E}" srcOrd="8" destOrd="0" presId="urn:microsoft.com/office/officeart/2008/layout/VerticalCurvedList"/>
    <dgm:cxn modelId="{D77D5561-8002-4362-8C1D-918FFB53F179}" type="presParOf" srcId="{0C1D6B2A-9239-4220-B9D4-EF24FF044C0E}" destId="{A6FEC19F-0F90-4EC7-BB21-E0ADFEFFA617}" srcOrd="0" destOrd="0" presId="urn:microsoft.com/office/officeart/2008/layout/VerticalCurvedList"/>
    <dgm:cxn modelId="{561DFBBC-5BD8-4A9D-909B-F2FB8A041680}" type="presParOf" srcId="{96773A7D-3367-4F53-A2D2-EA5770AFFDB3}" destId="{CAE44C5F-81A1-4D30-8D3F-2E663ECAC700}" srcOrd="9" destOrd="0" presId="urn:microsoft.com/office/officeart/2008/layout/VerticalCurvedList"/>
    <dgm:cxn modelId="{DCF0E8CE-A561-4D90-96A7-95E64234BFE5}" type="presParOf" srcId="{96773A7D-3367-4F53-A2D2-EA5770AFFDB3}" destId="{053E2699-E7D5-4B6C-A824-2ED732C32228}" srcOrd="10" destOrd="0" presId="urn:microsoft.com/office/officeart/2008/layout/VerticalCurvedList"/>
    <dgm:cxn modelId="{EDDEBB96-AD0D-4393-9B44-B1369F043F1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VY_32_INOVACE_ZNAČENÍ CHEMICKÝCH LÁTEK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9E1C3F1-271F-4421-99C1-851D65BAB26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AA4732B-D010-4B8A-9D1B-36819F421D4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wmf"/><Relationship Id="rId4" Type="http://schemas.openxmlformats.org/officeDocument/2006/relationships/image" Target="../media/image24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wmf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n.cz/rtk/konzum/Image12.gi" TargetMode="External"/><Relationship Id="rId2" Type="http://schemas.openxmlformats.org/officeDocument/2006/relationships/hyperlink" Target="http://www.vscht.cz/met/stranky/vyuka/labcv/labor/koroze_rvety/grafika/0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628800"/>
            <a:ext cx="7772400" cy="1150664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063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3702253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241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752527"/>
          </a:xfrm>
        </p:spPr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 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</a:t>
            </a:r>
            <a:r>
              <a:rPr lang="cs-CZ" dirty="0"/>
              <a:t>Úvodní </a:t>
            </a:r>
            <a:r>
              <a:rPr lang="cs-CZ"/>
              <a:t>prezentace </a:t>
            </a:r>
            <a:r>
              <a:rPr lang="cs-CZ" smtClean="0"/>
              <a:t>může </a:t>
            </a:r>
            <a:r>
              <a:rPr lang="cs-CZ" dirty="0"/>
              <a:t>sloužit jako výkladové nebo opakovací  učivo.</a:t>
            </a:r>
            <a:r>
              <a:rPr lang="cs-CZ" dirty="0">
                <a:cs typeface="Calibri" pitchFamily="34" charset="0"/>
              </a:rPr>
              <a:t>  Žáci inovativním způsobem vyhledávají a zpracovávají informace pomocí </a:t>
            </a:r>
            <a:r>
              <a:rPr lang="cs-CZ" dirty="0" smtClean="0">
                <a:cs typeface="Calibri" pitchFamily="34" charset="0"/>
              </a:rPr>
              <a:t>internetu. </a:t>
            </a:r>
            <a:r>
              <a:rPr lang="cs-CZ" dirty="0" smtClean="0"/>
              <a:t>Posuzují </a:t>
            </a:r>
            <a:r>
              <a:rPr lang="cs-CZ" dirty="0"/>
              <a:t>nebezpečnost základních chemických látek a na základě výstražných symbolů </a:t>
            </a:r>
            <a:r>
              <a:rPr lang="cs-CZ" dirty="0" smtClean="0"/>
              <a:t>určují </a:t>
            </a:r>
            <a:r>
              <a:rPr lang="cs-CZ" dirty="0"/>
              <a:t>o kterou třídu nebezpečnosti se jedná. Stručně charakterizují látky výbušné, oxidující, hořlavé, vysoce toxické, toxické, zdraví škodlivé, žíravé, dráždivé a látky nebezpečné pro životní prostředí. Dále žáci vysvětlí, co označují R-věty a S-věty. Z etikety obalu konkrétní chemické látky dokážou na základě symbolů nebezpečnosti R-vět a S-vět posoudit nebezpečnost dané látky</a:t>
            </a:r>
            <a:r>
              <a:rPr lang="cs-CZ" dirty="0" smtClean="0"/>
              <a:t>.</a:t>
            </a:r>
            <a:r>
              <a:rPr lang="cs-CZ" dirty="0" smtClean="0">
                <a:cs typeface="Calibri" pitchFamily="34" charset="0"/>
              </a:rPr>
              <a:t> Na závěr na snímku 13 je test  na označení výstražných symbolů.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24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292080" y="2636912"/>
            <a:ext cx="2988320" cy="335014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VÝSTRAŽNÝM SYMBOLEM.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ČÍM </a:t>
            </a:r>
            <a:r>
              <a:rPr lang="cs-CZ" dirty="0">
                <a:solidFill>
                  <a:schemeClr val="bg1"/>
                </a:solidFill>
              </a:rPr>
              <a:t>SE NEBEZPEČNOST CHEMICKÝCH LÁTEK OZNAČUJE?</a:t>
            </a:r>
          </a:p>
        </p:txBody>
      </p:sp>
      <p:pic>
        <p:nvPicPr>
          <p:cNvPr id="1028" name="Picture 4" descr="C:\Users\Majda\AppData\Local\Microsoft\Windows\Temporary Internet Files\Content.IE5\9TK3O93K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416" y="400506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1960224" cy="188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2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 – VĚTY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		 S - VĚTY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76655" y="1556792"/>
            <a:ext cx="3822192" cy="4569688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přesňují rizikovost látek (R1, R2,…)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např. R5 = Zahřívání může způsobit výbuch.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45152" y="1484784"/>
            <a:ext cx="3822192" cy="4641696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pokyny pro bezpečné zacházení (S1, S2,…)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např. S1 = Uchovávejte pod zámkem.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1871663" y="4032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11269" name="Picture 5" descr="C:\Users\Majda\AppData\Local\Microsoft\Windows\Temporary Internet Files\Content.IE5\A6R21DVB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541" y="3826429"/>
            <a:ext cx="2538841" cy="202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toxi5claks4.gif (547×341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6192688" cy="344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2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924944"/>
            <a:ext cx="6350395" cy="367240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uvolňují množství plynů – ty se rozpínají = </a:t>
            </a:r>
            <a:r>
              <a:rPr lang="cs-CZ" sz="2800" dirty="0" smtClean="0">
                <a:solidFill>
                  <a:srgbClr val="FF0000"/>
                </a:solidFill>
              </a:rPr>
              <a:t>NIČIVÉ ÚČINKY</a:t>
            </a:r>
          </a:p>
          <a:p>
            <a:r>
              <a:rPr lang="cs-CZ" sz="2800" dirty="0" smtClean="0"/>
              <a:t>např. nitroglycerin, který se používá při výrobě dynamitu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1"/>
                </a:solidFill>
              </a:rPr>
              <a:t>Víte, kde se používají výbušné látky v praxi?</a:t>
            </a:r>
          </a:p>
          <a:p>
            <a:pPr lvl="1"/>
            <a:r>
              <a:rPr lang="cs-CZ" sz="2800" dirty="0" smtClean="0">
                <a:solidFill>
                  <a:srgbClr val="FF0000"/>
                </a:solidFill>
              </a:rPr>
              <a:t>Ohňostroje, střelné zbraně,…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výbušné</a:t>
            </a:r>
            <a:endParaRPr lang="cs-CZ" dirty="0"/>
          </a:p>
        </p:txBody>
      </p:sp>
      <p:pic>
        <p:nvPicPr>
          <p:cNvPr id="2052" name="Picture 4" descr="Image15.gif (366×36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6652"/>
            <a:ext cx="172819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jda\AppData\Local\Microsoft\Windows\Temporary Internet Files\Content.IE5\A6R21DVB\MC9003615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6652"/>
            <a:ext cx="227342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jda\AppData\Local\Microsoft\Windows\Temporary Internet Files\Content.IE5\F1YP1P1L\MP9004486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907" y="2761142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jda\AppData\Local\Microsoft\Windows\Temporary Internet Files\Content.IE5\A6R21DVB\MC900351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242" y="5038014"/>
            <a:ext cx="1812202" cy="152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89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51422" y="3876181"/>
            <a:ext cx="3672408" cy="2946640"/>
          </a:xfrm>
        </p:spPr>
        <p:txBody>
          <a:bodyPr/>
          <a:lstStyle/>
          <a:p>
            <a:r>
              <a:rPr lang="cs-CZ" dirty="0" smtClean="0"/>
              <a:t>ve styku s jinými látkami, zejména hořlavými, vyvolávají jejich prudké hoření, a to dokonce i pod vodou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oxidující</a:t>
            </a:r>
            <a:endParaRPr lang="cs-CZ" dirty="0"/>
          </a:p>
        </p:txBody>
      </p:sp>
      <p:pic>
        <p:nvPicPr>
          <p:cNvPr id="3074" name="Picture 2" descr="Image14.gif (366×36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038" y="260649"/>
            <a:ext cx="187220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izika-vybusnin_02.jpg (312×415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6902"/>
            <a:ext cx="2508114" cy="333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jda\AppData\Local\Microsoft\Windows\Temporary Internet Files\Content.IE5\A6R21DVB\MP900400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654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jda\AppData\Local\Microsoft\Windows\Temporary Internet Files\Content.IE5\A6R21DVB\MC90043481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183" y="2810695"/>
            <a:ext cx="2288382" cy="228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00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23927" y="2446508"/>
            <a:ext cx="5016395" cy="415084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rozdělujeme na </a:t>
            </a:r>
            <a:r>
              <a:rPr lang="cs-CZ" dirty="0" smtClean="0">
                <a:solidFill>
                  <a:srgbClr val="FF0000"/>
                </a:solidFill>
              </a:rPr>
              <a:t>extrémně hořlavé </a:t>
            </a:r>
            <a:r>
              <a:rPr lang="cs-CZ" dirty="0" smtClean="0"/>
              <a:t>(většinou plyny a kapaliny s nízkou teplotou varu – zemní plyn, propan-butan,..) a </a:t>
            </a:r>
            <a:r>
              <a:rPr lang="cs-CZ" dirty="0" smtClean="0">
                <a:solidFill>
                  <a:srgbClr val="FF0000"/>
                </a:solidFill>
              </a:rPr>
              <a:t>vysoce hořlavé </a:t>
            </a:r>
            <a:r>
              <a:rPr lang="cs-CZ" dirty="0" smtClean="0"/>
              <a:t>(pevné i kapalné látky, které se mohou snadno vznítit – benzin)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V praxi?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Paliva do leteckých a raketových motorů 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Velké nebezpečí požáru!!!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hořlavé</a:t>
            </a:r>
            <a:endParaRPr lang="cs-CZ" dirty="0"/>
          </a:p>
        </p:txBody>
      </p:sp>
      <p:pic>
        <p:nvPicPr>
          <p:cNvPr id="4098" name="Picture 2" descr="Image12.gif (366×36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3226"/>
            <a:ext cx="1994939" cy="1994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jda\AppData\Local\Microsoft\Windows\Temporary Internet Files\Content.IE5\DRKQYO2S\MP90044874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34" y="3789040"/>
            <a:ext cx="3648747" cy="273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jda\AppData\Local\Microsoft\Windows\Temporary Internet Files\Content.IE5\F1YP1P1L\MC900236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34" y="1412776"/>
            <a:ext cx="2754382" cy="218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09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253400"/>
            <a:ext cx="5356117" cy="3839896"/>
          </a:xfrm>
        </p:spPr>
        <p:txBody>
          <a:bodyPr>
            <a:normAutofit/>
          </a:bodyPr>
          <a:lstStyle/>
          <a:p>
            <a:r>
              <a:rPr lang="cs-CZ" dirty="0" smtClean="0"/>
              <a:t>odborně označujeme jako látky vysoce toxické a toxické</a:t>
            </a:r>
          </a:p>
          <a:p>
            <a:r>
              <a:rPr lang="cs-CZ" dirty="0"/>
              <a:t>l</a:t>
            </a:r>
            <a:r>
              <a:rPr lang="cs-CZ" dirty="0" smtClean="0"/>
              <a:t>átky, které ve velkých nebo velmi malých dávkách způsobují smrt nebo poškození zdraví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Znáte nějakou jedovatou látku???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např. smrtelná dávka nikotinu činí asi 60 mg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jedovaté</a:t>
            </a:r>
            <a:endParaRPr lang="cs-CZ" dirty="0"/>
          </a:p>
        </p:txBody>
      </p:sp>
      <p:pic>
        <p:nvPicPr>
          <p:cNvPr id="6146" name="Picture 2" descr="C:\Users\Majda\AppData\Local\Microsoft\Windows\Temporary Internet Files\Content.IE5\9TK3O93K\MC90043475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2" y="-3231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75px-Hazard_T.svg.png (75×75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0314"/>
            <a:ext cx="2082527" cy="208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jda\AppData\Local\Microsoft\Windows\Temporary Internet Files\Content.IE5\F1YP1P1L\MC9004338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217" y="261837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jda\AppData\Local\Microsoft\Windows\Temporary Internet Files\Content.IE5\9TK3O93K\MC900290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93096"/>
            <a:ext cx="3062340" cy="239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Majda\AppData\Local\Microsoft\Windows\Temporary Internet Files\Content.IE5\F1YP1P1L\MC9000563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199" y="4581128"/>
            <a:ext cx="297982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17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0" y="3356992"/>
            <a:ext cx="4176464" cy="3168351"/>
          </a:xfrm>
        </p:spPr>
        <p:txBody>
          <a:bodyPr/>
          <a:lstStyle/>
          <a:p>
            <a:r>
              <a:rPr lang="cs-CZ" dirty="0" smtClean="0"/>
              <a:t>Oměj šalamounek</a:t>
            </a:r>
          </a:p>
          <a:p>
            <a:r>
              <a:rPr lang="cs-CZ" dirty="0" smtClean="0"/>
              <a:t>majitel nejprudšího známého jedu – AKONITINU</a:t>
            </a:r>
          </a:p>
          <a:p>
            <a:endParaRPr lang="cs-CZ" dirty="0"/>
          </a:p>
          <a:p>
            <a:r>
              <a:rPr lang="cs-CZ" dirty="0" smtClean="0"/>
              <a:t>Zjistěte, zda oměj roste i u nás. Pokud ano, ve kterých oblastech?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</a:t>
            </a:r>
            <a:endParaRPr lang="cs-CZ" dirty="0"/>
          </a:p>
        </p:txBody>
      </p:sp>
      <p:pic>
        <p:nvPicPr>
          <p:cNvPr id="7170" name="Picture 2" descr="prew.php (255×340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3834424" cy="511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jda\AppData\Local\Microsoft\Windows\Temporary Internet Files\Content.IE5\DRKQYO2S\MC90043441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0364"/>
            <a:ext cx="2201664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68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1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83568" y="476672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Látky zdraví škodlivé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9" y="2924946"/>
            <a:ext cx="4198464" cy="2482906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odobné účinky jako látky toxické, ale účinky se projevují až při větších dávkách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476672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Žíravé látky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2924944"/>
            <a:ext cx="4176464" cy="2448272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ohou zničit živé tkáně</a:t>
            </a:r>
          </a:p>
          <a:p>
            <a:r>
              <a:rPr lang="cs-CZ" dirty="0" smtClean="0"/>
              <a:t>např. kyseliny či hydroxidy (louhy, zásady)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poleptání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6" name="Picture 4" descr="ch_neb02.gif (85×85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59" y="1196008"/>
            <a:ext cx="1646489" cy="164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foto001.jpg (132×132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402" y="1138575"/>
            <a:ext cx="1761356" cy="176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Majda\AppData\Local\Microsoft\Windows\Temporary Internet Files\Content.IE5\A6R21DVB\MC9000887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13797"/>
            <a:ext cx="2530923" cy="264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Majda\AppData\Local\Microsoft\Windows\Temporary Internet Files\Content.IE5\F1YP1P1L\MC9002982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432" y="4221088"/>
            <a:ext cx="1152165" cy="202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86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ohou při styku s kůží vyvolat záněty (při práci s nimi je třeba používat ochranné rukavice)</a:t>
            </a:r>
          </a:p>
          <a:p>
            <a:r>
              <a:rPr lang="cs-CZ" dirty="0"/>
              <a:t>n</a:t>
            </a:r>
            <a:r>
              <a:rPr lang="cs-CZ" dirty="0" smtClean="0"/>
              <a:t>emají však žíravé účinky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Najdete v domácnosti prostředky, které obsahují tyto látky?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SAVO.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376072"/>
            <a:ext cx="8229600" cy="1252728"/>
          </a:xfrm>
        </p:spPr>
        <p:txBody>
          <a:bodyPr/>
          <a:lstStyle/>
          <a:p>
            <a:r>
              <a:rPr lang="cs-CZ" dirty="0" smtClean="0"/>
              <a:t>Látky dráždivé</a:t>
            </a:r>
            <a:endParaRPr lang="cs-CZ" dirty="0"/>
          </a:p>
        </p:txBody>
      </p:sp>
      <p:pic>
        <p:nvPicPr>
          <p:cNvPr id="9218" name="Picture 2" descr="univerzalny-dezinfekcny-prostriedok-savo-original-5-l.jpg (1280×96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33765"/>
            <a:ext cx="2832313" cy="212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Majda\AppData\Local\Microsoft\Windows\Temporary Internet Files\Content.IE5\A6R21DVB\MC9002517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88043"/>
            <a:ext cx="2160240" cy="183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h_neb02.gif (85×85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423" y="260648"/>
            <a:ext cx="187220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Majda\AppData\Local\Microsoft\Windows\Temporary Internet Files\Content.IE5\F1YP1P1L\MC9003012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201893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56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348880"/>
            <a:ext cx="5472607" cy="4176464"/>
          </a:xfrm>
        </p:spPr>
        <p:txBody>
          <a:bodyPr/>
          <a:lstStyle/>
          <a:p>
            <a:r>
              <a:rPr lang="cs-CZ" dirty="0" smtClean="0"/>
              <a:t>ohrožují jednu nebo více složek životního prostředí – vodu, půdu atd.</a:t>
            </a:r>
          </a:p>
          <a:p>
            <a:r>
              <a:rPr lang="cs-CZ" dirty="0" smtClean="0"/>
              <a:t>např. některé přípravky proti plísním či hmyzu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Látky nebezpečné pro životní prostředí</a:t>
            </a:r>
            <a:endParaRPr lang="cs-CZ" dirty="0"/>
          </a:p>
        </p:txBody>
      </p:sp>
      <p:pic>
        <p:nvPicPr>
          <p:cNvPr id="10242" name="Picture 2" descr="Image16.gif (366×36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18635"/>
            <a:ext cx="309634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Majda\AppData\Local\Microsoft\Windows\Temporary Internet Files\Content.IE5\9TK3O93K\MC900437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011" y="4032938"/>
            <a:ext cx="2016224" cy="253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Majda\AppData\Local\Microsoft\Windows\Temporary Internet Files\Content.IE5\9TK3O93K\MC90044171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91817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Majda\AppData\Local\Microsoft\Windows\Temporary Internet Files\Content.IE5\9TK3O93K\MC900435288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62443"/>
            <a:ext cx="428035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11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pic>
        <p:nvPicPr>
          <p:cNvPr id="4" name="Picture 4" descr="Image15.gif (366×366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2160240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75px-Hazard_T.svg.png (75×75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30650"/>
            <a:ext cx="2082527" cy="208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foto001.jpg (132×132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2852936"/>
            <a:ext cx="2176823" cy="217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8707" y="1898829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UVEĎTE, KTERÉ Z CHEMICKÝCH LÁTEK VÝSTRAŽNÉ SYMBOLY OZNAČUJÍ.</a:t>
            </a:r>
            <a:endParaRPr lang="cs-CZ" sz="28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517232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VÝBUŠNÉ LÁTKY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5548009"/>
            <a:ext cx="20825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JEDOVATÉ LÁTKY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5" y="5548008"/>
            <a:ext cx="21768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ŽÍRAVÉ LÁTKY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23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7" cy="4320480"/>
          </a:xfrm>
        </p:spPr>
        <p:txBody>
          <a:bodyPr>
            <a:noAutofit/>
          </a:bodyPr>
          <a:lstStyle/>
          <a:p>
            <a:r>
              <a:rPr lang="cs-CZ" sz="1400" b="1" u="sng" dirty="0"/>
              <a:t>Použitá literatura:</a:t>
            </a:r>
          </a:p>
          <a:p>
            <a:pPr marL="0" indent="0">
              <a:buNone/>
            </a:pPr>
            <a:r>
              <a:rPr lang="cs-CZ" sz="1400" dirty="0"/>
              <a:t>ŠKODA, Jiří; DOULÍK, Pavel. </a:t>
            </a:r>
            <a:r>
              <a:rPr lang="cs-CZ" sz="1400" i="1" dirty="0"/>
              <a:t>Chemie 8 učebnice pro základní školy a víceletá gymnázia</a:t>
            </a:r>
            <a:r>
              <a:rPr lang="cs-CZ" sz="1400" dirty="0"/>
              <a:t>. Plzeň: Fraus, 2006, ISBN 80-7238-442-2.</a:t>
            </a:r>
          </a:p>
          <a:p>
            <a:pPr marL="0" indent="0">
              <a:buNone/>
            </a:pPr>
            <a:r>
              <a:rPr lang="cs-CZ" sz="1400" dirty="0"/>
              <a:t>ŠKODA, Jiří; DOULÍK, Pavel. </a:t>
            </a:r>
            <a:r>
              <a:rPr lang="cs-CZ" sz="1400" i="1" dirty="0"/>
              <a:t>Chemie 8 pracovní sešit pro základní školy a víceletá gymnázia</a:t>
            </a:r>
            <a:r>
              <a:rPr lang="cs-CZ" sz="1400" dirty="0"/>
              <a:t>. Plzeň: Fraus, 2006, ISBN 80-7238-442-2.</a:t>
            </a:r>
          </a:p>
          <a:p>
            <a:r>
              <a:rPr lang="cs-CZ" sz="1400" b="1" u="sng" dirty="0" smtClean="0"/>
              <a:t>Internetové zdroje: </a:t>
            </a:r>
            <a:endParaRPr lang="cs-CZ" sz="1400" b="1" u="sng" dirty="0">
              <a:hlinkClick r:id="rId2"/>
            </a:endParaRPr>
          </a:p>
          <a:p>
            <a:pPr marL="0" indent="0">
              <a:buNone/>
            </a:pPr>
            <a:r>
              <a:rPr lang="cs-CZ" sz="1400" dirty="0"/>
              <a:t>AUTOR NEUVEDEN. </a:t>
            </a:r>
            <a:r>
              <a:rPr lang="cs-CZ" sz="1400" i="1" dirty="0"/>
              <a:t>VŠCHT</a:t>
            </a:r>
            <a:r>
              <a:rPr lang="cs-CZ" sz="1400" dirty="0"/>
              <a:t> [online]. [cit. 14.1.2014]. Dostupný na WWW: http://www.vscht.cz/met/stranky/vyuka/labcv/labor/koroze_rvety/grafika/01.jpg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images.clipartlogo.com</a:t>
            </a:r>
            <a:r>
              <a:rPr lang="cs-CZ" sz="1400" dirty="0"/>
              <a:t> [online]. [cit. 14.1.2014]. Dostupný na WWW: http://images.clipartlogo.com/files/ss/original/249/24914605/symbols-of-hazard-present-on.jpg </a:t>
            </a:r>
            <a:endParaRPr lang="cs-CZ" sz="1400" dirty="0" smtClean="0"/>
          </a:p>
          <a:p>
            <a:pPr marL="0" indent="0">
              <a:buNone/>
            </a:pPr>
            <a:r>
              <a:rPr lang="pt-BR" sz="1400" dirty="0"/>
              <a:t>AUTOR NEUVEDEN. </a:t>
            </a:r>
            <a:r>
              <a:rPr lang="pt-BR" sz="1400" i="1" dirty="0"/>
              <a:t>Labo.cz</a:t>
            </a:r>
            <a:r>
              <a:rPr lang="pt-BR" sz="1400" dirty="0"/>
              <a:t> [online]. [cit. 14.1.2014]. Dostupný na WWW: http://www.labo.cz/mft/img/ch_neb06.gif </a:t>
            </a:r>
            <a:endParaRPr lang="cs-CZ" sz="1400" dirty="0" smtClean="0"/>
          </a:p>
          <a:p>
            <a:pPr marL="0" indent="0">
              <a:buNone/>
            </a:pPr>
            <a:r>
              <a:rPr lang="pt-BR" sz="1400" dirty="0"/>
              <a:t>AUTOR NEUVEDEN. </a:t>
            </a:r>
            <a:r>
              <a:rPr lang="pt-BR" sz="1400" i="1" dirty="0"/>
              <a:t>ECN</a:t>
            </a:r>
            <a:r>
              <a:rPr lang="pt-BR" sz="1400" dirty="0"/>
              <a:t> [online]. [cit. 14.1.2014]. Dostupný na WWW: </a:t>
            </a:r>
            <a:r>
              <a:rPr lang="pt-BR" sz="1400" dirty="0">
                <a:hlinkClick r:id="rId3"/>
              </a:rPr>
              <a:t>http://</a:t>
            </a:r>
            <a:r>
              <a:rPr lang="pt-BR" sz="1400" dirty="0" smtClean="0">
                <a:hlinkClick r:id="rId3"/>
              </a:rPr>
              <a:t>www.ecn.cz/rtk/konzum/Image12.gi</a:t>
            </a:r>
            <a:r>
              <a:rPr lang="pt-BR" sz="1400" dirty="0" smtClean="0"/>
              <a:t>f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Botanika</a:t>
            </a:r>
            <a:r>
              <a:rPr lang="cs-CZ" sz="1400" dirty="0"/>
              <a:t> [online]. [cit. 14.1.2014]. Dostupný na WWW: http://botanika.wendys.cz/kytky/</a:t>
            </a:r>
            <a:r>
              <a:rPr lang="cs-CZ" sz="1400" dirty="0" err="1"/>
              <a:t>prew.php</a:t>
            </a:r>
            <a:r>
              <a:rPr lang="cs-CZ" sz="1400" dirty="0"/>
              <a:t>?../foto/O153_1.jpg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elstrote.sk</a:t>
            </a:r>
            <a:r>
              <a:rPr lang="cs-CZ" sz="1400" dirty="0"/>
              <a:t> [online]. [cit. 14.1.2014]. Dostupný na WWW: http://www.elstrote.sk/gallery/big/univerzalny-dezinfekcny-prostriedok-savo-original-5-l.jpg </a:t>
            </a:r>
            <a:endParaRPr lang="cs-CZ" sz="1400" dirty="0" smtClean="0"/>
          </a:p>
          <a:p>
            <a:r>
              <a:rPr lang="cs-CZ" sz="1400" b="1" u="sng" dirty="0" smtClean="0"/>
              <a:t>Jiné zdroje: </a:t>
            </a:r>
          </a:p>
          <a:p>
            <a:pPr marL="0" indent="0">
              <a:buNone/>
            </a:pPr>
            <a:r>
              <a:rPr lang="cs-CZ" sz="1400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77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283</TotalTime>
  <Words>509</Words>
  <Application>Microsoft Office PowerPoint</Application>
  <PresentationFormat>Předvádění na obrazovce (4:3)</PresentationFormat>
  <Paragraphs>82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ČÍM SE NEBEZPEČNOST CHEMICKÝCH LÁTEK OZNAČUJE?</vt:lpstr>
      <vt:lpstr>R – VĚTY   S - VĚTY</vt:lpstr>
      <vt:lpstr>Látky výbušné</vt:lpstr>
      <vt:lpstr>Látky oxidující</vt:lpstr>
      <vt:lpstr>Látky hořlavé</vt:lpstr>
      <vt:lpstr>Látky jedovaté</vt:lpstr>
      <vt:lpstr>Zajímavost</vt:lpstr>
      <vt:lpstr>Prezentace aplikace PowerPoint</vt:lpstr>
      <vt:lpstr>Látky dráždivé</vt:lpstr>
      <vt:lpstr>Látky nebezpečné pro životní prostředí</vt:lpstr>
      <vt:lpstr>Test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64</cp:revision>
  <dcterms:created xsi:type="dcterms:W3CDTF">2013-09-10T17:43:48Z</dcterms:created>
  <dcterms:modified xsi:type="dcterms:W3CDTF">2014-01-27T07:22:17Z</dcterms:modified>
</cp:coreProperties>
</file>