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7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54" y="4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7E22D5-48F2-4B35-955F-A15BBCB76F59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7FBE72-37FB-498C-93A3-D0AC3725E6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257366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an%C4%8Davsk%C3%BD_vodop%C3%A1d1.jpg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ZtraceneKameny.jpg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ravcicka_brana1.JPG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Adr%C5%A1pach_from_air_3.jpg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tarostaastarostov%C3%A1.JPG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http://cs.wikipedia.org/wiki/Soubor:Pan%C4%8Davsk%C3%BD_vodop%C3%A1d1.jpg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7FBE72-37FB-498C-93A3-D0AC3725E68F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257655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http://cs.wikipedia.org/wiki/Soubor:ZtraceneKameny.jpg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DC8B9E-E20F-45F2-9F99-178E708B3969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1701089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http://cs.wikipedia.org/wiki/Soubor:Pravcicka_brana1.JPG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FA076-2728-4B8F-8B81-D8EE3FD0AFE5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767868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http://cs.wikipedia.org/wiki/Soubor:Adr%C5%A1pach_from_air_3.jpg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FA076-2728-4B8F-8B81-D8EE3FD0AFE5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645085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http://cs.wikipedia.org/wiki/Soubor:Starostaastarostov%C3%A1.JPG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FA076-2728-4B8F-8B81-D8EE3FD0AFE5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908793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%C4%8Cesko" TargetMode="External"/><Relationship Id="rId2" Type="http://schemas.openxmlformats.org/officeDocument/2006/relationships/hyperlink" Target="http://cs.wikipedia.org/wiki/Zem%C4%9B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894" y="50727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Rectangle 3"/>
          <p:cNvSpPr>
            <a:spLocks noGrp="1" noChangeArrowheads="1"/>
          </p:cNvSpPr>
          <p:nvPr/>
        </p:nvSpPr>
        <p:spPr bwMode="auto">
          <a:xfrm>
            <a:off x="107504" y="1628800"/>
            <a:ext cx="9036496" cy="52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Tx/>
              <a:buNone/>
              <a:defRPr sz="32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ŠKOLA:		Gymnázium, Tanvald, Školní 305, </a:t>
            </a:r>
            <a:r>
              <a:rPr lang="cs-CZ" sz="1600" dirty="0" smtClean="0">
                <a:effectLst/>
              </a:rPr>
              <a:t>příspěvková organizace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ČÍSLO PROJEKTU:	CZ.1.07/1.5.00/34.0434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NÁZEV PROJEKTU:	Šablony – Gymnázium Tanvald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ČÍSLO ŠABLONY:	III/2 Inovace a zkvalitnění výuky prostřednictvím </a:t>
            </a:r>
            <a:r>
              <a:rPr lang="cs-CZ" sz="1600" dirty="0" smtClean="0">
                <a:effectLst/>
              </a:rPr>
              <a:t>ICT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AUTOR</a:t>
            </a:r>
            <a:r>
              <a:rPr lang="cs-CZ" sz="1600" dirty="0" smtClean="0">
                <a:effectLst/>
              </a:rPr>
              <a:t>:                             Jan KOHOUTEK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TEMATICKÁ OBLAST</a:t>
            </a:r>
            <a:r>
              <a:rPr lang="cs-CZ" sz="1600" dirty="0" smtClean="0">
                <a:effectLst/>
              </a:rPr>
              <a:t>:               Geografie České republiky</a:t>
            </a: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/>
              </a:rPr>
              <a:t>NÁZEV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                </a:t>
            </a:r>
            <a:r>
              <a:rPr lang="cs-CZ" sz="1600" dirty="0">
                <a:effectLst/>
              </a:rPr>
              <a:t> </a:t>
            </a:r>
            <a:r>
              <a:rPr lang="cs-CZ" sz="1600" dirty="0" smtClean="0">
                <a:effectLst/>
              </a:rPr>
              <a:t>ČR – zvláštní typy reliéfu 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POŘADOVÉ ČÍSLO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14.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KÓD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                     JK_CR_14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DATUM TVORBY</a:t>
            </a:r>
            <a:r>
              <a:rPr lang="cs-CZ" sz="1600" dirty="0" smtClean="0">
                <a:effectLst/>
              </a:rPr>
              <a:t>:                     </a:t>
            </a:r>
            <a:r>
              <a:rPr lang="cs-CZ" sz="1600" dirty="0">
                <a:effectLst/>
              </a:rPr>
              <a:t>9</a:t>
            </a:r>
            <a:r>
              <a:rPr lang="cs-CZ" sz="1600" dirty="0" smtClean="0">
                <a:effectLst/>
              </a:rPr>
              <a:t>. 9. 2013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ANOTACE (ROČNÍK</a:t>
            </a:r>
            <a:r>
              <a:rPr lang="cs-CZ" sz="1600" dirty="0" smtClean="0">
                <a:effectLst/>
              </a:rPr>
              <a:t>):             kvarta  – DUM – seznamuje žáky se zvláštními typy reliéfu na území </a:t>
            </a:r>
            <a:r>
              <a:rPr lang="cs-CZ" sz="1600" smtClean="0">
                <a:effectLst/>
              </a:rPr>
              <a:t>České republiky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METODICKÝ POKYN: Atlas České republiky – sešitový atlas pro ZŠ a víceletá gymnázia (2010)</a:t>
            </a: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1082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ctr"/>
            <a:r>
              <a:rPr lang="cs-CZ" dirty="0"/>
              <a:t>Rozmanitost reliéfu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72608"/>
          </a:xfrm>
        </p:spPr>
        <p:txBody>
          <a:bodyPr>
            <a:norm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české masívu dominují žuly –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žulová tělesa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(plutony) mají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deskovou a kvádrovitou odlučnost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vznikla při tuhnutí pod zemským povrchem</a:t>
            </a:r>
          </a:p>
          <a:p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odkrytí žul zvětráváním a erozí využívají exogenní síly starého puklinového systému k vytváření rozmanitých skalních útvarů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(např. v Krkonoších, Českomoravská vrchovina, Jeseníky…)</a:t>
            </a:r>
          </a:p>
          <a:p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Česká tabule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dno posledního křídového moře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tvoří mocné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vrstvy pískovce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různě tvrdým tmelem</a:t>
            </a:r>
          </a:p>
          <a:p>
            <a:r>
              <a:rPr lang="cs-CZ" b="1" dirty="0" smtClean="0">
                <a:solidFill>
                  <a:srgbClr val="F4C2D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Hloubková eroze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rozšiřuje a prohlubuje puklinový systém a vytváří skalní věže, kaňony a stěny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Nejznámější skalní města jsou v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Děčínské a Broumovské vrchovině, v Českém ráji a na Kokořínsku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98930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Pančavský vodopád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50" y="12219"/>
            <a:ext cx="9123249" cy="68424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512" y="34479"/>
            <a:ext cx="60848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Kvádrovitá odlučnost žuly – Labský důl</a:t>
            </a:r>
            <a:endParaRPr lang="cs-CZ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79939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78098"/>
          </a:xfrm>
        </p:spPr>
        <p:txBody>
          <a:bodyPr/>
          <a:lstStyle/>
          <a:p>
            <a:pPr algn="ctr"/>
            <a:r>
              <a:rPr lang="cs-CZ" dirty="0" smtClean="0"/>
              <a:t>Rozmanitost reliéfu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832648"/>
          </a:xfrm>
        </p:spPr>
        <p:txBody>
          <a:bodyPr>
            <a:normAutofit/>
          </a:bodyPr>
          <a:lstStyle/>
          <a:p>
            <a:r>
              <a:rPr lang="cs-CZ" sz="2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Díky </a:t>
            </a:r>
            <a:r>
              <a:rPr lang="cs-CZ" sz="27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rozpustnosti vápenců </a:t>
            </a:r>
            <a:r>
              <a:rPr lang="cs-CZ" sz="2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mohli vzniknout </a:t>
            </a:r>
            <a:r>
              <a:rPr lang="cs-CZ" sz="27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krasové oblasti</a:t>
            </a:r>
            <a:r>
              <a:rPr lang="cs-CZ" sz="2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cs-CZ" sz="2700" b="1" i="1" dirty="0" smtClean="0">
                <a:solidFill>
                  <a:srgbClr val="F4C2D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Moravský kras, Český kras</a:t>
            </a:r>
          </a:p>
          <a:p>
            <a:r>
              <a:rPr lang="cs-CZ" sz="2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Moravský kras s podzemní řekou Punkvou na níž leží známá propast Macocha a nejznámější Punkevní jeskyně</a:t>
            </a:r>
          </a:p>
          <a:p>
            <a:r>
              <a:rPr lang="cs-CZ" sz="2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českém krasu jsou nejznámější </a:t>
            </a:r>
            <a:r>
              <a:rPr lang="cs-CZ" sz="27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Koněpruské jeskyně</a:t>
            </a:r>
          </a:p>
          <a:p>
            <a:endParaRPr lang="cs-CZ" sz="27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Východní část reliéfu Moravy tvoří Vnější Karpaty </a:t>
            </a:r>
            <a:r>
              <a:rPr lang="cs-CZ" sz="2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označované jako </a:t>
            </a:r>
            <a:r>
              <a:rPr lang="cs-CZ" sz="2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pásmo flyšové </a:t>
            </a:r>
            <a:r>
              <a:rPr lang="cs-CZ" sz="2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sz="27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flyš tvoří střídající se polohy pískovců a jílovitých břidlic, které byly uložené v karpatské předhlubni</a:t>
            </a:r>
          </a:p>
          <a:p>
            <a:r>
              <a:rPr lang="cs-CZ" sz="2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</a:t>
            </a:r>
            <a:r>
              <a:rPr lang="cs-CZ" sz="27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alpínské orogenezi byly vyvrásněné </a:t>
            </a:r>
            <a:r>
              <a:rPr lang="cs-CZ" sz="2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vyzdvižené do pásemného pohoří </a:t>
            </a:r>
            <a:endParaRPr lang="cs-CZ" sz="27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561109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78098"/>
          </a:xfrm>
        </p:spPr>
        <p:txBody>
          <a:bodyPr/>
          <a:lstStyle/>
          <a:p>
            <a:pPr algn="ctr"/>
            <a:r>
              <a:rPr lang="cs-CZ" dirty="0"/>
              <a:t>Povrch - reliéf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16624"/>
          </a:xfrm>
        </p:spPr>
        <p:txBody>
          <a:bodyPr>
            <a:normAutofit/>
          </a:bodyPr>
          <a:lstStyle/>
          <a:p>
            <a:r>
              <a:rPr lang="cs-CZ" dirty="0" smtClean="0"/>
              <a:t>Nejvýkonnější </a:t>
            </a:r>
            <a:r>
              <a:rPr lang="cs-CZ" b="1" dirty="0" smtClean="0">
                <a:solidFill>
                  <a:srgbClr val="FFC000"/>
                </a:solidFill>
              </a:rPr>
              <a:t>exogenní činitel</a:t>
            </a:r>
            <a:r>
              <a:rPr lang="cs-CZ" dirty="0" smtClean="0"/>
              <a:t> je (po člověku) je </a:t>
            </a:r>
            <a:r>
              <a:rPr lang="cs-CZ" b="1" dirty="0" smtClean="0">
                <a:solidFill>
                  <a:srgbClr val="FFC000"/>
                </a:solidFill>
              </a:rPr>
              <a:t>tekoucí voda </a:t>
            </a:r>
            <a:r>
              <a:rPr lang="cs-CZ" dirty="0" smtClean="0"/>
              <a:t>– modelace reliéfu i říční sítě</a:t>
            </a:r>
          </a:p>
          <a:p>
            <a:r>
              <a:rPr lang="cs-CZ" b="1" dirty="0" smtClean="0">
                <a:solidFill>
                  <a:srgbClr val="92D050"/>
                </a:solidFill>
              </a:rPr>
              <a:t>Třetihorní zdvih okrajů Českého masívu vedl k postupnému sjednocení říční sítě </a:t>
            </a:r>
            <a:r>
              <a:rPr lang="cs-CZ" dirty="0" smtClean="0"/>
              <a:t>– např. horní tok Vltavy přestal být přítokem Dunaje a stočil se do jihočeských pánví – poté pokračovala severně a spojila se s Labem – to načepovalo všechny toky směřující na východ a společně s Vltavou vytvořilo současnou hydrografickou síť Čech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Čtvrtohorní (skandinávský) ledovec vnikl na naše území zejména Moravskou bránou </a:t>
            </a:r>
          </a:p>
          <a:p>
            <a:r>
              <a:rPr lang="cs-CZ" dirty="0" smtClean="0"/>
              <a:t>Zanechal zde </a:t>
            </a:r>
            <a:r>
              <a:rPr lang="cs-CZ" b="1" dirty="0" smtClean="0">
                <a:solidFill>
                  <a:srgbClr val="00B0F0"/>
                </a:solidFill>
              </a:rPr>
              <a:t>zarovnaný povrch překrytý morénovými nánosy </a:t>
            </a:r>
            <a:r>
              <a:rPr lang="cs-CZ" dirty="0" smtClean="0"/>
              <a:t>(jíly, písky a štěrky)</a:t>
            </a:r>
          </a:p>
          <a:p>
            <a:r>
              <a:rPr lang="cs-CZ" dirty="0" smtClean="0"/>
              <a:t>V Čechách nejvíce zasáhl </a:t>
            </a:r>
            <a:r>
              <a:rPr lang="cs-CZ" dirty="0" err="1" smtClean="0"/>
              <a:t>Šluknovsko</a:t>
            </a:r>
            <a:r>
              <a:rPr lang="cs-CZ" dirty="0" smtClean="0"/>
              <a:t> a Frýdlantsko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614662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pPr algn="ctr"/>
            <a:r>
              <a:rPr lang="cs-CZ" dirty="0"/>
              <a:t>Povrch - reliéf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00600"/>
          </a:xfrm>
        </p:spPr>
        <p:txBody>
          <a:bodyPr>
            <a:normAutofit/>
          </a:bodyPr>
          <a:lstStyle/>
          <a:p>
            <a:r>
              <a:rPr lang="cs-CZ" dirty="0" smtClean="0"/>
              <a:t>V </a:t>
            </a:r>
            <a:r>
              <a:rPr lang="cs-CZ" b="1" dirty="0" smtClean="0">
                <a:solidFill>
                  <a:srgbClr val="00B0F0"/>
                </a:solidFill>
              </a:rPr>
              <a:t>Krkonoších a na Šumavě vznikly malé horské ledovce</a:t>
            </a:r>
            <a:r>
              <a:rPr lang="cs-CZ" dirty="0" smtClean="0"/>
              <a:t>, které přemodelovaly nejvyšší části údolí do tvaru U (př. Labský důl)</a:t>
            </a:r>
          </a:p>
          <a:p>
            <a:r>
              <a:rPr lang="cs-CZ" dirty="0" smtClean="0"/>
              <a:t>Některé čelní morény ledovců na </a:t>
            </a:r>
            <a:r>
              <a:rPr lang="cs-CZ" b="1" dirty="0" smtClean="0">
                <a:solidFill>
                  <a:srgbClr val="FF0000"/>
                </a:solidFill>
              </a:rPr>
              <a:t>Šumavě </a:t>
            </a:r>
            <a:r>
              <a:rPr lang="cs-CZ" dirty="0" smtClean="0"/>
              <a:t>vytvořily přirozené </a:t>
            </a:r>
            <a:r>
              <a:rPr lang="cs-CZ" b="1" dirty="0" smtClean="0">
                <a:solidFill>
                  <a:srgbClr val="FFC000"/>
                </a:solidFill>
              </a:rPr>
              <a:t>hráze pro 8 ledovcových jezer </a:t>
            </a:r>
            <a:r>
              <a:rPr lang="cs-CZ" dirty="0" smtClean="0"/>
              <a:t>(pět na české straně – Černé, Čertovo, Plešné, Prášilské, Laka a tři jezera na straně Německa</a:t>
            </a:r>
          </a:p>
          <a:p>
            <a:r>
              <a:rPr lang="cs-CZ" dirty="0" smtClean="0"/>
              <a:t>Velká část našeho území se v této době nacházela v </a:t>
            </a:r>
            <a:r>
              <a:rPr lang="cs-CZ" b="1" dirty="0" smtClean="0">
                <a:solidFill>
                  <a:schemeClr val="bg1"/>
                </a:solidFill>
              </a:rPr>
              <a:t>tzv. </a:t>
            </a:r>
            <a:r>
              <a:rPr lang="cs-CZ" b="1" dirty="0" err="1" smtClean="0">
                <a:solidFill>
                  <a:schemeClr val="bg1"/>
                </a:solidFill>
              </a:rPr>
              <a:t>periglaciální</a:t>
            </a:r>
            <a:r>
              <a:rPr lang="cs-CZ" dirty="0" smtClean="0"/>
              <a:t> (mrazové) zóně – klimatické podmínky tundry – hlavním činitelem jsou mrazové procesy – vznik dlouhodobě zmrzlé půdy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Šumava, Krkonoše, Jeseníky </a:t>
            </a:r>
            <a:r>
              <a:rPr lang="cs-CZ" dirty="0" smtClean="0"/>
              <a:t>– přemodelování žulových skalních výchozů – pod nimi vznik kamenných moří a skalních proudů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033292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ZtraceneKamen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95536" y="0"/>
            <a:ext cx="87156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Křemencové kamenné moře na Ztracených kamenech</a:t>
            </a:r>
          </a:p>
        </p:txBody>
      </p:sp>
    </p:spTree>
    <p:extLst>
      <p:ext uri="{BB962C8B-B14F-4D97-AF65-F5344CB8AC3E}">
        <p14:creationId xmlns="" xmlns:p14="http://schemas.microsoft.com/office/powerpoint/2010/main" val="861062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algn="ctr"/>
            <a:r>
              <a:rPr lang="cs-CZ" dirty="0"/>
              <a:t>Povrch - reliéf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chladném období pleistocénu měl povrch jen sporadickou vegetaci – západní větry přenášely jemné zvětraliny a ukládaly je na závětrných (východních) svazích – vznikaly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sprašové pokryvy středních Čech a moravských úvalů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Pedogenetické (půdotvorné) procesy na nich vytvářely úrodné černozemě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Váté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písky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u nás dochovaly v podobě písečných přesypů v Polabí, Třeboňsku a na jižní Moravě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42300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06090"/>
          </a:xfrm>
        </p:spPr>
        <p:txBody>
          <a:bodyPr>
            <a:normAutofit/>
          </a:bodyPr>
          <a:lstStyle/>
          <a:p>
            <a:r>
              <a:rPr lang="cs-CZ" dirty="0" smtClean="0"/>
              <a:t>Zvláštní typy reliéfu v České republice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00600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Specifické horninové složení často podmiňuje vznik určitých tvarů zemského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povrchu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pískovcích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např. erozí vznikají bizarní skalní útvary, které často vytvářejí 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tzv. skalní města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která najdeme především v oblasti severních a severovýchodních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Čech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vápencích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se vlivem oxidu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uhličitého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rozpuštěného ve vodě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vytvářejí 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krasové</a:t>
            </a:r>
            <a:r>
              <a:rPr lang="cs-CZ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jevy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(jeskyně, propasti apod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.)</a:t>
            </a: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Největší skalní město: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Adršpašsko-teplické skály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(17,72 km</a:t>
            </a:r>
            <a:r>
              <a:rPr lang="cs-CZ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Největší skalní most: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Pravčická</a:t>
            </a: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brána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(délka oblouku u dna 26,5 m, výška 16 m, šířka 7–8 m, minimální tloušťka 3 m; Labské pískovce) – největší pískovcový most v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Evropě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72581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Soubor:Pravcicka brana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755576" y="188640"/>
            <a:ext cx="29266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Pravčická</a:t>
            </a:r>
            <a:r>
              <a:rPr lang="cs-CZ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brána</a:t>
            </a:r>
          </a:p>
        </p:txBody>
      </p:sp>
    </p:spTree>
    <p:extLst>
      <p:ext uri="{BB962C8B-B14F-4D97-AF65-F5344CB8AC3E}">
        <p14:creationId xmlns="" xmlns:p14="http://schemas.microsoft.com/office/powerpoint/2010/main" val="2113821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Soubor:Adršpach from air 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0" y="0"/>
            <a:ext cx="91322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51520" y="188640"/>
            <a:ext cx="33842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Adršpach </a:t>
            </a:r>
            <a:r>
              <a:rPr lang="cs-CZ" sz="32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from</a:t>
            </a:r>
            <a:r>
              <a:rPr lang="cs-CZ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 </a:t>
            </a:r>
          </a:p>
        </p:txBody>
      </p:sp>
    </p:spTree>
    <p:extLst>
      <p:ext uri="{BB962C8B-B14F-4D97-AF65-F5344CB8AC3E}">
        <p14:creationId xmlns="" xmlns:p14="http://schemas.microsoft.com/office/powerpoint/2010/main" val="2119758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Soubor:Starostaastarostová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" y="-16988"/>
            <a:ext cx="9139444" cy="68749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7504" y="116632"/>
            <a:ext cx="55180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Skalní útvar "Starosta a starostová"</a:t>
            </a:r>
          </a:p>
        </p:txBody>
      </p:sp>
    </p:spTree>
    <p:extLst>
      <p:ext uri="{BB962C8B-B14F-4D97-AF65-F5344CB8AC3E}">
        <p14:creationId xmlns="" xmlns:p14="http://schemas.microsoft.com/office/powerpoint/2010/main" val="4160717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Zvláštní typy reliéfu v České republice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24744"/>
            <a:ext cx="8640960" cy="5472608"/>
          </a:xfrm>
        </p:spPr>
        <p:txBody>
          <a:bodyPr>
            <a:normAutofit/>
          </a:bodyPr>
          <a:lstStyle/>
          <a:p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Nejhlubší propast: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Hranická propast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(289,5 m – největší zatím potvrzená hloubka včetně zaplavené části; 69,5 m – hloubka k hladině jezírka); 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Macocha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138,5 m – hloubka nezaplavené části, největší v Česku; 187,6 m – celková známá hloubka včetně zaplavené části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Nejdelší jeskynní systém</a:t>
            </a:r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b="1" dirty="0">
                <a:solidFill>
                  <a:srgbClr val="F8BE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Amatérská jeskyně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(34,9 km; Moravský kras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Největší podzemní dóm: Obří dóm (půdorys 70 x 30 m, výška 60 m; Moravský kras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Nejdelší podzemní vodní tok: 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Punkva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(více než 10 km; Moravský kras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Největší krasové území</a:t>
            </a:r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Moravský kras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(89 km</a:t>
            </a:r>
            <a:r>
              <a:rPr lang="cs-CZ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082949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0"/>
            <a:ext cx="7772400" cy="914400"/>
          </a:xfrm>
        </p:spPr>
        <p:txBody>
          <a:bodyPr/>
          <a:lstStyle/>
          <a:p>
            <a:pPr algn="ctr"/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836712"/>
            <a:ext cx="8424936" cy="5832648"/>
          </a:xfrm>
        </p:spPr>
        <p:txBody>
          <a:bodyPr>
            <a:normAutofit fontScale="92500" lnSpcReduction="20000"/>
          </a:bodyPr>
          <a:lstStyle/>
          <a:p>
            <a:pPr marL="36576" indent="0">
              <a:buNone/>
            </a:pPr>
            <a:r>
              <a:rPr lang="cs-CZ" sz="1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Literatura:</a:t>
            </a: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Červinka, P. et al. (2003): Zeměpis  České republiky. Praha: Nakladatelství České geografické společnosti, s.r.o.</a:t>
            </a: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Kastner, J. et al. (2009): Zeměpis naší vlasti. Praha: Nakladatelství České geografické společnosti, s.r.o.</a:t>
            </a: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Toušek, V. et al. (2008): Ekonomická a sociální geografie. Plzeň: Vydavatelství a nakladatelství Aleš Čeněk, s.r.o.</a:t>
            </a:r>
          </a:p>
          <a:p>
            <a:pPr marL="36576" indent="0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6576" indent="0">
              <a:buNone/>
            </a:pPr>
            <a:r>
              <a:rPr lang="cs-CZ" sz="1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Internetové zdroje:</a:t>
            </a:r>
            <a:endParaRPr lang="cs-CZ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2"/>
            </a:endParaRPr>
          </a:p>
          <a:p>
            <a:pPr marL="36576" indent="0">
              <a:buNone/>
            </a:pPr>
            <a:r>
              <a:rPr lang="cs-CZ" sz="1800" dirty="0">
                <a:hlinkClick r:id="rId3"/>
              </a:rPr>
              <a:t>http://cs.wikipedia.org/wiki/%</a:t>
            </a:r>
            <a:r>
              <a:rPr lang="cs-CZ" sz="1800" dirty="0" smtClean="0">
                <a:hlinkClick r:id="rId3"/>
              </a:rPr>
              <a:t>C4%8Cesko</a:t>
            </a:r>
            <a:endParaRPr lang="cs-CZ" sz="1800" dirty="0" smtClean="0"/>
          </a:p>
          <a:p>
            <a:pPr marL="36576" indent="0">
              <a:buNone/>
            </a:pPr>
            <a:endParaRPr lang="cs-CZ" sz="1800" dirty="0" smtClean="0"/>
          </a:p>
          <a:p>
            <a:pPr marL="36576" indent="0">
              <a:buNone/>
            </a:pPr>
            <a:r>
              <a:rPr lang="cs-CZ" sz="1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Obrazové materiály:</a:t>
            </a:r>
          </a:p>
          <a:p>
            <a:pPr marL="36576" indent="0">
              <a:buNone/>
            </a:pPr>
            <a:r>
              <a:rPr lang="cs-CZ" sz="1800" dirty="0" smtClean="0"/>
              <a:t>MAUDI. </a:t>
            </a:r>
            <a:r>
              <a:rPr lang="cs-CZ" sz="1800" i="1" dirty="0" err="1" smtClean="0"/>
              <a:t>wikipedie</a:t>
            </a:r>
            <a:r>
              <a:rPr lang="cs-CZ" sz="1800" dirty="0" smtClean="0"/>
              <a:t> [online]. [cit. 9.9.2013]. Dostupný na WWW: http://cs.wikipedia.org/wiki/Soubor:Starostaastarostov%C3%A1.JPG </a:t>
            </a:r>
          </a:p>
          <a:p>
            <a:pPr>
              <a:buNone/>
            </a:pPr>
            <a:r>
              <a:rPr lang="cs-CZ" sz="1800" dirty="0" smtClean="0"/>
              <a:t>KARELJ. </a:t>
            </a:r>
            <a:r>
              <a:rPr lang="cs-CZ" sz="1800" i="1" dirty="0" err="1" smtClean="0"/>
              <a:t>wikipedie</a:t>
            </a:r>
            <a:r>
              <a:rPr lang="cs-CZ" sz="1800" dirty="0" smtClean="0"/>
              <a:t> [online]. [cit. 9.9.2013]. Dostupný na WWW: http://cs.wikipedia.org/wiki/Soubor:Adr%C5%A1pach_from_air_3.jpg </a:t>
            </a:r>
          </a:p>
          <a:p>
            <a:pPr>
              <a:buNone/>
            </a:pPr>
            <a:r>
              <a:rPr lang="cs-CZ" sz="1800" dirty="0" smtClean="0"/>
              <a:t>SREDLOVA. </a:t>
            </a:r>
            <a:r>
              <a:rPr lang="cs-CZ" sz="1800" i="1" dirty="0" err="1" smtClean="0"/>
              <a:t>wikipedie</a:t>
            </a:r>
            <a:r>
              <a:rPr lang="cs-CZ" sz="1800" dirty="0" smtClean="0"/>
              <a:t> [online]. [cit. 9.9.2013]. Dostupný na WWW: http://cs.wikipedia.org/wiki/Soubor:Pravcicka_brana1.JPG </a:t>
            </a:r>
          </a:p>
          <a:p>
            <a:pPr>
              <a:buNone/>
            </a:pPr>
            <a:r>
              <a:rPr lang="cs-CZ" sz="1800" dirty="0" smtClean="0"/>
              <a:t>VAVŘÍK, Martin. </a:t>
            </a:r>
            <a:r>
              <a:rPr lang="cs-CZ" sz="1800" i="1" dirty="0" err="1" smtClean="0"/>
              <a:t>wikipedie</a:t>
            </a:r>
            <a:r>
              <a:rPr lang="cs-CZ" sz="1800" dirty="0" smtClean="0"/>
              <a:t> [online]. [cit. 9.9.2013]. Dostupný na WWW: http://cs.wikipedia.org/wiki/Soubor:ZtraceneKameny.jpg </a:t>
            </a:r>
          </a:p>
          <a:p>
            <a:pPr>
              <a:buNone/>
            </a:pPr>
            <a:r>
              <a:rPr lang="cs-CZ" sz="1800" dirty="0" smtClean="0"/>
              <a:t>DINGOA. </a:t>
            </a:r>
            <a:r>
              <a:rPr lang="cs-CZ" sz="1800" i="1" dirty="0" err="1" smtClean="0"/>
              <a:t>wikipedie</a:t>
            </a:r>
            <a:r>
              <a:rPr lang="cs-CZ" sz="1800" dirty="0" smtClean="0"/>
              <a:t> [online]. [cit. 9.9.2013]. Dostupný na WWW: http://cs.wikipedia.org/wiki/Soubor:Pan%C4%8Davsk%C3%BD_vodop%C3%A1d1.jpg </a:t>
            </a:r>
          </a:p>
        </p:txBody>
      </p:sp>
    </p:spTree>
    <p:extLst>
      <p:ext uri="{BB962C8B-B14F-4D97-AF65-F5344CB8AC3E}">
        <p14:creationId xmlns="" xmlns:p14="http://schemas.microsoft.com/office/powerpoint/2010/main" val="665950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11</TotalTime>
  <Words>710</Words>
  <Application>Microsoft Office PowerPoint</Application>
  <PresentationFormat>Předvádění na obrazovce (4:3)</PresentationFormat>
  <Paragraphs>87</Paragraphs>
  <Slides>14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Došky</vt:lpstr>
      <vt:lpstr>Snímek 1</vt:lpstr>
      <vt:lpstr>Rozmanitost reliéfu</vt:lpstr>
      <vt:lpstr>Snímek 3</vt:lpstr>
      <vt:lpstr>Rozmanitost reliéfu</vt:lpstr>
      <vt:lpstr>Povrch - reliéf</vt:lpstr>
      <vt:lpstr>Povrch - reliéf</vt:lpstr>
      <vt:lpstr>Snímek 7</vt:lpstr>
      <vt:lpstr>Povrch - reliéf</vt:lpstr>
      <vt:lpstr>Zvláštní typy reliéfu v České republice</vt:lpstr>
      <vt:lpstr>Snímek 10</vt:lpstr>
      <vt:lpstr>Snímek 11</vt:lpstr>
      <vt:lpstr>Snímek 12</vt:lpstr>
      <vt:lpstr>Zvláštní typy reliéfu v České republice</vt:lpstr>
      <vt:lpstr>Použité zdroje a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Kohoutek Jan</dc:creator>
  <cp:lastModifiedBy>Jan Kohoutek</cp:lastModifiedBy>
  <cp:revision>12</cp:revision>
  <dcterms:created xsi:type="dcterms:W3CDTF">2014-01-06T07:27:09Z</dcterms:created>
  <dcterms:modified xsi:type="dcterms:W3CDTF">2014-01-20T00:19:23Z</dcterms:modified>
</cp:coreProperties>
</file>