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5" r:id="rId2"/>
    <p:sldId id="257" r:id="rId3"/>
    <p:sldId id="258" r:id="rId4"/>
    <p:sldId id="259" r:id="rId5"/>
    <p:sldId id="260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9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951325-4707-4B1B-9C6F-F15385FC2D0C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B925D5-BCE5-4FF9-8562-BC632892E4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02520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%D0%9F%D1%80%D0%B0%D0%B3%D0%B0.%D0%92%D0%B8%D0%B4_%D0%BD%D0%B0_%D0%A1%D1%82%D0%B0%D1%80%D1%8B%D0%B9_%D0%B3%D0%BE%D1%80%D0%BE%D0%B4.jpg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http://cs.wikipedia.org/wiki/Soubor:%D0%9F%D1%80%D0%B0%D0%B3%D0%B0.%D0%92%D0%B8%D0%B4_%D0%BD%D0%B0_%D0%A1%D1%82%D0%B0%D1%80%D1%8B%D0%B9_%D0%B3%D0%BE%D1%80%D0%BE%D0%B4.jpg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4FA076-2728-4B8F-8B81-D8EE3FD0AFE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75839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Politick%C3%BD_syst%C3%A9m_%C4%8Ces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Geografie České republiky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</a:t>
            </a:r>
            <a:r>
              <a:rPr lang="cs-CZ" sz="1600" dirty="0">
                <a:effectLst/>
              </a:rPr>
              <a:t> </a:t>
            </a:r>
            <a:r>
              <a:rPr lang="cs-CZ" sz="1600" dirty="0" smtClean="0">
                <a:effectLst/>
              </a:rPr>
              <a:t>ČR – politický systém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15.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    JK_CR_15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   10. 9. 2013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      kvarta  – DUM – informuje o současném politickém systému a vnějších vztazích </a:t>
            </a:r>
            <a:r>
              <a:rPr lang="cs-CZ" sz="1600" smtClean="0">
                <a:effectLst/>
              </a:rPr>
              <a:t>České republiky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</a:t>
            </a:r>
            <a:r>
              <a:rPr lang="cs-CZ" sz="1600" dirty="0" smtClean="0">
                <a:effectLst/>
              </a:rPr>
              <a:t>: Atlas </a:t>
            </a:r>
            <a:r>
              <a:rPr lang="cs-CZ" sz="1600" dirty="0">
                <a:effectLst/>
              </a:rPr>
              <a:t>České republiky – sešitový atlas pro ZŠ a víceletá gymnázia (2010)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3086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/>
          <a:lstStyle/>
          <a:p>
            <a:pPr algn="ctr"/>
            <a:r>
              <a:rPr lang="cs-CZ" dirty="0" smtClean="0"/>
              <a:t>Politický systém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832648"/>
          </a:xfrm>
        </p:spPr>
        <p:txBody>
          <a:bodyPr>
            <a:normAutofit lnSpcReduction="10000"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 je 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zastupitelská demokracie, parlamentní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Výkonnou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disponuje 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prezident a vláda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přičemž vláda je vrcholným orgánem výkonné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moci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Vláda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odpovědná 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Poslanecké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sněmovně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Hlavou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státu je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prezident, volený přímou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volbou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Prezident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jmenuje</a:t>
            </a:r>
            <a:r>
              <a:rPr lang="cs-CZ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souhlasem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Senátu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soudce</a:t>
            </a:r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Ústavního soudu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za určitých podmínek </a:t>
            </a:r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může rozpustit Poslaneckou sněmovnu a vetovat zákony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(kromě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ústavních)</a:t>
            </a:r>
          </a:p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Jmenuje </a:t>
            </a:r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také předsedu vlády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a další její členy jmenuje na jeho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návrh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Přijímá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demisi předsedy vlády a jeho prostřednictvím i od jednotlivých členů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Centrální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bankou státu je nezávislá 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národní banka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která mj. vydává českou měnu, českou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korunu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0177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pPr algn="ctr"/>
            <a:r>
              <a:rPr lang="cs-CZ" dirty="0"/>
              <a:t>Politický systém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5688632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Parlament České republiky je dvoukomorový, s Poslaneckou sněmovnou a </a:t>
            </a:r>
            <a:r>
              <a:rPr lang="cs-CZ" b="1" dirty="0" smtClean="0">
                <a:solidFill>
                  <a:srgbClr val="FF0000"/>
                </a:solidFill>
              </a:rPr>
              <a:t>Senátem</a:t>
            </a:r>
            <a:endParaRPr lang="cs-CZ" b="1" dirty="0">
              <a:solidFill>
                <a:srgbClr val="FF0000"/>
              </a:solidFill>
            </a:endParaRPr>
          </a:p>
          <a:p>
            <a:r>
              <a:rPr lang="cs-CZ" dirty="0" smtClean="0"/>
              <a:t>Do </a:t>
            </a:r>
            <a:r>
              <a:rPr lang="cs-CZ" dirty="0"/>
              <a:t>Poslanecké sněmovny se volí </a:t>
            </a:r>
            <a:r>
              <a:rPr lang="cs-CZ" b="1" dirty="0">
                <a:solidFill>
                  <a:srgbClr val="FFC000"/>
                </a:solidFill>
              </a:rPr>
              <a:t>200 poslanců každé čtyři roky </a:t>
            </a:r>
            <a:r>
              <a:rPr lang="cs-CZ" dirty="0"/>
              <a:t>na základě </a:t>
            </a:r>
            <a:r>
              <a:rPr lang="cs-CZ" b="1" dirty="0">
                <a:solidFill>
                  <a:srgbClr val="FFC000"/>
                </a:solidFill>
              </a:rPr>
              <a:t>poměrného </a:t>
            </a:r>
            <a:r>
              <a:rPr lang="cs-CZ" b="1" dirty="0" smtClean="0">
                <a:solidFill>
                  <a:srgbClr val="FFC000"/>
                </a:solidFill>
              </a:rPr>
              <a:t>zastoupení</a:t>
            </a:r>
            <a:endParaRPr lang="cs-CZ" b="1" dirty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00B0F0"/>
                </a:solidFill>
              </a:rPr>
              <a:t>Jednou </a:t>
            </a:r>
            <a:r>
              <a:rPr lang="cs-CZ" b="1" dirty="0">
                <a:solidFill>
                  <a:srgbClr val="00B0F0"/>
                </a:solidFill>
              </a:rPr>
              <a:t>za dva roky se volbami obmění třetina Senátu </a:t>
            </a:r>
            <a:r>
              <a:rPr lang="cs-CZ" dirty="0"/>
              <a:t>na základě dvoukolových většinových </a:t>
            </a:r>
            <a:r>
              <a:rPr lang="cs-CZ" dirty="0" smtClean="0"/>
              <a:t>voleb</a:t>
            </a:r>
            <a:endParaRPr lang="cs-CZ" dirty="0"/>
          </a:p>
          <a:p>
            <a:r>
              <a:rPr lang="cs-CZ" dirty="0" smtClean="0"/>
              <a:t>Každý </a:t>
            </a:r>
            <a:r>
              <a:rPr lang="cs-CZ" dirty="0"/>
              <a:t>z 81 senátorů má </a:t>
            </a:r>
            <a:r>
              <a:rPr lang="cs-CZ" b="1" dirty="0">
                <a:solidFill>
                  <a:srgbClr val="00B050"/>
                </a:solidFill>
              </a:rPr>
              <a:t>šestiletý </a:t>
            </a:r>
            <a:r>
              <a:rPr lang="cs-CZ" b="1" dirty="0" smtClean="0">
                <a:solidFill>
                  <a:srgbClr val="00B050"/>
                </a:solidFill>
              </a:rPr>
              <a:t>mandát</a:t>
            </a:r>
            <a:endParaRPr lang="cs-CZ" b="1" dirty="0">
              <a:solidFill>
                <a:srgbClr val="00B050"/>
              </a:solidFill>
            </a:endParaRPr>
          </a:p>
          <a:p>
            <a:r>
              <a:rPr lang="cs-CZ" b="1" dirty="0">
                <a:solidFill>
                  <a:srgbClr val="FF0000"/>
                </a:solidFill>
              </a:rPr>
              <a:t>Ústavní soud o celkem 15 soudcích je garantem ústavnosti</a:t>
            </a:r>
            <a:r>
              <a:rPr lang="cs-CZ" dirty="0"/>
              <a:t>, poskytuje ochranu základním (ústavním) právům a může i rušit zákony či jejich </a:t>
            </a:r>
            <a:r>
              <a:rPr lang="cs-CZ" dirty="0" smtClean="0"/>
              <a:t>ustanovení</a:t>
            </a:r>
          </a:p>
          <a:p>
            <a:r>
              <a:rPr lang="cs-CZ" dirty="0" smtClean="0"/>
              <a:t>Není </a:t>
            </a:r>
            <a:r>
              <a:rPr lang="cs-CZ" dirty="0"/>
              <a:t>ale součástí systému obecných soudů, vrcholnými orgány jsou zde </a:t>
            </a:r>
            <a:r>
              <a:rPr lang="cs-CZ" b="1" dirty="0">
                <a:solidFill>
                  <a:srgbClr val="00B0F0"/>
                </a:solidFill>
              </a:rPr>
              <a:t>Nejvyšší soud</a:t>
            </a:r>
            <a:r>
              <a:rPr lang="cs-CZ" dirty="0"/>
              <a:t>, působící v civilní i trestní justici, a Nejvyšší správní soud s agendou správního </a:t>
            </a:r>
            <a:r>
              <a:rPr lang="cs-CZ" dirty="0" smtClean="0"/>
              <a:t>soudnictví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7696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Прага.Вид на Старый город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697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188640"/>
            <a:ext cx="88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Budova Strakovy akademie na Malé Straně v Praze je sídlem vlády České republiky</a:t>
            </a:r>
          </a:p>
        </p:txBody>
      </p:sp>
    </p:spTree>
    <p:extLst>
      <p:ext uri="{BB962C8B-B14F-4D97-AF65-F5344CB8AC3E}">
        <p14:creationId xmlns="" xmlns:p14="http://schemas.microsoft.com/office/powerpoint/2010/main" val="1956933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pPr algn="ctr"/>
            <a:r>
              <a:rPr lang="cs-CZ" dirty="0" smtClean="0"/>
              <a:t>Vnější vztahy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363272" cy="5760640"/>
          </a:xfrm>
        </p:spPr>
        <p:txBody>
          <a:bodyPr/>
          <a:lstStyle/>
          <a:p>
            <a:r>
              <a:rPr lang="cs-CZ" dirty="0" smtClean="0"/>
              <a:t>ČR se v </a:t>
            </a:r>
            <a:r>
              <a:rPr lang="cs-CZ" dirty="0"/>
              <a:t>roce </a:t>
            </a:r>
            <a:r>
              <a:rPr lang="cs-CZ" b="1" dirty="0" smtClean="0">
                <a:solidFill>
                  <a:srgbClr val="F8BEED"/>
                </a:solidFill>
              </a:rPr>
              <a:t>1993</a:t>
            </a:r>
            <a:r>
              <a:rPr lang="cs-CZ" dirty="0" smtClean="0">
                <a:solidFill>
                  <a:srgbClr val="F8BEED"/>
                </a:solidFill>
              </a:rPr>
              <a:t> </a:t>
            </a:r>
            <a:r>
              <a:rPr lang="cs-CZ" dirty="0" smtClean="0"/>
              <a:t>stává tzv. </a:t>
            </a:r>
            <a:r>
              <a:rPr lang="cs-CZ" b="1" dirty="0">
                <a:solidFill>
                  <a:srgbClr val="F8BEED"/>
                </a:solidFill>
              </a:rPr>
              <a:t>k</a:t>
            </a:r>
            <a:r>
              <a:rPr lang="cs-CZ" b="1" dirty="0" smtClean="0">
                <a:solidFill>
                  <a:srgbClr val="F8BEED"/>
                </a:solidFill>
              </a:rPr>
              <a:t>andidátskou zemí EU</a:t>
            </a:r>
          </a:p>
          <a:p>
            <a:r>
              <a:rPr lang="cs-CZ" dirty="0" smtClean="0"/>
              <a:t>Zahájeny </a:t>
            </a:r>
            <a:r>
              <a:rPr lang="cs-CZ" b="1" dirty="0" smtClean="0">
                <a:solidFill>
                  <a:srgbClr val="FFC000"/>
                </a:solidFill>
              </a:rPr>
              <a:t>programy grantové pomoci </a:t>
            </a:r>
            <a:r>
              <a:rPr lang="cs-CZ" dirty="0" smtClean="0"/>
              <a:t>(oblast samosprávy, ŽP, podpora regionálního rozvoje a rozvoje venkova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Vzdělávací programy </a:t>
            </a:r>
            <a:r>
              <a:rPr lang="cs-CZ" dirty="0" smtClean="0"/>
              <a:t>– Sokrates, Leonardo, Erasmus – spolupráce se vzdělávacími institucemi jiných zemí</a:t>
            </a:r>
          </a:p>
          <a:p>
            <a:r>
              <a:rPr lang="cs-CZ" dirty="0" smtClean="0"/>
              <a:t>Vznikají </a:t>
            </a:r>
            <a:r>
              <a:rPr lang="cs-CZ" b="1" dirty="0" smtClean="0">
                <a:solidFill>
                  <a:srgbClr val="FF0000"/>
                </a:solidFill>
              </a:rPr>
              <a:t>Euroregiony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jako nadnárodní typ sdružení obcí a měst</a:t>
            </a:r>
          </a:p>
          <a:p>
            <a:r>
              <a:rPr lang="cs-CZ" dirty="0" smtClean="0"/>
              <a:t>Podpora regionální a přeshraniční politiky (program </a:t>
            </a:r>
            <a:r>
              <a:rPr lang="cs-CZ" dirty="0" err="1" smtClean="0"/>
              <a:t>Phare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Snaha odstranit nerovnosti mezi regiony </a:t>
            </a:r>
            <a:r>
              <a:rPr lang="cs-CZ" dirty="0" smtClean="0"/>
              <a:t>– projekty pro oživení oblastí</a:t>
            </a:r>
          </a:p>
          <a:p>
            <a:r>
              <a:rPr lang="cs-CZ" dirty="0" smtClean="0"/>
              <a:t>Probíhají diskuze o výhodnosti členství v EU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Vstup do EU 1.5.2004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1102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06090"/>
          </a:xfrm>
        </p:spPr>
        <p:txBody>
          <a:bodyPr/>
          <a:lstStyle/>
          <a:p>
            <a:pPr algn="ctr"/>
            <a:r>
              <a:rPr lang="cs-CZ" dirty="0"/>
              <a:t>Vnější vztahy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832648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roce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1989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rozpad sovětského bloku – RVHP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Orientace na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trhy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rámci ekonomické spolupráce členství v mnoha mezinárodních organizacích 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Organizace pro hospodářskou spolupráci a rozvoj OECD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Diplomatické styky s více než 180 státy světa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ČR 70 zastupitelských úřadů cizích zemí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Podobný počet má ČR ve světě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19.1.1993 byla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ČR přijata jako 179. člen OSN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ČSR spoluzakladatel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– poskytujeme jednotky do mezinárodních misí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Člen NATO (1999)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spolehlivá bezpečnostní garance, ale také povinnost účasti na vojenských akcí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57501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424936" cy="5832648"/>
          </a:xfrm>
        </p:spPr>
        <p:txBody>
          <a:bodyPr/>
          <a:lstStyle/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Červinka, P. et al. (2003): Zeměpis  České republiky.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Kastner, J. et al. (2009): Zeměpis naší vlasti.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hlinkClick r:id="rId3"/>
              </a:rPr>
              <a:t>http://cs.wikipedia.org/wiki/%</a:t>
            </a:r>
            <a:r>
              <a:rPr lang="cs-CZ" sz="1800" dirty="0" smtClean="0">
                <a:hlinkClick r:id="rId3"/>
              </a:rPr>
              <a:t>C4%8Cesko</a:t>
            </a:r>
            <a:endParaRPr lang="cs-CZ" sz="1800" dirty="0" smtClean="0"/>
          </a:p>
          <a:p>
            <a:pPr marL="36576" indent="0">
              <a:buNone/>
            </a:pPr>
            <a:r>
              <a:rPr lang="cs-CZ" sz="1800" dirty="0">
                <a:hlinkClick r:id="rId4"/>
              </a:rPr>
              <a:t>http://cs.wikipedia.org/wiki/Politick%C3%BD_syst%C3%A9m_%</a:t>
            </a:r>
            <a:r>
              <a:rPr lang="cs-CZ" sz="1800" dirty="0" smtClean="0">
                <a:hlinkClick r:id="rId4"/>
              </a:rPr>
              <a:t>C4%8Ceska</a:t>
            </a:r>
            <a:endParaRPr lang="cs-CZ" sz="1800" dirty="0" smtClean="0"/>
          </a:p>
          <a:p>
            <a:pPr marL="36576" indent="0">
              <a:buNone/>
            </a:pPr>
            <a:endParaRPr lang="cs-CZ" sz="1800" dirty="0" smtClean="0"/>
          </a:p>
          <a:p>
            <a:pPr marL="36576" indent="0">
              <a:buNone/>
            </a:pPr>
            <a:r>
              <a:rPr lang="cs-CZ" sz="1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  <a:endParaRPr lang="cs-CZ" sz="1800" dirty="0" smtClean="0"/>
          </a:p>
          <a:p>
            <a:pPr>
              <a:buNone/>
            </a:pPr>
            <a:r>
              <a:rPr lang="az-Cyrl-AZ" sz="1800" dirty="0" smtClean="0"/>
              <a:t>МУРАТОВ, Витольд.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10.9.2013]. Dostupný na WWW: http://cs.wikipedia.org/wiki/Soubor:%D0%9F%D1%80%D0%B0%D0%B3%D0%B0.%D0%92%D0%B8%D0%B4_%D0%BD%D0%B0_%D0%A1%D1%82%D0%B0%D1%80%D1%8B%D0%B9_%D0%B3%D0%BE%D1%80%D0%BE%D0%B4.jpg 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54828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323</Words>
  <Application>Microsoft Office PowerPoint</Application>
  <PresentationFormat>Předvádění na obrazovce (4:3)</PresentationFormat>
  <Paragraphs>65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Snímek 1</vt:lpstr>
      <vt:lpstr>Politický systém ČR</vt:lpstr>
      <vt:lpstr>Politický systém ČR</vt:lpstr>
      <vt:lpstr>Snímek 4</vt:lpstr>
      <vt:lpstr>Vnější vztahy</vt:lpstr>
      <vt:lpstr>Vnější vztahy</vt:lpstr>
      <vt:lpstr>Použité zdroje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Jan Kohoutek</cp:lastModifiedBy>
  <cp:revision>9</cp:revision>
  <dcterms:created xsi:type="dcterms:W3CDTF">2014-01-05T20:17:17Z</dcterms:created>
  <dcterms:modified xsi:type="dcterms:W3CDTF">2014-01-20T00:19:08Z</dcterms:modified>
</cp:coreProperties>
</file>