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58" r:id="rId3"/>
    <p:sldId id="259" r:id="rId4"/>
    <p:sldId id="260" r:id="rId5"/>
    <p:sldId id="261" r:id="rId6"/>
    <p:sldId id="262" r:id="rId7"/>
    <p:sldId id="263" r:id="rId8"/>
    <p:sldId id="269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8CFFC86-9AB2-408F-8AAC-8D033362A791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66B417-F94B-483E-A84C-D5F0E0EDE7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7010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-_density_of_UNESCO_sites.pn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rivoklat_castle_01.jp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sky_Krumlov_01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n%C4%9B%C5%BEka_a_Ob%C5%99%C3%AD_d%C5%AFl.jp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7-KarlovyVary-143s.jp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CeskyKrumlovNacht.JP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http://cs.wikipedia.org/wiki/Soubor:Europe_-_density_of_UNESCO_sites.png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8186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http://cs.wikipedia.org/wiki/Soubor:Krivoklat_castle_01.jpg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68414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http://cs.wikipedia.org/wiki/Soubor:Cesky_Krumlov_01.jpg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688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http://cs.wikipedia.org/wiki/Soubor:Sn%C4%9B%C5%BEka_a_Ob%C5%99%C3%AD_d%C5%AFl.jpg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66B417-F94B-483E-A84C-D5F0E0EDE72C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86260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http://cs.wikipedia.org/wiki/Soubor:2007-KarlovyVary-143s.jpg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58287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http://en.wikipedia.org/wiki/File:CeskyKrumlovNacht.JPG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954A6B-87C2-4768-BABB-D85ADCCE8F0B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3495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esco-czech.cz/lednicko-valticky-areal/predstaveni/" TargetMode="External"/><Relationship Id="rId13" Type="http://schemas.openxmlformats.org/officeDocument/2006/relationships/hyperlink" Target="http://www.unesco-czech.cz/trebic/predstaveni/" TargetMode="External"/><Relationship Id="rId3" Type="http://schemas.openxmlformats.org/officeDocument/2006/relationships/image" Target="../media/image2.png"/><Relationship Id="rId7" Type="http://schemas.openxmlformats.org/officeDocument/2006/relationships/hyperlink" Target="http://www.unesco-czech.cz/kromeriz/predstaveni/" TargetMode="External"/><Relationship Id="rId12" Type="http://schemas.openxmlformats.org/officeDocument/2006/relationships/hyperlink" Target="http://www.unesco-czech.cz/telc/predstaveni/" TargetMode="External"/><Relationship Id="rId17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6" Type="http://schemas.openxmlformats.org/officeDocument/2006/relationships/hyperlink" Target="http://www.mesto-kromeriz.cz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unesco-czech.cz/holasovice/predstaveni/" TargetMode="External"/><Relationship Id="rId11" Type="http://schemas.openxmlformats.org/officeDocument/2006/relationships/hyperlink" Target="http://www.unesco-czech.cz/praha/predstaveni/" TargetMode="External"/><Relationship Id="rId5" Type="http://schemas.openxmlformats.org/officeDocument/2006/relationships/hyperlink" Target="http://www.unesco-czech.cz/cesky-krumlov/predstaveni/" TargetMode="External"/><Relationship Id="rId15" Type="http://schemas.openxmlformats.org/officeDocument/2006/relationships/hyperlink" Target="http://www.unesco-czech.cz/kutna-hora/predstaveni/" TargetMode="External"/><Relationship Id="rId10" Type="http://schemas.openxmlformats.org/officeDocument/2006/relationships/hyperlink" Target="http://www.unesco-czech.cz/olomouc/predstaveni/" TargetMode="External"/><Relationship Id="rId4" Type="http://schemas.openxmlformats.org/officeDocument/2006/relationships/hyperlink" Target="http://www.unesco-czech.cz/brno/predstaveni/" TargetMode="External"/><Relationship Id="rId9" Type="http://schemas.openxmlformats.org/officeDocument/2006/relationships/hyperlink" Target="http://www.unesco-czech.cz/litomysl/predstaveni/" TargetMode="External"/><Relationship Id="rId14" Type="http://schemas.openxmlformats.org/officeDocument/2006/relationships/hyperlink" Target="http://www.unesco-czech.cz/zdar-nad-sazavou/predstaveni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cestovní ruch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16.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JK_CR_16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11.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obsahuje informace o předpokladech, struktuře cestovního ruchu a o nejvýznamnějších oblastech jeho realizace na území </a:t>
            </a:r>
            <a:r>
              <a:rPr lang="cs-CZ" sz="1600" smtClean="0">
                <a:effectLst/>
              </a:rPr>
              <a:t>České republiky 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</a:t>
            </a:r>
            <a:r>
              <a:rPr lang="cs-CZ" sz="1600" dirty="0" smtClean="0">
                <a:effectLst/>
              </a:rPr>
              <a:t>: </a:t>
            </a:r>
            <a:r>
              <a:rPr lang="cs-CZ" sz="1600" dirty="0">
                <a:effectLst/>
              </a:rPr>
              <a:t>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4797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Cestovní ruch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568952" cy="568863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Všeobecně má ČR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dobré předpoklady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předpoklady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různorodý reliéf, vápencové oblasti, pískovcová skalní města, krasové jevy, horské lesy, rybniční pánve…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na velehory a mořské pobřeží se v ČR nacházejí všechny základní typy evropské krajiny </a:t>
            </a:r>
          </a:p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Kulturně historické předpoklady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množství cenných staveb a objektů – velice vyhledávané cíle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Historická centra měst, hrady, zámky, církevní stavby, venkovská lidová architektura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Muzea, galerie, technická díla …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Nejcennější na seznamu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UNESCO</a:t>
            </a:r>
          </a:p>
          <a:p>
            <a:r>
              <a:rPr lang="cs-CZ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Realizační předpoklady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dostatečná a kvalitní síť zařízení umožňující CR (dopravní, ubytovací, stravovací…)</a:t>
            </a:r>
          </a:p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Výrazné zlepšení v 90. letech 20 st.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4112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urope - density of UNESCO sites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4" y="0"/>
            <a:ext cx="9142576" cy="68914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55976" y="116632"/>
            <a:ext cx="4572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zobrazující koncentraci památek UNESCO v jednotlivých evropských zemích. Čísla v rámečku udávají kolik tisíc km</a:t>
            </a:r>
            <a:r>
              <a:rPr lang="cs-CZ" sz="2000" b="1" baseline="30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připadá na 1 památku UNESCO v daném státě. </a:t>
            </a:r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755576" y="1878196"/>
            <a:ext cx="6192688" cy="497980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68203" tIns="0" rIns="0" bIns="268203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4" tooltip="Brno"/>
              </a:rPr>
              <a:t>Brno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5" tooltip="Český Krumlov"/>
              </a:rPr>
              <a:t>Český Krumlov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6" tooltip="Holašovice"/>
              </a:rPr>
              <a:t>Holašovice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7" tooltip="Kroměříž"/>
              </a:rPr>
              <a:t>Kroměříž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8" tooltip="Lednicko-valtický areál"/>
              </a:rPr>
              <a:t>Lednicko-valtický areál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9" tooltip="Litomyšl"/>
              </a:rPr>
              <a:t>Litomyšl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10" tooltip="Olomouc"/>
              </a:rPr>
              <a:t>Olomouc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11" tooltip="Praha"/>
              </a:rPr>
              <a:t>Praha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12" tooltip="Telč"/>
              </a:rPr>
              <a:t>Telč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13" tooltip="Třebíč"/>
              </a:rPr>
              <a:t>Třebíč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14" tooltip="Žďár nad Sázavou"/>
              </a:rPr>
              <a:t>Žďár nad Sázavou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altLang="cs-CZ" sz="2400" b="1" i="0" u="none" strike="noStrike" cap="none" normalizeH="0" baseline="0" dirty="0" smtClean="0">
                <a:ln>
                  <a:noFill/>
                </a:ln>
                <a:solidFill>
                  <a:srgbClr val="ED1C2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 pitchFamily="34" charset="0"/>
                <a:cs typeface="Arial" pitchFamily="34" charset="0"/>
                <a:hlinkClick r:id="rId15" tooltip="Kutná Hora"/>
              </a:rPr>
              <a:t>Kutná Hora</a:t>
            </a:r>
            <a:endParaRPr kumimoji="0" lang="cs-CZ" altLang="cs-CZ" sz="24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Verdana" pitchFamily="34" charset="0"/>
              <a:cs typeface="Arial" pitchFamily="34" charset="0"/>
            </a:endParaRPr>
          </a:p>
        </p:txBody>
      </p:sp>
      <p:pic>
        <p:nvPicPr>
          <p:cNvPr id="4" name="Picture 2" descr="Nové okno. ">
            <a:hlinkClick r:id="rId16" tooltip="Oficiální prezentace"/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788" y="411163"/>
            <a:ext cx="66675" cy="76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29823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Krivoklat castle 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260648"/>
            <a:ext cx="21204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Křivoklát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6014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esky Krumlov 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320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6632"/>
            <a:ext cx="375538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Krumlov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8630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/>
          <a:lstStyle/>
          <a:p>
            <a:pPr algn="ctr"/>
            <a:r>
              <a:rPr lang="cs-CZ" dirty="0"/>
              <a:t>Cestovní ruch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5616624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ekonomiku státu je nejvýznamnější </a:t>
            </a:r>
            <a:r>
              <a:rPr lang="cs-CZ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aktivní CR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(x pasivní CR)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 ve světe mezi 20 nejnavštěvovanějšími zeměmi 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 Evropě mezi 10)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Zájem zejména o hlavní město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Návštěvníci hlavně z Německa, Itálie, Nizozemci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obvatelé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sousedních států</a:t>
            </a:r>
          </a:p>
          <a:p>
            <a:r>
              <a:rPr lang="cs-CZ" b="1" u="sng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Pasivní cestovní ruch</a:t>
            </a:r>
            <a:r>
              <a:rPr lang="cs-CZ" b="1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výjezdy našich občanů do zahraničí (vývoz finančních prostředků za hranice)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Změna destinací po roce 1989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Bulharsko, JSFR, Maďarsko, NDR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Itálie, Španělsko, Egypt, Chorvatsko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cestovní ruch 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druhé bydlení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velký význam pro záchranu venkovského domovního fondu</a:t>
            </a:r>
          </a:p>
          <a:p>
            <a:endParaRPr lang="cs-CZ" u="sng" dirty="0"/>
          </a:p>
        </p:txBody>
      </p:sp>
    </p:spTree>
    <p:extLst>
      <p:ext uri="{BB962C8B-B14F-4D97-AF65-F5344CB8AC3E}">
        <p14:creationId xmlns="" xmlns:p14="http://schemas.microsoft.com/office/powerpoint/2010/main" val="3640266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/>
          <a:lstStyle/>
          <a:p>
            <a:pPr algn="ctr"/>
            <a:r>
              <a:rPr lang="cs-CZ" dirty="0" smtClean="0"/>
              <a:t>Nejvýznamnější oblasti CR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590465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Využitelné prakticky celé území ČR</a:t>
            </a:r>
          </a:p>
          <a:p>
            <a:pPr mar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Nejvýznamnější oblasti soustředěného CR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oblasti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Krkonoše, Šumava, Jeseníky a Beskydy s Valašskem – letní i zimní turistika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Krkonoše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nejvyšší návštěvnost</a:t>
            </a: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Šumava, Krušné hory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nejvyšší potencionální rozvoj do budoucnosti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Západočeská lázeňská oblast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(tzv. lázeňský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trojuhelník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– založena na přírodních podmínkách – výskyt minerálních a termálních pramenů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Zahrnuje naše nejznámější lázně (</a:t>
            </a:r>
            <a:r>
              <a:rPr lang="cs-CZ" b="1" dirty="0" smtClean="0">
                <a:solidFill>
                  <a:srgbClr val="FDB9F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K. Vary, Mariánské lázně, Františkovy lázně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Nejnavštěvovanější oblastí ČR je Praha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domácí i zahraniční CR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k nejnavštěvovanějším městům světa (přes 3 mil. cizinců)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72044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něžka a Obří dů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6621"/>
            <a:ext cx="9172685" cy="68746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70506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KRKONOŠE - Sněžka </a:t>
            </a:r>
            <a:r>
              <a:rPr lang="pl-PL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Obřím dolem, v pozadí Polsko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2497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2007-KarlovyVary-143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0356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35976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Karlovy Vary</a:t>
            </a:r>
            <a:endParaRPr lang="cs-CZ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Soubor:KarlovyVaryHotSprin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053" y="604138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0334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CeskyKrumlovNach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5658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2606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Krumlov</a:t>
            </a: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Castle in the South Bohemian Region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2696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24936" cy="5832648"/>
          </a:xfrm>
        </p:spPr>
        <p:txBody>
          <a:bodyPr>
            <a:normAutofit fontScale="92500" lnSpcReduction="2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  <a:endParaRPr lang="cs-CZ" sz="1800" dirty="0" smtClean="0"/>
          </a:p>
          <a:p>
            <a:pPr>
              <a:buNone/>
            </a:pPr>
            <a:r>
              <a:rPr lang="cs-CZ" sz="1600" dirty="0" smtClean="0"/>
              <a:t>DOCSJ.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11.9.2013]. Dostupný na WWW: http://en.wikipedia.org/wiki/File:CeskyKrumlovNacht.JPG </a:t>
            </a:r>
          </a:p>
          <a:p>
            <a:pPr>
              <a:buNone/>
            </a:pPr>
            <a:r>
              <a:rPr lang="cs-CZ" sz="1600" dirty="0" smtClean="0"/>
              <a:t>BOBAK HA'ERI.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11.9.2013]. Dostupný na WWW: http://cs.wikipedia.org/wiki/Soubor:2007-KarlovyVary-143s.jpg </a:t>
            </a:r>
          </a:p>
          <a:p>
            <a:pPr>
              <a:buNone/>
            </a:pPr>
            <a:r>
              <a:rPr lang="cs-CZ" sz="1600" dirty="0" smtClean="0"/>
              <a:t>DBENZHUSER.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11.9.2013]. Dostupný na WWW: http://cs.wikipedia.org/wiki/Soubor:Cesky_Krumlov_01.jpg </a:t>
            </a:r>
          </a:p>
          <a:p>
            <a:pPr>
              <a:buNone/>
            </a:pPr>
            <a:r>
              <a:rPr lang="cs-CZ" sz="1600" dirty="0" smtClean="0"/>
              <a:t>SVOBODAT.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11.9.2013]. Dostupný na WWW: http://cs.wikipedia.org/wiki/Soubor:Krivoklat_castle_01.jpg </a:t>
            </a:r>
          </a:p>
          <a:p>
            <a:pPr>
              <a:buNone/>
            </a:pPr>
            <a:r>
              <a:rPr lang="cs-CZ" sz="1600" dirty="0" smtClean="0"/>
              <a:t>PACKARE.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11.9.2013]. Dostupný na WWW: http://cs.wikipedia.org/wiki/Soubor:Europe_-_density_of_UNESCO_sites.png </a:t>
            </a:r>
          </a:p>
          <a:p>
            <a:pPr>
              <a:buNone/>
            </a:pPr>
            <a:r>
              <a:rPr lang="cs-CZ" sz="1600" dirty="0" smtClean="0"/>
              <a:t>SNEK01.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11.9.2013]. Dostupný na WWW: http://cs.wikipedia.org/wiki/Soubor:Sn%C4%9B%C5%BEka_a_Ob%C5%99%C3%AD_d%C5%AFl.jpg</a:t>
            </a:r>
            <a:endParaRPr lang="cs-CZ" sz="1600" dirty="0"/>
          </a:p>
          <a:p>
            <a:pPr marL="36576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="" xmlns:p14="http://schemas.microsoft.com/office/powerpoint/2010/main" val="77260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20</TotalTime>
  <Words>590</Words>
  <Application>Microsoft Office PowerPoint</Application>
  <PresentationFormat>Předvádění na obrazovce (4:3)</PresentationFormat>
  <Paragraphs>90</Paragraphs>
  <Slides>11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Snímek 1</vt:lpstr>
      <vt:lpstr>Cestovní ruch v ČR</vt:lpstr>
      <vt:lpstr>Snímek 3</vt:lpstr>
      <vt:lpstr>Snímek 4</vt:lpstr>
      <vt:lpstr>Snímek 5</vt:lpstr>
      <vt:lpstr>Cestovní ruch v ČR</vt:lpstr>
      <vt:lpstr>Nejvýznamnější oblasti CR v ČR</vt:lpstr>
      <vt:lpstr>Snímek 8</vt:lpstr>
      <vt:lpstr>Snímek 9</vt:lpstr>
      <vt:lpstr>Snímek 10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Jan Kohoutek</cp:lastModifiedBy>
  <cp:revision>13</cp:revision>
  <dcterms:created xsi:type="dcterms:W3CDTF">2014-01-06T13:56:31Z</dcterms:created>
  <dcterms:modified xsi:type="dcterms:W3CDTF">2014-01-20T00:18:52Z</dcterms:modified>
</cp:coreProperties>
</file>