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58" r:id="rId3"/>
    <p:sldId id="259" r:id="rId4"/>
    <p:sldId id="265" r:id="rId5"/>
    <p:sldId id="260" r:id="rId6"/>
    <p:sldId id="261" r:id="rId7"/>
    <p:sldId id="262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06004-5AC2-45FB-B09A-FA4B3DB53CC7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FA7A1E-674D-4D4E-93AD-A05DEE7CF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0504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ndesarchiv_Bild_183-R90009,_Budapest,_II._Weltfestspiele,_Festumzug,_tschechische_Delegation_(cropped).jp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%C5%99%C3%ADd%C4%9Bl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%C5%99%C3%ADd%C4%9Bl.jp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ivatization_voucher_(Czechoslovakia)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http://cs.wikipedia.org/wiki/Soubor:Bundesarchiv_Bild_183-R90009,_Budapest,_II._Weltfestspiele,_Festumzug,_tschechische_Delegation_(cropped).jpg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FA7A1E-674D-4D4E-93AD-A05DEE7CF1F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403253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http://cs.wikipedia.org/wiki/Soubor:P%C5%99%C3%ADd%C4%9Bl.jpg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FA7A1E-674D-4D4E-93AD-A05DEE7CF1FE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5515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hlinkClick r:id="rId3"/>
              </a:rPr>
              <a:t>http://cs.wikipedia.org/wiki/Soubor:P%C5%99%C3%ADd%C4%9Bl.jpg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831972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http://cs.wikipedia.org/wiki/Soubor:Privatization_voucher_(Czechoslovakia).JPG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FA7A1E-674D-4D4E-93AD-A05DEE7CF1F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9683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Ekonomika_%C4%8Ces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vývoj hospodářství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17.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JK_CR_17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11.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se věnuje historickému vývoji hospodářství v českých zemích a </a:t>
            </a:r>
            <a:r>
              <a:rPr lang="cs-CZ" sz="1600" smtClean="0">
                <a:effectLst/>
              </a:rPr>
              <a:t>jeho restrukturalizaci po roce 1989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 Atlas 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0044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/>
            <a:r>
              <a:rPr lang="cs-CZ" dirty="0"/>
              <a:t>Vývoj 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ČR na počátku 20. stol. – hospodářsky nejrozvinutější oblast Evropy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Výhodná poloha, v této době ještě dostatečné surovinové zdroje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vzniku ČSR 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70% průmyslu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býv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Rakouska – Uherska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Meziválečná ČSR patřila mezi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přední průmyslové země světa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Výrobky jdou v této době do celého světa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zemědělství převládala malovýroba, dopravní síť odpovídala potřebám doby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hospodářství se uplatňoval zahraniční kapitál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65179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dirty="0"/>
              <a:t>Vývoj 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r>
              <a:rPr lang="cs-CZ" dirty="0" smtClean="0"/>
              <a:t>Hluboký zásah do hospodářského vývoje přinesl </a:t>
            </a:r>
            <a:r>
              <a:rPr lang="cs-CZ" b="1" dirty="0" smtClean="0">
                <a:solidFill>
                  <a:srgbClr val="FF0000"/>
                </a:solidFill>
              </a:rPr>
              <a:t>únor 1948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Znárodnění průmyslu, likvidace soukromého sektoru, kolektivizace zemědělství</a:t>
            </a:r>
          </a:p>
          <a:p>
            <a:r>
              <a:rPr lang="cs-CZ" dirty="0" smtClean="0"/>
              <a:t>Násilné </a:t>
            </a:r>
            <a:r>
              <a:rPr lang="cs-CZ" b="1" dirty="0" smtClean="0">
                <a:solidFill>
                  <a:srgbClr val="92D050"/>
                </a:solidFill>
              </a:rPr>
              <a:t>přetrhání styků s našimi obchodními partnery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Zavedeno centrální plánování </a:t>
            </a:r>
            <a:r>
              <a:rPr lang="cs-CZ" dirty="0" smtClean="0"/>
              <a:t>ve všech oblastech hospodářství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Hospodářství se nuceně orientuje na těžký průmysl </a:t>
            </a:r>
            <a:r>
              <a:rPr lang="cs-CZ" dirty="0" smtClean="0"/>
              <a:t>bez ohledu na geografické podmínky, ekonomické i územní dopady</a:t>
            </a:r>
          </a:p>
          <a:p>
            <a:r>
              <a:rPr lang="cs-CZ" dirty="0" smtClean="0"/>
              <a:t>Důsledkem byl </a:t>
            </a:r>
            <a:r>
              <a:rPr lang="cs-CZ" b="1" dirty="0" smtClean="0">
                <a:solidFill>
                  <a:srgbClr val="FFC000"/>
                </a:solidFill>
              </a:rPr>
              <a:t>nárůst spotřeby zdrojů </a:t>
            </a:r>
            <a:r>
              <a:rPr lang="cs-CZ" dirty="0" smtClean="0"/>
              <a:t>– nárůst domácí těžby a dovozu</a:t>
            </a:r>
          </a:p>
          <a:p>
            <a:r>
              <a:rPr lang="cs-CZ" b="1" u="sng" dirty="0" smtClean="0"/>
              <a:t>Extrémní zhoršování ekologické situace</a:t>
            </a:r>
          </a:p>
          <a:p>
            <a:r>
              <a:rPr lang="cs-CZ" dirty="0" smtClean="0"/>
              <a:t>Objemové ukazatele výroby neustále rostly – současné zhoršování postavení ČSSR ve světě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9563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undesarchiv Bild 183-R90009, Budapest, II. Weltfestspiele, Festumzug, tschechische Delegation (cropped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" y="0"/>
            <a:ext cx="9143109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92594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116632"/>
            <a:ext cx="8229600" cy="706090"/>
          </a:xfrm>
        </p:spPr>
        <p:txBody>
          <a:bodyPr/>
          <a:lstStyle/>
          <a:p>
            <a:pPr algn="ctr"/>
            <a:r>
              <a:rPr lang="cs-CZ" dirty="0"/>
              <a:t>Vývoj 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908720"/>
            <a:ext cx="8229600" cy="23762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Přednostní </a:t>
            </a:r>
            <a:r>
              <a:rPr lang="cs-CZ" b="1" dirty="0" smtClean="0">
                <a:solidFill>
                  <a:srgbClr val="FF0000"/>
                </a:solidFill>
              </a:rPr>
              <a:t>rozvoj těžkého průmyslu bez ohledu na geografické podmínky, ekonomické i územní dopady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Trvalý růst spotřeby zdrojů </a:t>
            </a:r>
            <a:r>
              <a:rPr lang="cs-CZ" dirty="0" smtClean="0"/>
              <a:t>– rostoucí těžba a nároky na dovoz</a:t>
            </a:r>
          </a:p>
          <a:p>
            <a:r>
              <a:rPr lang="cs-CZ" dirty="0" smtClean="0"/>
              <a:t>Objemové ukazatele výroby rostou – současně se zhoršuje mezinárodní postavení ČSR ve srovnání se zeměmi ZE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Soubor:Přídě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94" y="3109610"/>
            <a:ext cx="7920880" cy="3168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6277962"/>
            <a:ext cx="79393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přídělové lístky z 50. let 20. 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105837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778098"/>
          </a:xfrm>
        </p:spPr>
        <p:txBody>
          <a:bodyPr/>
          <a:lstStyle/>
          <a:p>
            <a:pPr algn="ctr"/>
            <a:r>
              <a:rPr lang="cs-CZ" dirty="0"/>
              <a:t>Vývoj hospodářství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712968" cy="590465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Růst výroby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zejména proto, že se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zvyšovala zaměstnanost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Roste zaměstnanost žen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nereagovalo na změny vědeckotechnického rozvoje</a:t>
            </a:r>
          </a:p>
          <a:p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 po svém vzniku zdědilo strukturu průmyslu z bývalé ČSSR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(Česká socialistická republika se na výrobě v celé zemi podílela sedmdesáti procenty – z toho Čechy 43 % a Morava se Slezskem 27 %), jež byla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nevhodná, energeticky náročná, neekologická, zastaralá a orientovaná na vojenskou výrobu pro celek větší, než byla země sama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(tedy vývoz do Sovětského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svazu)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Sortiment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vyráběného zboží byl širší, než si země mohla dovolit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zahraniční obchod byl monopolizován a v porovnání se zeměmi Západní Evropy byl relativně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5453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Transformace ekonomiky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16624"/>
          </a:xfrm>
        </p:spPr>
        <p:txBody>
          <a:bodyPr>
            <a:normAutofit/>
          </a:bodyPr>
          <a:lstStyle/>
          <a:p>
            <a:r>
              <a:rPr lang="cs-CZ" dirty="0"/>
              <a:t>Ještě před rozpadem ČSFR došlo k některým základním změnám </a:t>
            </a:r>
            <a:r>
              <a:rPr lang="cs-CZ" dirty="0" smtClean="0"/>
              <a:t>(např. </a:t>
            </a:r>
            <a:r>
              <a:rPr lang="cs-CZ" b="1" dirty="0">
                <a:solidFill>
                  <a:srgbClr val="FFFF00"/>
                </a:solidFill>
              </a:rPr>
              <a:t>umožnění soukromého </a:t>
            </a:r>
            <a:r>
              <a:rPr lang="cs-CZ" b="1" dirty="0" smtClean="0">
                <a:solidFill>
                  <a:srgbClr val="FFFF00"/>
                </a:solidFill>
              </a:rPr>
              <a:t>podnikání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Během </a:t>
            </a:r>
            <a:r>
              <a:rPr lang="cs-CZ" dirty="0"/>
              <a:t>90. let došlo k základním změnám ve vlastnických vztazích – malé a velké </a:t>
            </a:r>
            <a:r>
              <a:rPr lang="cs-CZ" b="1" dirty="0">
                <a:solidFill>
                  <a:srgbClr val="FF0000"/>
                </a:solidFill>
              </a:rPr>
              <a:t>privatizaci</a:t>
            </a:r>
            <a:r>
              <a:rPr lang="cs-CZ" dirty="0"/>
              <a:t>; během tzv. kuponové privatizace se velká část obyvatelstva stala akcionáři a </a:t>
            </a:r>
            <a:r>
              <a:rPr lang="cs-CZ" b="1" dirty="0">
                <a:solidFill>
                  <a:srgbClr val="FF0000"/>
                </a:solidFill>
              </a:rPr>
              <a:t>státní majetek byl tedy </a:t>
            </a:r>
            <a:r>
              <a:rPr lang="cs-CZ" b="1" dirty="0" smtClean="0">
                <a:solidFill>
                  <a:srgbClr val="FF0000"/>
                </a:solidFill>
              </a:rPr>
              <a:t>redukován</a:t>
            </a:r>
          </a:p>
          <a:p>
            <a:r>
              <a:rPr lang="cs-CZ" dirty="0" smtClean="0"/>
              <a:t>Zatímco před sametovou </a:t>
            </a:r>
            <a:r>
              <a:rPr lang="cs-CZ" dirty="0"/>
              <a:t>revolucí tvořilo státní vlastnictví 97 %, roku 1998 již bylo 80 % všech společností v soukromých </a:t>
            </a:r>
            <a:r>
              <a:rPr lang="cs-CZ" dirty="0" smtClean="0"/>
              <a:t>rukou </a:t>
            </a:r>
          </a:p>
          <a:p>
            <a:r>
              <a:rPr lang="cs-CZ" dirty="0" smtClean="0"/>
              <a:t>Dále </a:t>
            </a:r>
            <a:r>
              <a:rPr lang="cs-CZ" dirty="0"/>
              <a:t>proběhly některé </a:t>
            </a:r>
            <a:r>
              <a:rPr lang="cs-CZ" b="1" dirty="0">
                <a:solidFill>
                  <a:srgbClr val="00B0F0"/>
                </a:solidFill>
              </a:rPr>
              <a:t>restituce, restrukturalizace a technologické modernizac</a:t>
            </a:r>
            <a:r>
              <a:rPr lang="cs-CZ" dirty="0"/>
              <a:t>e, umožněné jak domácími úvěry, tak zejména otevřením země a přílivem zahraničních </a:t>
            </a:r>
            <a:r>
              <a:rPr lang="cs-CZ" dirty="0" smtClean="0"/>
              <a:t>investic</a:t>
            </a:r>
            <a:endParaRPr lang="cs-CZ" dirty="0"/>
          </a:p>
          <a:p>
            <a:r>
              <a:rPr lang="cs-CZ" dirty="0" smtClean="0"/>
              <a:t>Mnohým </a:t>
            </a:r>
            <a:r>
              <a:rPr lang="cs-CZ" dirty="0"/>
              <a:t>lidem se navrátil majetek zabavený po roce </a:t>
            </a:r>
            <a:r>
              <a:rPr lang="cs-CZ" dirty="0" smtClean="0"/>
              <a:t>1948</a:t>
            </a:r>
            <a:endParaRPr lang="cs-CZ" dirty="0"/>
          </a:p>
          <a:p>
            <a:r>
              <a:rPr lang="cs-CZ" dirty="0" smtClean="0"/>
              <a:t>Od </a:t>
            </a:r>
            <a:r>
              <a:rPr lang="cs-CZ" dirty="0"/>
              <a:t>roku 1995 je Česko členem 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Organizace pro hospodářskou spolupráci a rozvoj (OECD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)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6" name="Picture 2" descr="Soubor:Privatization voucher (Czechoslovakia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7620000" cy="5086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42462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Transformace ekonomiky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Úkolem transformace je </a:t>
            </a:r>
            <a:r>
              <a:rPr lang="cs-CZ" b="1" dirty="0" smtClean="0">
                <a:solidFill>
                  <a:srgbClr val="FF0000"/>
                </a:solidFill>
              </a:rPr>
              <a:t>zvýšení efektivity výroby </a:t>
            </a:r>
            <a:r>
              <a:rPr lang="cs-CZ" b="1" dirty="0" smtClean="0">
                <a:solidFill>
                  <a:srgbClr val="FFC000"/>
                </a:solidFill>
              </a:rPr>
              <a:t>= vyrábět levně a jen výrobky, pro které je odbyt na domácím či zahraničním trhu, zvýšení kvality výrobků </a:t>
            </a:r>
            <a:r>
              <a:rPr lang="cs-CZ" dirty="0" smtClean="0"/>
              <a:t>= </a:t>
            </a:r>
            <a:r>
              <a:rPr lang="cs-CZ" b="1" dirty="0" smtClean="0">
                <a:solidFill>
                  <a:srgbClr val="92D050"/>
                </a:solidFill>
              </a:rPr>
              <a:t>dosáhnout konkurenceschopnosti ne evropských i světových trzích, zlepšování ekologických podmínek území</a:t>
            </a:r>
          </a:p>
          <a:p>
            <a:r>
              <a:rPr lang="cs-CZ" dirty="0" smtClean="0"/>
              <a:t>Těchto cílů by mělo být dosaženo modernizací strojového parku, zaváděním nových technologií včetně výstavby zařízení snižujících negativní vlivy výroby na krajinu 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FDB9F3"/>
                </a:solidFill>
              </a:rPr>
              <a:t>Změnou výrobních programů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FDB9F3"/>
                </a:solidFill>
              </a:rPr>
              <a:t>Likvidací některých závodů</a:t>
            </a:r>
            <a:endParaRPr lang="cs-CZ" b="1" dirty="0">
              <a:solidFill>
                <a:srgbClr val="FDB9F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845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6021288"/>
          </a:xfrm>
        </p:spPr>
        <p:txBody>
          <a:bodyPr>
            <a:normAutofit lnSpcReduction="10000"/>
          </a:bodyPr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4"/>
              </a:rPr>
              <a:t>http://cs.wikipedia.org/wiki/Ekonomika_%</a:t>
            </a:r>
            <a:r>
              <a:rPr lang="cs-CZ" sz="1800" dirty="0" smtClean="0">
                <a:hlinkClick r:id="rId4"/>
              </a:rPr>
              <a:t>C4%8Ceska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>
              <a:buNone/>
            </a:pPr>
            <a:r>
              <a:rPr lang="cs-CZ" sz="1800" dirty="0" smtClean="0"/>
              <a:t>RIOS.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11.9.2013]. Dostupný na WWW: http://cs.wikipedia.org/wiki/Soubor:Privatization_voucher_(Czechoslovakia).JPG </a:t>
            </a:r>
          </a:p>
          <a:p>
            <a:pPr>
              <a:buNone/>
            </a:pPr>
            <a:r>
              <a:rPr lang="cs-CZ" sz="1800" dirty="0" smtClean="0"/>
              <a:t>JARBA.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11.9.2013]. Dostupný na WWW: http://cs.wikipedia.org/wiki/Soubor:P%C5%99%C3%ADd%C4%9Bl.jpg </a:t>
            </a:r>
          </a:p>
          <a:p>
            <a:pPr>
              <a:buNone/>
            </a:pPr>
            <a:r>
              <a:rPr lang="cs-CZ" sz="1800" dirty="0" smtClean="0"/>
              <a:t>CROPBOT.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11.9.2013]. Dostupný na WWW: http://cs.wikipedia.org/wiki/Soubor:Bundesarchiv_Bild_183-R90009,_Budapest,_II._Weltfestspiele,_Festumzug,_tschechische_Delegation_(cropped).jpg </a:t>
            </a:r>
          </a:p>
        </p:txBody>
      </p:sp>
    </p:spTree>
    <p:extLst>
      <p:ext uri="{BB962C8B-B14F-4D97-AF65-F5344CB8AC3E}">
        <p14:creationId xmlns="" xmlns:p14="http://schemas.microsoft.com/office/powerpoint/2010/main" val="203320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12</TotalTime>
  <Words>494</Words>
  <Application>Microsoft Office PowerPoint</Application>
  <PresentationFormat>Předvádění na obrazovce (4:3)</PresentationFormat>
  <Paragraphs>76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Snímek 1</vt:lpstr>
      <vt:lpstr>Vývoj hospodářství</vt:lpstr>
      <vt:lpstr>Vývoj hospodářství</vt:lpstr>
      <vt:lpstr>Snímek 4</vt:lpstr>
      <vt:lpstr>Vývoj hospodářství</vt:lpstr>
      <vt:lpstr>Vývoj hospodářství</vt:lpstr>
      <vt:lpstr>Transformace ekonomiky</vt:lpstr>
      <vt:lpstr>Transformace ekonomiky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Jan Kohoutek</cp:lastModifiedBy>
  <cp:revision>10</cp:revision>
  <dcterms:created xsi:type="dcterms:W3CDTF">2014-01-06T10:28:05Z</dcterms:created>
  <dcterms:modified xsi:type="dcterms:W3CDTF">2014-01-20T00:18:34Z</dcterms:modified>
</cp:coreProperties>
</file>