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261" r:id="rId4"/>
    <p:sldId id="265" r:id="rId5"/>
    <p:sldId id="263" r:id="rId6"/>
    <p:sldId id="266" r:id="rId7"/>
    <p:sldId id="264" r:id="rId8"/>
    <p:sldId id="267" r:id="rId9"/>
    <p:sldId id="269" r:id="rId10"/>
    <p:sldId id="270" r:id="rId11"/>
    <p:sldId id="271" r:id="rId12"/>
    <p:sldId id="272" r:id="rId13"/>
    <p:sldId id="273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106" autoAdjust="0"/>
    <p:restoredTop sz="94660"/>
  </p:normalViewPr>
  <p:slideViewPr>
    <p:cSldViewPr>
      <p:cViewPr>
        <p:scale>
          <a:sx n="75" d="100"/>
          <a:sy n="75" d="100"/>
        </p:scale>
        <p:origin x="-105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fruktóza</c:v>
                </c:pt>
              </c:strCache>
            </c:strRef>
          </c:tx>
          <c:invertIfNegative val="0"/>
          <c:cat>
            <c:strRef>
              <c:f>List1!$A$2:$A$5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19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sachazóza</c:v>
                </c:pt>
              </c:strCache>
            </c:strRef>
          </c:tx>
          <c:invertIfNegative val="0"/>
          <c:cat>
            <c:strRef>
              <c:f>List1!$A$2:$A$5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List1!$C$2:$C$5</c:f>
              <c:numCache>
                <c:formatCode>General</c:formatCode>
                <c:ptCount val="4"/>
                <c:pt idx="0">
                  <c:v>11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glukóza</c:v>
                </c:pt>
              </c:strCache>
            </c:strRef>
          </c:tx>
          <c:invertIfNegative val="0"/>
          <c:cat>
            <c:strRef>
              <c:f>List1!$A$2:$A$5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List1!$D$2:$D$5</c:f>
              <c:numCache>
                <c:formatCode>General</c:formatCode>
                <c:ptCount val="4"/>
                <c:pt idx="0">
                  <c:v>8</c:v>
                </c:pt>
              </c:numCache>
            </c:numRef>
          </c:val>
        </c:ser>
        <c:ser>
          <c:idx val="3"/>
          <c:order val="3"/>
          <c:tx>
            <c:strRef>
              <c:f>List1!$E$1</c:f>
              <c:strCache>
                <c:ptCount val="1"/>
                <c:pt idx="0">
                  <c:v>maltóza</c:v>
                </c:pt>
              </c:strCache>
            </c:strRef>
          </c:tx>
          <c:invertIfNegative val="0"/>
          <c:cat>
            <c:strRef>
              <c:f>List1!$A$2:$A$5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List1!$E$2:$E$5</c:f>
              <c:numCache>
                <c:formatCode>General</c:formatCode>
                <c:ptCount val="4"/>
                <c:pt idx="0">
                  <c:v>6</c:v>
                </c:pt>
              </c:numCache>
            </c:numRef>
          </c:val>
        </c:ser>
        <c:ser>
          <c:idx val="4"/>
          <c:order val="4"/>
          <c:tx>
            <c:strRef>
              <c:f>List1!$F$1</c:f>
              <c:strCache>
                <c:ptCount val="1"/>
                <c:pt idx="0">
                  <c:v>laktóza</c:v>
                </c:pt>
              </c:strCache>
            </c:strRef>
          </c:tx>
          <c:invertIfNegative val="0"/>
          <c:cat>
            <c:strRef>
              <c:f>List1!$A$2:$A$5</c:f>
              <c:strCache>
                <c:ptCount val="1"/>
                <c:pt idx="0">
                  <c:v>Kategorie 1</c:v>
                </c:pt>
              </c:strCache>
            </c:strRef>
          </c:cat>
          <c:val>
            <c:numRef>
              <c:f>List1!$F$2:$F$5</c:f>
              <c:numCache>
                <c:formatCode>General</c:formatCode>
                <c:ptCount val="4"/>
                <c:pt idx="0">
                  <c:v>5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75"/>
        <c:shape val="cone"/>
        <c:axId val="240351104"/>
        <c:axId val="240352640"/>
        <c:axId val="240353728"/>
      </c:bar3DChart>
      <c:catAx>
        <c:axId val="240351104"/>
        <c:scaling>
          <c:orientation val="minMax"/>
        </c:scaling>
        <c:delete val="0"/>
        <c:axPos val="b"/>
        <c:majorTickMark val="none"/>
        <c:minorTickMark val="none"/>
        <c:tickLblPos val="nextTo"/>
        <c:crossAx val="240352640"/>
        <c:crosses val="autoZero"/>
        <c:auto val="1"/>
        <c:lblAlgn val="ctr"/>
        <c:lblOffset val="100"/>
        <c:noMultiLvlLbl val="0"/>
      </c:catAx>
      <c:valAx>
        <c:axId val="24035264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crossAx val="240351104"/>
        <c:crosses val="autoZero"/>
        <c:crossBetween val="between"/>
      </c:valAx>
      <c:serAx>
        <c:axId val="240353728"/>
        <c:scaling>
          <c:orientation val="minMax"/>
        </c:scaling>
        <c:delete val="0"/>
        <c:axPos val="b"/>
        <c:majorTickMark val="out"/>
        <c:minorTickMark val="none"/>
        <c:tickLblPos val="nextTo"/>
        <c:crossAx val="240352640"/>
        <c:crosses val="autoZero"/>
      </c:serAx>
    </c:plotArea>
    <c:legend>
      <c:legendPos val="b"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</a:t>
          </a:r>
          <a:r>
            <a:rPr lang="cs-CZ" sz="2000" dirty="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dirty="0" err="1" smtClean="0"/>
            <a:t>VY_32_INOVACE_CUKRY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</a:t>
          </a:r>
          <a:r>
            <a:rPr lang="cs-CZ" sz="2000" kern="1200" dirty="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kern="1200" dirty="0" err="1" smtClean="0"/>
            <a:t>VY_32_INOVACE_CUKRY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5303002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2276872"/>
            <a:ext cx="7740848" cy="3849291"/>
          </a:xfrm>
        </p:spPr>
        <p:txBody>
          <a:bodyPr>
            <a:normAutofit/>
          </a:bodyPr>
          <a:lstStyle/>
          <a:p>
            <a:r>
              <a:rPr lang="cs-CZ" dirty="0"/>
              <a:t> předmět: chemie</a:t>
            </a:r>
          </a:p>
          <a:p>
            <a:r>
              <a:rPr lang="cs-CZ" dirty="0"/>
              <a:t>věková skupina: </a:t>
            </a:r>
            <a:r>
              <a:rPr lang="cs-CZ" dirty="0" err="1"/>
              <a:t>9.třída</a:t>
            </a:r>
            <a:r>
              <a:rPr lang="cs-CZ" dirty="0"/>
              <a:t> </a:t>
            </a:r>
          </a:p>
          <a:p>
            <a:r>
              <a:rPr lang="cs-CZ" dirty="0"/>
              <a:t>Materiál je určen k interaktivní výuce. Úvodní prezentace může sloužit jako výkladové nebo opakovací  učivo.  Žáci inovativním způsobem vyhledávají a zpracovávají informace pomocí internetu. </a:t>
            </a:r>
            <a:r>
              <a:rPr lang="cs-CZ"/>
              <a:t>Na snímcích 8 – 13 žáci podle otázek kliknutím vybírají cukry, nesprávné odpovědi odlétají do koše.</a:t>
            </a:r>
            <a:endParaRPr lang="cs-CZ" b="1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Cukry</a:t>
            </a: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449637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6000" b="1" dirty="0" smtClean="0"/>
              <a:t>	</a:t>
            </a:r>
            <a:r>
              <a:rPr lang="cs-CZ" sz="7400" b="1" dirty="0" smtClean="0"/>
              <a:t>1) monosacharidy – </a:t>
            </a:r>
            <a:r>
              <a:rPr lang="cs-CZ" sz="7400" dirty="0" smtClean="0"/>
              <a:t>glukóza,fruktóza, galaktóza</a:t>
            </a:r>
          </a:p>
          <a:p>
            <a:pPr>
              <a:buNone/>
            </a:pPr>
            <a:endParaRPr lang="cs-CZ" sz="7400" dirty="0" smtClean="0"/>
          </a:p>
          <a:p>
            <a:pPr>
              <a:buNone/>
            </a:pPr>
            <a:r>
              <a:rPr lang="cs-CZ" sz="7400" b="1" dirty="0" smtClean="0"/>
              <a:t>	2) složené  -  a) disacharidy - </a:t>
            </a:r>
            <a:r>
              <a:rPr lang="cs-CZ" sz="7400" dirty="0" smtClean="0"/>
              <a:t> sacharóza, maltóza</a:t>
            </a:r>
          </a:p>
          <a:p>
            <a:pPr>
              <a:buNone/>
            </a:pPr>
            <a:r>
              <a:rPr lang="cs-CZ" sz="7400" dirty="0" smtClean="0"/>
              <a:t>	                         </a:t>
            </a:r>
            <a:r>
              <a:rPr lang="cs-CZ" sz="7400" b="1" dirty="0" smtClean="0"/>
              <a:t>b) polysacharidy – </a:t>
            </a:r>
            <a:r>
              <a:rPr lang="cs-CZ" sz="7400" dirty="0" smtClean="0"/>
              <a:t>škrob, celulóza</a:t>
            </a:r>
          </a:p>
          <a:p>
            <a:endParaRPr lang="cs-CZ" sz="5600" b="1" dirty="0"/>
          </a:p>
          <a:p>
            <a:endParaRPr lang="cs-CZ" sz="5600" dirty="0"/>
          </a:p>
          <a:p>
            <a:endParaRPr lang="cs-CZ" sz="5600" b="1" dirty="0"/>
          </a:p>
          <a:p>
            <a:endParaRPr lang="cs-CZ" sz="5600" b="1" dirty="0" smtClean="0"/>
          </a:p>
          <a:p>
            <a:endParaRPr lang="cs-CZ" sz="5600" dirty="0" smtClean="0"/>
          </a:p>
          <a:p>
            <a:r>
              <a:rPr lang="cs-CZ" dirty="0" smtClean="0"/>
              <a:t>  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</a:t>
            </a:r>
            <a:endParaRPr lang="cs-CZ" b="1" dirty="0"/>
          </a:p>
        </p:txBody>
      </p:sp>
      <p:pic>
        <p:nvPicPr>
          <p:cNvPr id="1027" name="Picture 3" descr="C:\Users\Štěpán\AppData\Local\Microsoft\Windows\Temporary Internet Files\Content.IE5\39XG72ZI\MC9004040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149080"/>
            <a:ext cx="1800200" cy="2184858"/>
          </a:xfrm>
          <a:prstGeom prst="rect">
            <a:avLst/>
          </a:prstGeom>
          <a:noFill/>
        </p:spPr>
      </p:pic>
      <p:pic>
        <p:nvPicPr>
          <p:cNvPr id="6" name="Picture 4" descr="C:\Users\Štěpán\AppData\Local\Microsoft\Windows\Temporary Internet Files\Content.IE5\M4OG9IQX\MC9004136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933056"/>
            <a:ext cx="2438599" cy="2448272"/>
          </a:xfrm>
          <a:prstGeom prst="rect">
            <a:avLst/>
          </a:prstGeom>
          <a:noFill/>
        </p:spPr>
      </p:pic>
      <p:pic>
        <p:nvPicPr>
          <p:cNvPr id="1029" name="Picture 5" descr="C:\Users\Štěpán\AppData\Local\Microsoft\Windows\Temporary Internet Files\Content.IE5\MJA5MMFW\MC9004046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149080"/>
            <a:ext cx="2304256" cy="22306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4996077" cy="428133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GLUKOZA  </a:t>
            </a:r>
            <a:r>
              <a:rPr lang="cs-CZ" dirty="0" smtClean="0"/>
              <a:t>(hroznový cukr, </a:t>
            </a:r>
            <a:r>
              <a:rPr lang="cs-CZ" dirty="0" err="1" smtClean="0"/>
              <a:t>dextroza</a:t>
            </a:r>
            <a:r>
              <a:rPr lang="cs-CZ" dirty="0" smtClean="0"/>
              <a:t>)</a:t>
            </a:r>
          </a:p>
          <a:p>
            <a:r>
              <a:rPr lang="cs-CZ" dirty="0" smtClean="0"/>
              <a:t>energie v organismech</a:t>
            </a:r>
          </a:p>
          <a:p>
            <a:r>
              <a:rPr lang="cs-CZ" dirty="0" smtClean="0"/>
              <a:t>vznik  -  fotosyntéza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FRUKTOZA  </a:t>
            </a:r>
            <a:r>
              <a:rPr lang="cs-CZ" dirty="0" smtClean="0"/>
              <a:t>(ovocný cukr, levulóza)</a:t>
            </a:r>
          </a:p>
          <a:p>
            <a:r>
              <a:rPr lang="cs-CZ" dirty="0" smtClean="0"/>
              <a:t>hlavní součást medu  (s glukózou)</a:t>
            </a:r>
          </a:p>
          <a:p>
            <a:r>
              <a:rPr lang="cs-CZ" dirty="0" smtClean="0"/>
              <a:t>nejsladší, vznik při fotosyntéze</a:t>
            </a:r>
          </a:p>
          <a:p>
            <a:r>
              <a:rPr lang="cs-CZ" dirty="0" smtClean="0"/>
              <a:t>v játrech se přeměňuje na tuky a glukózu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Cukry</a:t>
            </a:r>
            <a:endParaRPr lang="cs-CZ" dirty="0"/>
          </a:p>
        </p:txBody>
      </p:sp>
      <p:pic>
        <p:nvPicPr>
          <p:cNvPr id="5" name="Picture 2" descr="C:\Users\Pavlína\AppData\Local\Microsoft\Windows\Temporary Internet Files\Content.IE5\6CRR153V\MC9003585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12776"/>
            <a:ext cx="1800200" cy="220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Pavlína\AppData\Local\Microsoft\Windows\Temporary Internet Files\Content.IE5\DR16KY93\MP9003168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49080"/>
            <a:ext cx="1972816" cy="181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268760"/>
            <a:ext cx="4636037" cy="5112568"/>
          </a:xfrm>
        </p:spPr>
        <p:txBody>
          <a:bodyPr>
            <a:normAutofit lnSpcReduction="10000"/>
          </a:bodyPr>
          <a:lstStyle/>
          <a:p>
            <a:endParaRPr lang="cs-CZ" dirty="0"/>
          </a:p>
          <a:p>
            <a:pPr>
              <a:buNone/>
            </a:pPr>
            <a:r>
              <a:rPr lang="cs-CZ" b="1" dirty="0" smtClean="0"/>
              <a:t>SACHARÓZA </a:t>
            </a:r>
            <a:r>
              <a:rPr lang="cs-CZ" dirty="0" smtClean="0"/>
              <a:t>,,cukr“</a:t>
            </a:r>
          </a:p>
          <a:p>
            <a:r>
              <a:rPr lang="cs-CZ" dirty="0" smtClean="0"/>
              <a:t>,,</a:t>
            </a:r>
            <a:r>
              <a:rPr lang="cs-CZ" dirty="0"/>
              <a:t>cukr</a:t>
            </a:r>
            <a:r>
              <a:rPr lang="cs-CZ" dirty="0" smtClean="0"/>
              <a:t>“  řepný, cukrový</a:t>
            </a:r>
          </a:p>
          <a:p>
            <a:endParaRPr lang="cs-CZ" dirty="0"/>
          </a:p>
          <a:p>
            <a:pPr>
              <a:buNone/>
            </a:pPr>
            <a:r>
              <a:rPr lang="cs-CZ" b="1" dirty="0" smtClean="0"/>
              <a:t>MALTÓZA</a:t>
            </a:r>
          </a:p>
          <a:p>
            <a:r>
              <a:rPr lang="cs-CZ" dirty="0" smtClean="0"/>
              <a:t>,,cukr sladový“ </a:t>
            </a:r>
          </a:p>
          <a:p>
            <a:endParaRPr lang="cs-CZ" dirty="0"/>
          </a:p>
          <a:p>
            <a:pPr>
              <a:buNone/>
            </a:pPr>
            <a:r>
              <a:rPr lang="cs-CZ" b="1" dirty="0"/>
              <a:t>ŠKROB</a:t>
            </a:r>
          </a:p>
          <a:p>
            <a:r>
              <a:rPr lang="cs-CZ" dirty="0" smtClean="0"/>
              <a:t>zásobní </a:t>
            </a:r>
            <a:r>
              <a:rPr lang="cs-CZ" dirty="0"/>
              <a:t>látka zelených rostlin </a:t>
            </a:r>
            <a:r>
              <a:rPr lang="cs-CZ" dirty="0" smtClean="0"/>
              <a:t>(v </a:t>
            </a:r>
            <a:r>
              <a:rPr lang="cs-CZ" dirty="0"/>
              <a:t>bramborových hlízách, obilných zrnech, plodech luštěnin)</a:t>
            </a:r>
          </a:p>
          <a:p>
            <a:r>
              <a:rPr lang="cs-CZ" dirty="0" smtClean="0"/>
              <a:t>ve </a:t>
            </a:r>
            <a:r>
              <a:rPr lang="cs-CZ" dirty="0"/>
              <a:t>vodě velice málo </a:t>
            </a:r>
            <a:r>
              <a:rPr lang="cs-CZ" dirty="0" smtClean="0"/>
              <a:t>rozpustný</a:t>
            </a:r>
          </a:p>
          <a:p>
            <a:endParaRPr lang="cs-CZ" sz="1400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5372" y="548680"/>
            <a:ext cx="5338936" cy="642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Cukry</a:t>
            </a:r>
            <a:endParaRPr lang="cs-CZ" dirty="0"/>
          </a:p>
        </p:txBody>
      </p:sp>
      <p:pic>
        <p:nvPicPr>
          <p:cNvPr id="2050" name="Picture 2" descr="C:\Users\Pavlína\AppData\Local\Microsoft\Windows\Temporary Internet Files\Content.IE5\6CRR153V\MC900278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80728"/>
            <a:ext cx="1397662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avlína\AppData\Local\Microsoft\Windows\Temporary Internet Files\Content.IE5\6CRR153V\MC9003000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80728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avlína\AppData\Local\Microsoft\Windows\Temporary Internet Files\Content.IE5\6CRR153V\MC9002791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64904"/>
            <a:ext cx="1773473" cy="147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avlína\AppData\Local\Microsoft\Windows\Temporary Internet Files\Content.IE5\DR16KY93\MP9001779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21088"/>
            <a:ext cx="2880320" cy="205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432431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GLYKOGEN</a:t>
            </a:r>
          </a:p>
          <a:p>
            <a:r>
              <a:rPr lang="cs-CZ" dirty="0" smtClean="0"/>
              <a:t>,,živočišný škrob“ 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CELULÓZA  </a:t>
            </a:r>
            <a:r>
              <a:rPr lang="cs-CZ" dirty="0" smtClean="0"/>
              <a:t>(buničina)</a:t>
            </a:r>
            <a:endParaRPr lang="cs-CZ" b="1" dirty="0" smtClean="0"/>
          </a:p>
          <a:p>
            <a:r>
              <a:rPr lang="cs-CZ" dirty="0" smtClean="0"/>
              <a:t>stonky lnu a konopí, bavlna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Cukry</a:t>
            </a:r>
            <a:endParaRPr lang="cs-CZ" dirty="0"/>
          </a:p>
        </p:txBody>
      </p:sp>
      <p:pic>
        <p:nvPicPr>
          <p:cNvPr id="6" name="Picture 9" descr="C:\Users\Pavlína\AppData\Local\Microsoft\Windows\Temporary Internet Files\Content.IE5\0QVAWLAJ\MC9002971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05064"/>
            <a:ext cx="1983947" cy="2180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72816"/>
            <a:ext cx="2107688" cy="193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4822929"/>
              </p:ext>
            </p:extLst>
          </p:nvPr>
        </p:nvGraphicFramePr>
        <p:xfrm>
          <a:off x="871538" y="1484313"/>
          <a:ext cx="7408862" cy="46418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Sladivost cukrů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3360764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49795" y="548680"/>
            <a:ext cx="67472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monosacharidy.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204864"/>
            <a:ext cx="1933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acharóza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38251" y="2789639"/>
            <a:ext cx="16562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fruktóza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2554" y="3391430"/>
            <a:ext cx="16081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celulóza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1419" y="3928700"/>
            <a:ext cx="1584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maltóza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3861" y="4513475"/>
            <a:ext cx="15392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glukóza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85073" y="5103682"/>
            <a:ext cx="1871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galaktóza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63817" y="5688457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škrob</a:t>
            </a:r>
            <a:endParaRPr lang="cs-CZ" sz="3200" dirty="0"/>
          </a:p>
        </p:txBody>
      </p:sp>
      <p:pic>
        <p:nvPicPr>
          <p:cNvPr id="1026" name="Picture 2" descr="C:\Users\Majda\AppData\Local\Microsoft\Windows\Temporary Internet Files\Content.IE5\E9Y2IU2P\MC9004403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1985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852632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809 -0.00324 C 0.04861 -0.0088 0.04791 -0.01482 0.04948 -0.01991 C 0.05 -0.02176 0.05243 -0.0206 0.05364 -0.02176 C 0.06753 -0.03496 0.05052 -0.02454 0.06614 -0.03287 C 0.07118 -0.03959 0.07882 -0.05116 0.08559 -0.0551 C 0.09375 -0.05996 0.10208 -0.05949 0.11059 -0.0625 C 0.13715 -0.07222 0.16389 -0.07778 0.19114 -0.08287 C 0.20729 -0.0801 0.21423 -0.08148 0.22586 -0.06991 C 0.24861 -0.07593 0.271 -0.08334 0.29392 -0.08843 C 0.3 -0.08982 0.30486 -0.09422 0.31059 -0.09584 C 0.31562 -0.09722 0.32083 -0.09699 0.32586 -0.09769 C 0.34027 -0.10417 0.35677 -0.10278 0.3717 -0.1051 C 0.37812 -0.1044 0.38472 -0.10463 0.39114 -0.10324 C 0.40538 -0.1 0.40503 -0.06783 0.40781 -0.0551 C 0.40937 -0.04815 0.41632 -0.04236 0.42031 -0.03843 C 0.42291 -0.03241 0.42951 -0.01736 0.43281 -0.01435 C 0.45243 0.00301 0.45798 -0.00116 0.4842 0.00046 C 0.48993 0.00301 0.48923 0.00092 0.48975 0.01157 C 0.49062 0.03078 0.48854 0.06597 0.49392 0.0875 C 0.49514 0.11088 0.49948 0.13449 0.49948 0.15787 " pathEditMode="relative" rAng="0" ptsTypes="fffffffffffffffffffA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52" y="2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6.2963E-6 C 0.00347 0.01876 0.00781 0.0139 0.01944 0.02038 C 0.025 0.02339 0.03611 0.02964 0.03611 0.02964 C 0.04028 0.03519 0.05347 0.05093 0.05694 0.05186 C 0.0691 0.0551 0.08368 0.05788 0.09444 0.06667 C 0.1092 0.07894 0.12014 0.10371 0.13055 0.12223 C 0.13611 0.14445 0.14427 0.15325 0.15833 0.16667 C 0.19531 0.24329 0.21996 0.36806 0.3 0.38149 C 0.31354 0.38079 0.36371 0.3838 0.39028 0.37408 C 0.40903 0.36714 0.42326 0.35024 0.4375 0.33334 C 0.44965 0.31853 0.46423 0.30579 0.47361 0.28704 C 0.4776 0.27848 0.47916 0.26783 0.48316 0.25927 C 0.49514 0.23566 0.51354 0.2176 0.52361 0.1926 C 0.52986 0.17732 0.53212 0.1595 0.53472 0.1426 C 0.53594 0.12385 0.53785 0.10834 0.53472 0.0889 C 0.53437 0.08704 0.53194 0.08797 0.53055 0.08704 C 0.52587 0.0838 0.5217 0.08195 0.51666 0.07964 C 0.51076 0.08033 0.49653 0.08103 0.49028 0.08519 C 0.48281 0.09029 0.47743 0.09746 0.46944 0.10186 C 0.46232 0.10579 0.45312 0.10672 0.44566 0.10927 C 0.43107 0.11436 0.41753 0.11899 0.4026 0.12223 C 0.38403 0.12107 0.36545 0.12084 0.34722 0.11853 C 0.32413 0.11552 0.31267 0.09353 0.29166 0.08334 C 0.27048 0.07316 0.25382 0.05927 0.24028 0.03519 C 0.22795 -0.01735 0.22014 -0.07638 0.24166 -0.12777 C 0.25191 -0.15208 0.28993 -0.17059 0.30972 -0.17592 C 0.36614 -0.17476 0.42274 -0.17407 0.47916 -0.17221 C 0.48819 -0.17198 0.4934 -0.15346 0.50139 -0.14999 C 0.50625 -0.14351 0.51666 -0.12846 0.52222 -0.12592 C 0.53212 -0.11272 0.52864 -0.10439 0.53194 -0.08703 C 0.53142 -0.07777 0.5316 -0.06851 0.53055 -0.05925 C 0.53021 -0.05601 0.52847 -0.05323 0.52778 -0.04999 C 0.52413 -0.03448 0.525 -0.03726 0.525 -0.02221 " pathEditMode="relative" ptsTypes="ffffffffffffffffffffffffffffffffA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6.2963E-6 C 0.00139 -0.01228 0.00173 -0.02385 0.00555 -0.03519 C 0.01284 -0.05649 0.03211 -0.06598 0.04305 -0.08334 C 0.06354 -0.11598 0.05972 -0.12385 0.08333 -0.15186 C 0.10989 -0.18311 0.14496 -0.19931 0.17222 -0.22964 C 0.18854 -0.24792 0.20399 -0.26737 0.22361 -0.27964 C 0.2776 -0.3132 0.33611 -0.32292 0.39444 -0.33149 C 0.43402 -0.3301 0.48003 -0.33195 0.51389 -0.29816 C 0.52118 -0.28218 0.52986 -0.26829 0.53333 -0.25001 C 0.53246 -0.23079 0.53264 -0.22292 0.52916 -0.20741 C 0.5283 -0.20371 0.52777 -0.19978 0.52639 -0.1963 C 0.52448 -0.19144 0.52083 -0.18149 0.52083 -0.18149 C 0.51857 -0.1676 0.51771 -0.15973 0.5125 -0.14816 C 0.50955 -0.13241 0.50816 -0.12154 0.51111 -0.10371 C 0.51198 -0.09908 0.51597 -0.09654 0.51805 -0.0926 C 0.51857 -0.08704 0.51805 -0.08126 0.51944 -0.07593 C 0.52048 -0.07177 0.525 -0.06922 0.525 -0.06482 C 0.525 -0.05672 0.525 -0.04885 0.525 -0.04075 " pathEditMode="relative" ptsTypes="fffffffffffffffffA">
                                      <p:cBhvr>
                                        <p:cTn id="2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6.2963E-6 C 0.02136 -0.03565 0.03212 -0.07431 0.05139 -0.11297 C 0.10105 -0.21227 0.08039 -0.15417 0.14028 -0.2426 C 0.1981 -0.32778 0.16303 -0.30348 0.22917 -0.37593 C 0.24619 -0.39445 0.26615 -0.40764 0.28334 -0.42593 C 0.32258 -0.4676 0.35261 -0.52454 0.40278 -0.53889 C 0.41251 -0.53704 0.42258 -0.53797 0.43195 -0.53334 C 0.43646 -0.53102 0.4382 -0.5088 0.43889 -0.50371 C 0.44028 -0.48079 0.44115 -0.47825 0.44723 -0.45927 C 0.44966 -0.4419 0.45938 -0.40139 0.45955 -0.38334 C 0.46008 -0.35556 0.45955 -0.32778 0.45955 -0.30001 " pathEditMode="relative" ptsTypes="ffffffffffA">
                                      <p:cBhvr>
                                        <p:cTn id="35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15819" y="404664"/>
            <a:ext cx="8610049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cukr je hlavní součástí medu?</a:t>
            </a:r>
          </a:p>
          <a:p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204864"/>
            <a:ext cx="1933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acharóza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38251" y="2806655"/>
            <a:ext cx="16562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fruktóza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2554" y="3391430"/>
            <a:ext cx="16081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celulóza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1419" y="3928700"/>
            <a:ext cx="1584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maltóza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3861" y="4513475"/>
            <a:ext cx="15392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glukóza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85073" y="5103682"/>
            <a:ext cx="1871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galaktóza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63817" y="5688457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škrob</a:t>
            </a:r>
            <a:endParaRPr lang="cs-CZ" sz="3200" dirty="0"/>
          </a:p>
        </p:txBody>
      </p:sp>
      <p:pic>
        <p:nvPicPr>
          <p:cNvPr id="2050" name="Picture 2" descr="C:\Users\Majda\AppData\Local\Microsoft\Windows\Temporary Internet Files\Content.IE5\E9Y2IU2P\MC9004403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228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3514809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85185E-6 C 0.00278 -0.01899 0.00885 -0.03565 0.02083 -0.0463 C 0.03247 -0.07315 0.04514 -0.10695 0.06667 -0.12223 C 0.07448 -0.12778 0.08264 -0.13264 0.09028 -0.13889 C 0.10313 -0.14931 0.14115 -0.18565 0.1625 -0.1963 C 0.2092 -0.21945 0.26319 -0.22385 0.3125 -0.22778 C 0.3408 -0.22686 0.37917 -0.23264 0.40556 -0.20926 C 0.40903 -0.20209 0.41285 -0.19491 0.41528 -0.18704 C 0.42031 -0.17061 0.41545 -0.18102 0.42083 -0.17037 C 0.42309 -0.15834 0.42656 -0.14422 0.43333 -0.13519 C 0.43889 -0.12778 0.44601 -0.12269 0.45 -0.11297 C 0.45521 -0.1007 0.45729 -0.08936 0.45972 -0.07593 C 0.46163 -0.06575 0.4651 -0.05695 0.46667 -0.0463 C 0.46771 -0.0132 0.46597 0.03541 0.47778 0.06666 C 0.47917 0.07037 0.49028 0.09861 0.49028 0.1037 C 0.49028 0.15254 0.49028 0.20115 0.49028 0.25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09 -0.00023 C 0.03386 -0.00926 0.04115 -0.01226 0.04792 -0.02245 C 0.06406 -0.04629 0.07309 -0.08009 0.09375 -0.09838 C 0.10764 -0.11088 0.12413 -0.11782 0.1382 -0.12986 C 0.17952 -0.16527 0.20747 -0.1993 0.25764 -0.21504 C 0.26823 -0.2125 0.27952 -0.21319 0.28959 -0.20763 C 0.29618 -0.20393 0.3283 -0.17615 0.34097 -0.16504 C 0.34323 -0.16296 0.34601 -0.15671 0.34931 -0.15578 C 0.35712 -0.1537 0.36511 -0.15324 0.37292 -0.15208 C 0.39236 -0.13703 0.40643 -0.11828 0.42292 -0.09838 C 0.43941 -0.07847 0.45851 -0.06388 0.47431 -0.04282 C 0.47709 -0.03194 0.48091 -0.02245 0.48264 -0.01134 C 0.48073 0.02269 0.48403 0.00533 0.47292 0.02014 C 0.46893 0.03588 0.47014 0.04653 0.47014 0.06459 " pathEditMode="relative" rAng="0" ptsTypes="fffffffffffffA">
                                      <p:cBhvr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47" y="-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-0.00278 C 0.0125 -0.04329 0.03211 -0.07639 0.04895 -0.11204 C 0.05954 -0.13449 0.06857 -0.16065 0.07951 -0.18241 C 0.10295 -0.22871 0.13906 -0.25486 0.17395 -0.28241 C 0.18142 -0.28843 0.18784 -0.29699 0.19618 -0.30093 C 0.25329 -0.32732 0.31302 -0.33704 0.37118 -0.35649 C 0.37673 -0.35579 0.38246 -0.35625 0.38784 -0.35463 C 0.39548 -0.35232 0.40295 -0.34074 0.40868 -0.33611 C 0.41319 -0.33264 0.41822 -0.33079 0.42257 -0.32686 C 0.42743 -0.32246 0.43055 -0.31297 0.43645 -0.31204 C 0.44427 -0.31088 0.45225 -0.30949 0.46007 -0.30834 C 0.47829 -0.29792 0.4927 -0.2794 0.50451 -0.25834 C 0.50572 -0.25371 0.50989 -0.25024 0.51007 -0.24537 C 0.51111 -0.21366 0.50885 -0.16899 0.50729 -0.13426 C 0.50677 -0.10926 0.51944 -0.06412 0.49757 -0.05834 C 0.47968 -0.03449 0.48697 -0.04537 0.44479 -0.04537 " pathEditMode="relative" rAng="0" ptsTypes="fffffffffffffffA">
                                      <p:cBhvr>
                                        <p:cTn id="1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816" y="-17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57 -0.00231 C 0.0434 -0.01898 0.04115 -0.03588 0.03646 -0.05231 C 0.0309 -0.11134 0.04948 -0.14444 0.06007 -0.19861 C 0.06684 -0.2331 0.07292 -0.32222 0.10174 -0.35231 C 0.11042 -0.36134 0.13229 -0.37407 0.14201 -0.38009 C 0.14809 -0.39236 0.15035 -0.4074 0.15729 -0.41898 C 0.18247 -0.46018 0.15278 -0.39143 0.1809 -0.45972 C 0.18906 -0.47963 0.19462 -0.50254 0.21007 -0.51528 C 0.22274 -0.52569 0.24028 -0.52801 0.25451 -0.53009 C 0.2651 -0.53171 0.28646 -0.53379 0.28646 -0.53356 C 0.29479 -0.53356 0.33281 -0.53842 0.34896 -0.52639 C 0.36406 -0.51504 0.37066 -0.49352 0.3809 -0.47639 C 0.39288 -0.45648 0.40851 -0.44143 0.41979 -0.42083 C 0.42986 -0.40254 0.43715 -0.38078 0.4434 -0.35972 C 0.44566 -0.34166 0.44948 -0.3243 0.45174 -0.30602 C 0.45295 -0.24884 0.45451 -0.2169 0.45451 -0.15972 " pathEditMode="relative" rAng="0" ptsTypes="fffffffffffffffA">
                                      <p:cBhvr>
                                        <p:cTn id="21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514" y="-2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C 0.01493 -0.02963 0.03542 -0.03889 0.05417 -0.06482 C 0.06927 -0.08565 0.08004 -0.11157 0.09445 -0.13333 C 0.14289 -0.20625 0.14532 -0.1919 0.20278 -0.26852 C 0.21927 -0.29051 0.23264 -0.3162 0.24861 -0.33889 C 0.27014 -0.36944 0.29271 -0.39861 0.31528 -0.42778 C 0.33073 -0.44769 0.35556 -0.48958 0.38056 -0.49444 C 0.38264 -0.49329 0.38542 -0.49259 0.3875 -0.49074 C 0.39289 -0.48565 0.38802 -0.48565 0.39167 -0.47963 C 0.39271 -0.47778 0.39427 -0.47708 0.39584 -0.47593 C 0.39896 -0.46343 0.39445 -0.47847 0.40278 -0.46111 C 0.40851 -0.44907 0.39914 -0.46227 0.40677 -0.45 C 0.42014 -0.4294 0.43525 -0.41065 0.45122 -0.39444 C 0.45504 -0.38657 0.4573 -0.37801 0.46111 -0.37037 C 0.46389 -0.34699 0.46233 -0.36296 0.46233 -0.32222 " pathEditMode="relative" ptsTypes="ffffffffffffffA">
                                      <p:cBhvr>
                                        <p:cTn id="26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2505" y="279996"/>
            <a:ext cx="897149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sacharidy  obsažené ve </a:t>
            </a:r>
          </a:p>
          <a:p>
            <a:r>
              <a:rPr lang="cs-CZ" sz="5400" b="1" dirty="0" smtClean="0"/>
              <a:t>              </a:t>
            </a: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stoncích rostlin.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204864"/>
            <a:ext cx="1933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acharóza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38251" y="2806655"/>
            <a:ext cx="16562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fruktóza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2554" y="3391430"/>
            <a:ext cx="16081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celulóza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1419" y="3928700"/>
            <a:ext cx="1584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maltóza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3861" y="4513475"/>
            <a:ext cx="15392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glukóza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85073" y="5103682"/>
            <a:ext cx="1871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galaktóza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63817" y="5688457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škrob</a:t>
            </a:r>
            <a:endParaRPr lang="cs-CZ" sz="3200" dirty="0"/>
          </a:p>
        </p:txBody>
      </p:sp>
      <p:pic>
        <p:nvPicPr>
          <p:cNvPr id="3074" name="Picture 2" descr="C:\Users\Majda\AppData\Local\Microsoft\Windows\Temporary Internet Files\Content.IE5\E9Y2IU2P\MC9004403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4187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871718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6 -4.44444E-6 C -0.00278 -0.01134 0.01006 -0.01713 0.01666 -0.02037 C 0.01996 -0.02199 0.06232 -0.04051 0.07222 -0.04259 C 0.09531 -0.04722 0.14166 -0.0537 0.14166 -0.0537 C 0.19913 -0.05139 0.2559 -0.05555 0.30972 -0.02592 C 0.32465 -0.01759 0.34097 -0.0125 0.35416 -4.44444E-6 C 0.37239 0.01713 0.39027 0.03334 0.40833 0.05 C 0.41406 0.05533 0.42187 0.06505 0.42638 0.07222 C 0.42968 0.07755 0.43611 0.08889 0.43611 0.08889 C 0.43871 0.10301 0.44288 0.12084 0.44861 0.13334 C 0.44913 0.13588 0.44947 0.1382 0.44999 0.14074 C 0.45086 0.14445 0.45277 0.15185 0.45277 0.15185 C 0.45104 0.17431 0.44826 0.19468 0.44583 0.21667 C 0.44496 0.2338 0.44479 0.25 0.44166 0.26667 C 0.44062 0.27269 0.43194 0.27963 0.43194 0.27963 C 0.43107 0.28148 0.42986 0.2831 0.42916 0.28519 C 0.42847 0.28704 0.42777 0.29074 0.42777 0.29074 " pathEditMode="relative" ptsTypes="ffffffffffffffffA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44444E-6 C 0.0191 -0.02176 0.03958 -0.03194 0.06111 -0.05 C 0.09861 -0.08148 0.09375 -0.08865 0.13194 -0.1074 C 0.1816 -0.13171 0.23125 -0.14236 0.28333 -0.15 C 0.30555 -0.14814 0.32795 -0.14861 0.35 -0.14444 C 0.36476 -0.14166 0.37361 -0.11736 0.38055 -0.1037 C 0.38611 -0.09282 0.39062 -0.08796 0.39444 -0.07592 C 0.40156 -0.0537 0.39983 -0.02685 0.40417 -0.0037 C 0.40729 0.0125 0.41267 0.03033 0.41667 0.0463 C 0.41979 0.08287 0.42031 0.11621 0.41805 0.15371 C 0.41788 0.15787 0.41493 0.16088 0.41389 0.16482 C 0.41545 0.18889 0.41528 0.17848 0.41528 0.1963 " pathEditMode="relative" ptsTypes="fffffffffffA">
                                      <p:cBhvr>
                                        <p:cTn id="1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-1.48148E-6 C 0.00989 -0.03634 0.03211 -0.07107 0.04861 -0.10185 C 0.06041 -0.12384 0.07395 -0.14375 0.08472 -0.16667 C 0.09166 -0.18148 0.09704 -0.19769 0.10555 -0.21111 C 0.1552 -0.28912 0.23298 -0.32847 0.30694 -0.34074 C 0.32499 -0.33959 0.34322 -0.34097 0.36111 -0.33704 C 0.36649 -0.33588 0.37013 -0.32917 0.37499 -0.32593 C 0.38958 -0.31621 0.38871 -0.32199 0.40138 -0.30741 C 0.4177 -0.28843 0.42413 -0.25903 0.43194 -0.23334 C 0.43472 -0.20301 0.43611 -0.17269 0.43888 -0.14259 C 0.4401 -0.13009 0.44114 -0.11783 0.44305 -0.10556 C 0.44409 -0.09931 0.44583 -0.08704 0.44583 -0.08704 C 0.44479 -0.06065 0.44444 -0.05162 0.43888 -0.02963 C 0.43767 -0.02477 0.43802 -0.01922 0.43611 -0.01482 C 0.43385 -0.00972 0.42361 -0.00926 0.42361 -0.00926 " pathEditMode="relative" ptsTypes="ffffffffffffffA">
                                      <p:cBhvr>
                                        <p:cTn id="2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5.92593E-6 C 0.05191 -0.02314 0.10451 -0.04351 0.15694 -0.06481 C 0.21371 -0.08773 0.26302 -0.11134 0.32222 -0.11481 C 0.35052 -0.11411 0.37882 -0.11527 0.40694 -0.11296 C 0.40868 -0.11273 0.40833 -0.10879 0.40972 -0.1074 C 0.41354 -0.10347 0.4217 -0.10347 0.42638 -0.10185 C 0.42882 -0.09212 0.42777 -0.09814 0.42777 -0.08333 " pathEditMode="relative" ptsTypes="ffffffA">
                                      <p:cBhvr>
                                        <p:cTn id="2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44444E-6 C -0.02726 -0.14584 0.05278 -0.30764 0.12361 -0.40741 C 0.15555 -0.45232 0.18611 -0.48982 0.23472 -0.4963 C 0.24305 -0.49514 0.25174 -0.4956 0.25972 -0.49259 C 0.26632 -0.49005 0.2717 -0.4838 0.27778 -0.47963 C 0.30087 -0.46412 0.32309 -0.44421 0.34722 -0.43148 C 0.36267 -0.41088 0.36371 -0.37917 0.37639 -0.35556 C 0.38628 -0.33727 0.39514 -0.33658 0.40278 -0.31296 C 0.4059 -0.26921 0.40434 -0.28704 0.40694 -0.25926 C 0.40642 -0.23959 0.40903 -0.21921 0.40555 -0.2 C 0.40486 -0.19584 0.39878 -0.2 0.39583 -0.19815 C 0.39444 -0.19722 0.39496 -0.19445 0.39444 -0.19259 C 0.39583 -0.19144 0.39861 -0.18889 0.39861 -0.18889 " pathEditMode="relative" ptsTypes="ffffffffffffA">
                                      <p:cBhvr>
                                        <p:cTn id="3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2.59259E-6 C 0.00192 -0.04931 7.22222E-6 -0.09931 0.00556 -0.14815 C 0.00678 -0.15949 0.04202 -0.24699 0.04445 -0.25185 C 0.05678 -0.27755 0.07136 -0.30116 0.08473 -0.32593 C 0.09601 -0.34676 0.10452 -0.37083 0.11806 -0.38889 C 0.15018 -0.43171 0.18455 -0.45509 0.22917 -0.46111 C 0.25001 -0.45926 0.27101 -0.4588 0.29167 -0.45556 C 0.30678 -0.45324 0.31945 -0.42037 0.32917 -0.40741 C 0.3356 -0.39884 0.34254 -0.39236 0.35001 -0.38518 C 0.354 -0.38125 0.35834 -0.37778 0.36251 -0.37407 C 0.36476 -0.37222 0.36945 -0.36852 0.36945 -0.36852 C 0.37136 -0.36551 0.37275 -0.36181 0.37501 -0.35926 C 0.37605 -0.3581 0.3783 -0.3588 0.37917 -0.35741 C 0.38386 -0.35 0.38716 -0.34097 0.39167 -0.33333 C 0.40209 -0.31597 0.41389 -0.30185 0.41806 -0.27963 C 0.40678 -0.27778 0.40591 -0.2794 0.40278 -0.26667 C 0.40435 -0.24699 0.40001 -0.25 0.41112 -0.25 " pathEditMode="relative" ptsTypes="ffffffffffffffffA">
                                      <p:cBhvr>
                                        <p:cTn id="3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9996"/>
            <a:ext cx="684514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z těchto cukrů je</a:t>
            </a:r>
          </a:p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nejsladší ?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204864"/>
            <a:ext cx="1933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acharóza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38251" y="2806655"/>
            <a:ext cx="16562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fruktóza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2554" y="3391430"/>
            <a:ext cx="16081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celulóza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1419" y="3928700"/>
            <a:ext cx="1584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maltóza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3861" y="4513475"/>
            <a:ext cx="15392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glukóza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85073" y="5103682"/>
            <a:ext cx="1871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galaktóza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63817" y="5688457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škrob</a:t>
            </a:r>
            <a:endParaRPr lang="cs-CZ" sz="3200" dirty="0"/>
          </a:p>
        </p:txBody>
      </p:sp>
      <p:pic>
        <p:nvPicPr>
          <p:cNvPr id="4098" name="Picture 2" descr="C:\Users\Majda\AppData\Local\Microsoft\Windows\Temporary Internet Files\Content.IE5\E9Y2IU2P\MC9004403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0736" y="284948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981943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33333E-6 C 0.0066 -0.03912 -0.0026 0.00232 0.03056 -0.05741 C 0.04236 -0.0787 0.06094 -0.1206 0.08056 -0.13518 C 0.12327 -0.16713 0.18854 -0.20162 0.23611 -0.21481 C 0.25052 -0.21366 0.26493 -0.21389 0.27917 -0.21111 C 0.3066 -0.20555 0.33368 -0.19167 0.35972 -0.17963 C 0.37847 -0.17106 0.36858 -0.17824 0.38472 -0.16667 C 0.39306 -0.16065 0.40972 -0.14815 0.40972 -0.14815 C 0.42882 -0.11898 0.43716 -0.08333 0.45278 -0.05185 C 0.45625 -0.03287 0.4566 0.00764 0.46945 0.02037 C 0.47136 0.02222 0.47309 0.02407 0.475 0.02593 C 0.47778 0.02847 0.48056 0.03079 0.48334 0.03333 C 0.49011 0.03982 0.49462 0.04537 0.50278 0.04815 C 0.50747 0.05232 0.51198 0.05695 0.51667 0.06111 C 0.51441 0.06991 0.51702 0.06458 0.51111 0.06852 C 0.50955 0.06945 0.50695 0.07222 0.50695 0.07222 " pathEditMode="relative" ptsTypes="fffffffffffffffA">
                                      <p:cBhvr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8.51852E-6 C 0.00087 -0.03218 -0.0026 -0.06505 0.00278 -0.0963 C 0.02135 -0.20348 0.0658 -0.27084 0.12083 -0.34815 C 0.14826 -0.38681 0.16875 -0.40463 0.20833 -0.42038 C 0.24635 -0.41644 0.28385 -0.40672 0.32083 -0.39445 C 0.34236 -0.38727 0.36094 -0.37848 0.38333 -0.37593 C 0.40174 -0.36991 0.42361 -0.36852 0.44028 -0.35556 C 0.46632 -0.33519 0.43438 -0.34862 0.475 -0.30926 C 0.49149 -0.29329 0.50799 -0.27524 0.52083 -0.25371 C 0.52552 -0.23473 0.52865 -0.21621 0.53056 -0.1963 C 0.52969 -0.1845 0.52951 -0.17269 0.52778 -0.16112 C 0.52726 -0.15764 0.52483 -0.1551 0.52361 -0.15186 C 0.52153 -0.14584 0.51997 -0.13959 0.51806 -0.13334 C 0.51736 -0.13102 0.51771 -0.12801 0.51667 -0.12593 C 0.50799 -0.11019 0.49375 -0.10116 0.48194 -0.09075 C 0.47448 -0.07593 0.47274 -0.06343 0.46944 -0.0463 C 0.47031 -0.0426 0.46944 -0.03635 0.47222 -0.03519 C 0.475 -0.03403 0.47778 -0.03264 0.48056 -0.03149 C 0.48194 -0.03079 0.48472 -0.02963 0.48472 -0.02963 C 0.48628 -0.02315 0.48507 -0.02547 0.4875 -0.02223 " pathEditMode="relative" ptsTypes="fffffffffffffffffffA">
                                      <p:cBhvr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96296E-6 C -0.00278 -0.0699 -0.00018 -0.15949 0.02638 -0.22222 C 0.0842 -0.3581 0.01684 -0.20625 0.075 -0.32037 C 0.07847 -0.32708 0.12673 -0.43703 0.14861 -0.46481 C 0.1592 -0.47824 0.17204 -0.48773 0.18333 -0.5 C 0.20816 -0.52731 0.22899 -0.56203 0.25694 -0.58333 C 0.30277 -0.61828 0.34618 -0.6375 0.39861 -0.64259 C 0.42048 -0.64097 0.44566 -0.64953 0.46388 -0.63333 C 0.47656 -0.62199 0.47882 -0.59606 0.4875 -0.58148 C 0.49392 -0.5706 0.4993 -0.56319 0.5026 -0.55 C 0.50868 -0.52638 0.51163 -0.5081 0.51388 -0.48333 C 0.51475 -0.47476 0.51666 -0.4574 0.51666 -0.4574 C 0.51579 -0.4206 0.51579 -0.3905 0.51111 -0.35555 C 0.5092 -0.32245 0.50711 -0.30046 0.50972 -0.26666 C 0.5085 -0.25972 0.50677 -0.25324 0.50538 -0.24629 C 0.5059 -0.23425 0.5026 -0.19444 0.51111 -0.17777 C 0.5092 -0.15856 0.51024 -0.13935 0.49722 -0.12777 C 0.49392 -0.10578 0.49583 -0.12175 0.49583 -0.07963 " pathEditMode="relative" ptsTypes="fffffffffffffffffA">
                                      <p:cBhvr>
                                        <p:cTn id="2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40741E-6 C 0.00087 -0.04143 -0.00191 -0.0831 0.00278 -0.12407 C 0.01441 -0.22754 0.02153 -0.27222 0.05972 -0.34814 C 0.0776 -0.38379 0.09774 -0.41712 0.11667 -0.45185 C 0.13542 -0.48611 0.13542 -0.49513 0.1625 -0.51666 C 0.19444 -0.54189 0.22847 -0.55208 0.26389 -0.56296 C 0.28316 -0.56134 0.32049 -0.56388 0.34444 -0.55185 C 0.36996 -0.53888 0.38333 -0.51435 0.40139 -0.48888 C 0.40469 -0.48402 0.4092 -0.48078 0.4125 -0.47592 C 0.43229 -0.44768 0.44271 -0.40972 0.44583 -0.37222 C 0.4441 -0.3074 0.43264 -0.23495 0.44444 -0.17222 C 0.44496 -0.16412 0.44444 -0.15601 0.44583 -0.14814 C 0.44757 -0.13865 0.4618 -0.13888 0.46667 -0.13888 " pathEditMode="relative" ptsTypes="ffffffffffffA">
                                      <p:cBhvr>
                                        <p:cTn id="2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5185E-6 C 0.00261 -0.06899 0.01302 -0.07963 0.0375 -0.14445 C 0.0599 -0.20394 0.08108 -0.26412 0.10278 -0.32408 C 0.12101 -0.37454 0.1375 -0.4294 0.16389 -0.47408 C 0.17483 -0.4926 0.18993 -0.50602 0.20139 -0.52408 C 0.23802 -0.58195 0.26354 -0.65857 0.325 -0.67223 C 0.3342 -0.67107 0.34375 -0.67176 0.35278 -0.66852 C 0.36719 -0.66343 0.36979 -0.63102 0.375 -0.61667 C 0.38108 -0.59954 0.39045 -0.58496 0.39722 -0.56852 C 0.42153 -0.50973 0.38681 -0.58172 0.4125 -0.52593 C 0.4184 -0.5132 0.42813 -0.49237 0.4375 -0.48149 C 0.44965 -0.4676 0.45 -0.46991 0.45695 -0.44815 C 0.46129 -0.41968 0.46719 -0.39167 0.47083 -0.36297 C 0.46945 -0.3544 0.46702 -0.34584 0.46667 -0.33704 C 0.46632 -0.32454 0.47535 -0.30857 0.48056 -0.29815 C 0.48281 -0.27987 0.48472 -0.26135 0.48472 -0.2426 " pathEditMode="relative" ptsTypes="fffffffffffffffA">
                                      <p:cBhvr>
                                        <p:cTn id="3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7.40741E-6 C 0.01424 -0.02385 0.03247 -0.03403 0.04861 -0.05556 C 0.06736 -0.08056 0.07865 -0.11852 0.10278 -0.13334 C 0.12986 -0.15001 0.18194 -0.18797 0.21944 -0.19815 C 0.23403 -0.20209 0.27691 -0.20579 0.29167 -0.20741 C 0.30469 -0.20626 0.31788 -0.20764 0.33056 -0.20371 C 0.33646 -0.20186 0.34149 -0.1963 0.34583 -0.19075 C 0.36094 -0.17153 0.37604 -0.15186 0.38889 -0.12963 C 0.39809 -0.11366 0.41667 -0.08149 0.41667 -0.08149 C 0.42986 -0.02408 0.42986 -0.03288 0.43472 0.00555 C 0.4401 0.04837 0.43924 0.09374 0.45417 0.13333 C 0.45694 0.14074 0.45972 0.14814 0.4625 0.15555 C 0.46441 0.16041 0.4651 0.16643 0.46806 0.17037 C 0.4717 0.17523 0.47622 0.17939 0.47917 0.18518 C 0.48177 0.1905 0.48628 0.19999 0.49167 0.19999 " pathEditMode="relative" ptsTypes="ffffffffffffffA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9996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z těchto cukrů je</a:t>
            </a:r>
          </a:p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obsažen v obilkách?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204864"/>
            <a:ext cx="1933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acharóza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38251" y="2806655"/>
            <a:ext cx="16562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fruktóza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2554" y="3391430"/>
            <a:ext cx="16081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celulóza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1419" y="3928700"/>
            <a:ext cx="1584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maltóza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3861" y="4513475"/>
            <a:ext cx="15392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glukóza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85073" y="5103682"/>
            <a:ext cx="1871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galaktóza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63817" y="5688457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škrob</a:t>
            </a:r>
            <a:endParaRPr lang="cs-CZ" sz="3200" dirty="0"/>
          </a:p>
        </p:txBody>
      </p:sp>
      <p:pic>
        <p:nvPicPr>
          <p:cNvPr id="5122" name="Picture 2" descr="C:\Users\Majda\AppData\Local\Microsoft\Windows\Temporary Internet Files\Content.IE5\E9Y2IU2P\MC9004403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1536" y="294525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853955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96296E-6 C 0.00886 -0.03519 0.01476 -0.07778 0.03195 -0.10718 C 0.08785 -0.20232 0.02292 -0.09676 0.09028 -0.19051 C 0.11042 -0.21852 0.12466 -0.25533 0.14861 -0.27755 C 0.20834 -0.33287 0.24861 -0.34445 0.31945 -0.34792 C 0.34115 -0.34607 0.3632 -0.34676 0.38473 -0.34237 C 0.40486 -0.33843 0.42761 -0.31875 0.44306 -0.30348 C 0.47223 -0.27431 0.50973 -0.23959 0.52084 -0.19051 C 0.52205 -0.175 0.52327 -0.15973 0.525 -0.14422 C 0.52657 -0.11343 0.52691 -0.07987 0.5375 -0.05162 C 0.54132 -0.02153 0.54254 -0.00926 0.53889 0.02986 C 0.53837 0.03472 0.5349 0.03842 0.53334 0.04282 C 0.5316 0.04768 0.53108 0.05301 0.52917 0.05763 C 0.52778 0.06111 0.52518 0.06342 0.52361 0.06689 C 0.52101 0.07291 0.51667 0.08541 0.51667 0.08541 C 0.51615 0.08912 0.51615 0.09282 0.51528 0.09652 C 0.51424 0.10092 0.51181 0.10486 0.51111 0.10949 C 0.50903 0.12314 0.51355 0.15949 0.49584 0.15949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8.88889E-6 C 0.00643 -0.02986 0.01667 -0.05486 0.02639 -0.08333 C 0.03039 -0.0949 0.03386 -0.10671 0.0375 -0.11851 C 0.04028 -0.12777 0.04115 -0.13842 0.04584 -0.14629 C 0.06858 -0.18425 0.04914 -0.15532 0.09861 -0.2037 C 0.12466 -0.22916 0.14532 -0.26018 0.175 -0.27962 C 0.19896 -0.29513 0.22431 -0.29861 0.25 -0.30555 C 0.28108 -0.3037 0.31233 -0.30532 0.34306 -0.29999 C 0.35226 -0.29837 0.38021 -0.27152 0.3875 -0.26666 C 0.41806 -0.24583 0.45157 -0.2331 0.47639 -0.19999 C 0.48264 -0.18032 0.48959 -0.16388 0.49306 -0.14259 C 0.50052 -0.09606 0.49705 -0.04699 0.50139 8.88889E-6 C 0.50209 0.00718 0.50539 0.01343 0.50695 0.02038 C 0.51059 0.03704 0.51389 0.05394 0.51806 0.07038 C 0.51233 0.07547 0.50643 0.07501 0.5 0.07778 C 0.49549 0.0838 0.49584 0.08079 0.49584 0.08519 " pathEditMode="relative" ptsTypes="fffffffffffffffA">
                                      <p:cBhvr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2.22222E-6 C 0.0026 -0.03218 0.01093 -0.05671 0.02499 -0.08333 C 0.03714 -0.10648 0.04756 -0.13195 0.06249 -0.15185 C 0.0901 -0.18866 0.12169 -0.21736 0.15277 -0.24815 C 0.18402 -0.27917 0.20537 -0.30185 0.24582 -0.30556 C 0.2611 -0.30486 0.27638 -0.30509 0.29166 -0.30371 C 0.30555 -0.30232 0.31978 -0.29144 0.33332 -0.28704 C 0.33801 -0.28333 0.34235 -0.27917 0.34721 -0.27593 C 0.35173 -0.27292 0.35676 -0.27153 0.3611 -0.26852 C 0.37499 -0.2588 0.36666 -0.26065 0.37916 -0.25 C 0.38124 -0.24815 0.38385 -0.24792 0.3861 -0.2463 C 0.39166 -0.24213 0.39391 -0.23611 0.39999 -0.23333 C 0.40225 -0.22408 0.40537 -0.22593 0.41249 -0.22408 C 0.43124 -0.21158 0.44409 -0.18843 0.45832 -0.16852 C 0.47013 -0.15208 0.47916 -0.14259 0.48749 -0.12408 C 0.48801 -0.12153 0.48888 -0.11921 0.48888 -0.11667 C 0.48888 -0.10185 0.49253 -0.04792 0.47221 -0.03889 C 0.47273 -0.03403 0.47239 -0.02871 0.4736 -0.02408 C 0.4743 -0.02153 0.47655 -0.0206 0.4776 -0.01852 C 0.47898 -0.01621 0.47951 -0.01343 0.48055 -0.01111 C 0.48228 -0.00741 0.48506 -0.00417 0.4861 -2.22222E-6 C 0.48697 0.0037 0.48628 0.00903 0.48888 0.01111 C 0.49357 0.01528 0.49183 0.01319 0.49444 0.01667 " pathEditMode="relative" ptsTypes="ffffffffffffffffffffffA">
                                      <p:cBhvr>
                                        <p:cTn id="1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48148E-6 C 0.00225 -0.03056 0.01458 -0.05463 0.02083 -0.08333 C 0.03003 -0.12523 0.03142 -0.14375 0.04722 -0.17963 C 0.08785 -0.27222 0.15312 -0.33866 0.22083 -0.39259 C 0.24427 -0.41111 0.27118 -0.43426 0.29722 -0.44444 C 0.30555 -0.44769 0.32743 -0.44907 0.33611 -0.45 C 0.35139 -0.44884 0.36684 -0.44954 0.38194 -0.4463 C 0.38698 -0.44514 0.39114 -0.43981 0.39583 -0.43704 C 0.42066 -0.42292 0.44722 -0.40741 0.46389 -0.37778 C 0.47153 -0.34167 0.46719 -0.30995 0.47083 -0.27037 C 0.47291 -0.24676 0.4835 -0.21435 0.4875 -0.19074 C 0.49496 -0.1463 0.49861 -0.10463 0.49861 -0.05926 " pathEditMode="relative" ptsTypes="fffffffffffA">
                                      <p:cBhvr>
                                        <p:cTn id="21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6.2963E-6 C 0.01458 -0.0486 0.02239 -0.10046 0.03472 -0.14999 C 0.04878 -0.20601 0.04583 -0.18124 0.06389 -0.22962 C 0.07604 -0.26203 0.08212 -0.29907 0.09861 -0.32777 C 0.13889 -0.39814 0.19826 -0.48958 0.26528 -0.51851 C 0.28524 -0.52708 0.29635 -0.52615 0.31667 -0.52777 C 0.3691 -0.52546 0.38958 -0.53101 0.43055 -0.50925 C 0.44653 -0.48495 0.46302 -0.45323 0.47083 -0.42222 C 0.47135 -0.37106 0.47135 -0.31967 0.47222 -0.26851 C 0.47239 -0.26041 0.48194 -0.24814 0.48194 -0.24814 C 0.48333 -0.23333 0.48455 -0.2199 0.49444 -0.2111 C 0.49826 -0.20347 0.49722 -0.20786 0.49722 -0.19814 " pathEditMode="relative" ptsTypes="fffffffffffA">
                                      <p:cBhvr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3.7037E-6 C 0.00711 -0.025 0.02169 -0.03842 0.03333 -0.05926 C 0.04617 -0.08194 0.05485 -0.10903 0.06944 -0.12963 C 0.08888 -0.15694 0.13402 -0.16435 0.1611 -0.17037 C 0.22621 -0.16667 0.23229 -0.16921 0.28472 -0.14259 C 0.29669 -0.13657 0.30954 -0.13356 0.32083 -0.12592 C 0.34149 -0.11204 0.3585 -0.08981 0.37916 -0.07592 C 0.3993 -0.0625 0.42083 -0.05625 0.44027 -0.04074 C 0.44947 -0.025 0.45069 -0.02546 0.45555 -0.00741 C 0.45919 0.00602 0.46006 0.01783 0.46666 0.02963 C 0.46874 0.04306 0.4736 0.0456 0.47916 0.05556 C 0.48229 0.06111 0.48888 0.07222 0.48888 0.07222 C 0.49513 0.10185 0.4934 0.08912 0.49583 0.10926 C 0.49513 0.12778 0.49496 0.14514 0.49166 0.16296 C 0.49027 0.17037 0.4861 0.18171 0.4861 0.18889 C 0.4861 0.2 0.4861 0.21111 0.4861 0.22222 " pathEditMode="relative" ptsTypes="fffffffffffffffA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9996"/>
            <a:ext cx="653653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Řepný cukr, kterým si</a:t>
            </a:r>
          </a:p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sladíme čaj je …?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204864"/>
            <a:ext cx="1933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acharóza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38251" y="2806655"/>
            <a:ext cx="16562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fruktóza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2554" y="3391430"/>
            <a:ext cx="16081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celulóza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1419" y="3928700"/>
            <a:ext cx="1584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maltóza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3861" y="4513475"/>
            <a:ext cx="15392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glukóza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85073" y="5103682"/>
            <a:ext cx="1871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galaktóza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63817" y="5688457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škrob</a:t>
            </a:r>
            <a:endParaRPr lang="cs-CZ" sz="3200" dirty="0"/>
          </a:p>
        </p:txBody>
      </p:sp>
      <p:pic>
        <p:nvPicPr>
          <p:cNvPr id="6146" name="Picture 2" descr="C:\Users\Majda\AppData\Local\Microsoft\Windows\Temporary Internet Files\Content.IE5\E9Y2IU2P\MC9004403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7460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1205735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7037E-6 C 0.00434 -0.02291 0.01753 -0.03958 0.02638 -0.05926 C 0.03194 -0.07176 0.03489 -0.08657 0.04166 -0.09815 C 0.08211 -0.16713 0.17291 -0.22014 0.2375 -0.22592 C 0.28541 -0.22268 0.28628 -0.22546 0.32638 -0.21481 C 0.33559 -0.21227 0.35416 -0.2074 0.35416 -0.2074 C 0.36354 -0.20115 0.37413 -0.19768 0.38333 -0.19074 C 0.39375 -0.18287 0.4052 -0.16504 0.4125 -0.1537 C 0.43177 -0.12384 0.44687 -0.10139 0.45694 -0.06481 C 0.45868 -0.05046 0.46701 -0.01944 0.45555 -0.00926 C 0.44982 0.00347 0.4467 0.01019 0.45 0.02593 C 0.45173 0.03426 0.45468 0.0338 0.45694 0.04074 C 0.45816 0.04422 0.45902 0.04815 0.45972 0.05185 C 0.46093 0.05787 0.4625 0.07037 0.4625 0.07037 C 0.46007 0.08704 0.46128 0.09121 0.45 0.0963 C 0.44392 0.10857 0.44722 0.09954 0.44722 0.12593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7037E-7 C 0.00208 -0.05486 0.01076 -0.09282 0.0375 -0.13703 C 0.04705 -0.15277 0.0585 -0.16597 0.06805 -0.18148 C 0.08455 -0.20856 0.0934 -0.24583 0.11528 -0.26481 C 0.14791 -0.29305 0.18316 -0.31319 0.22222 -0.31666 C 0.23975 -0.31481 0.25781 -0.31597 0.275 -0.31111 C 0.29861 -0.30439 0.30451 -0.27384 0.31666 -0.25185 C 0.32691 -0.23333 0.33958 -0.21828 0.35 -0.2 C 0.35225 -0.19143 0.35521 -0.18287 0.35694 -0.17407 C 0.35885 -0.16435 0.35903 -0.15416 0.36111 -0.14444 C 0.36267 -0.13726 0.36614 -0.13101 0.36805 -0.12407 C 0.37205 -0.10902 0.37465 -0.09328 0.37778 -0.07777 C 0.37934 -0.0699 0.38038 -0.0618 0.38194 -0.0537 C 0.38298 -0.04861 0.38594 -0.03379 0.3875 -0.03333 C 0.39705 -0.03055 0.40694 -0.03217 0.41666 -0.03148 C 0.42083 -0.02963 0.42604 -0.03009 0.42916 -0.02592 C 0.43437 -0.01898 0.44166 -0.01226 0.44861 -0.00925 C 0.45364 0.01112 0.44566 -0.01967 0.45278 0.00186 C 0.45625 0.01227 0.45521 0.01575 0.4625 0.02223 C 0.46892 0.03496 0.46528 0.02547 0.46528 0.05371 " pathEditMode="relative" ptsTypes="fffffffffffffffffffA">
                                      <p:cBhvr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-6.66667E-6 C -0.00591 -0.04723 0.00676 -0.08473 0.01944 -0.12778 C 0.02794 -0.15695 0.03506 -0.19237 0.05277 -0.21482 C 0.06857 -0.23473 0.09044 -0.24167 0.10694 -0.26112 C 0.11926 -0.27593 0.13124 -0.29653 0.14583 -0.30741 C 0.16822 -0.32431 0.19826 -0.33172 0.2236 -0.33519 C 0.24635 -0.3345 0.26909 -0.33496 0.29166 -0.33334 C 0.30381 -0.33241 0.32048 -0.31945 0.33055 -0.31112 C 0.36128 -0.28566 0.39097 -0.26042 0.40277 -0.21297 C 0.40451 -0.19653 0.40503 -0.19167 0.41249 -0.17778 C 0.41597 -0.1595 0.41093 -0.18195 0.41805 -0.16297 C 0.421 -0.15533 0.42239 -0.14677 0.42499 -0.1389 C 0.42708 -0.12408 0.42847 -0.09584 0.43472 -0.08334 C 0.44079 -0.05116 0.43749 -0.07362 0.43749 -0.01482 " pathEditMode="relative" ptsTypes="fffffffffffffA">
                                      <p:cBhvr>
                                        <p:cTn id="1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48148E-6 C 0.00903 -0.06018 0.02986 -0.11713 0.04306 -0.17592 C 0.04792 -0.19791 0.05052 -0.2206 0.05556 -0.24259 C 0.05938 -0.25902 0.06354 -0.27546 0.06944 -0.29074 C 0.09479 -0.35764 0.1191 -0.41574 0.15694 -0.46852 C 0.18194 -0.50347 0.19583 -0.525 0.23472 -0.53148 C 0.24219 -0.52893 0.25 -0.52824 0.25694 -0.52407 C 0.26528 -0.51898 0.27014 -0.50671 0.27778 -0.5 C 0.29184 -0.4875 0.30868 -0.48032 0.32222 -0.46666 C 0.33542 -0.45324 0.3434 -0.43402 0.35278 -0.41666 C 0.36128 -0.40092 0.37014 -0.3868 0.37778 -0.37037 C 0.38281 -0.33657 0.38316 -0.30115 0.38472 -0.26666 C 0.39219 -0.27338 0.40122 -0.26967 0.40833 -0.26296 C 0.41563 -0.25625 0.4309 -0.23981 0.43472 -0.22777 C 0.44167 -0.20602 0.44427 -0.17916 0.45417 -0.15926 C 0.45243 -0.12037 0.45278 -0.13958 0.45278 -0.10185 " pathEditMode="relative" ptsTypes="fffffffffffffffA">
                                      <p:cBhvr>
                                        <p:cTn id="21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741E-6 C 0.03629 -0.07245 0.05816 -0.16504 0.10834 -0.22407 C 0.12014 -0.23796 0.13264 -0.25162 0.14723 -0.25925 C 0.16528 -0.26874 0.18473 -0.27407 0.20139 -0.28703 C 0.20955 -0.29328 0.22275 -0.303 0.23056 -0.31111 C 0.24184 -0.32268 0.25313 -0.33842 0.26667 -0.34629 C 0.28733 -0.3581 0.32396 -0.35532 0.34584 -0.3574 C 0.36528 -0.35671 0.3849 -0.35833 0.40417 -0.35555 C 0.41372 -0.35416 0.41702 -0.31712 0.41945 -0.3074 C 0.41997 -0.27708 0.41997 -0.24699 0.42084 -0.21666 C 0.42101 -0.21157 0.42396 -0.20416 0.425 -0.19999 C 0.42743 -0.1905 0.42813 -0.18009 0.42917 -0.17037 C 0.43073 -0.17685 0.42952 -0.17453 0.43195 -0.17777 " pathEditMode="relative" ptsTypes="ffffffffffffA">
                                      <p:cBhvr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59259E-6 C 0.00209 -0.02546 0.00625 -0.09213 0.0125 -0.12037 C 0.02188 -0.1625 0.03195 -0.16944 0.04723 -0.20926 C 0.05452 -0.22847 0.05938 -0.24931 0.06667 -0.26852 C 0.0757 -0.29259 0.08594 -0.31551 0.09584 -0.33889 C 0.09931 -0.34699 0.10486 -0.35393 0.10695 -0.36296 C 0.11302 -0.38958 0.1217 -0.42268 0.1375 -0.44259 C 0.15573 -0.46528 0.14688 -0.44722 0.16806 -0.46481 C 0.17795 -0.47292 0.18837 -0.48079 0.19584 -0.49259 C 0.19861 -0.49699 0.20087 -0.50208 0.20417 -0.50556 C 0.21598 -0.51806 0.23438 -0.52037 0.24861 -0.52222 C 0.26111 -0.52037 0.27361 -0.51921 0.28611 -0.51667 C 0.29584 -0.51481 0.30556 -0.50833 0.31528 -0.50556 C 0.33872 -0.49907 0.36389 -0.48981 0.38334 -0.47037 C 0.38681 -0.44282 0.40052 -0.41782 0.41528 -0.39815 C 0.41615 -0.39444 0.41736 -0.39074 0.41806 -0.38704 C 0.41927 -0.37963 0.42084 -0.36481 0.42084 -0.36481 C 0.42205 -0.33866 0.42292 -0.31759 0.43056 -0.29444 C 0.43455 -0.28264 0.4342 -0.27685 0.44445 -0.27222 C 0.44497 -0.27037 0.44584 -0.26667 0.44584 -0.26667 " pathEditMode="relative" ptsTypes="fffffffffffffffffffA">
                                      <p:cBhvr>
                                        <p:cTn id="31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r>
              <a:rPr lang="cs-CZ" sz="2000" i="1" u="sng" dirty="0"/>
              <a:t>Použitá literatura:</a:t>
            </a:r>
          </a:p>
          <a:p>
            <a:pPr marL="0" indent="0">
              <a:buNone/>
            </a:pPr>
            <a:r>
              <a:rPr lang="cs-CZ" sz="2000" dirty="0"/>
              <a:t>ŠKODA, Jiří; DOULÍK, Pavel. </a:t>
            </a:r>
            <a:r>
              <a:rPr lang="cs-CZ" sz="2000" i="1" dirty="0"/>
              <a:t>Chemie 8 učebnice pro základní školy a víceletá gymnázia</a:t>
            </a:r>
            <a:r>
              <a:rPr lang="cs-CZ" sz="2000" dirty="0"/>
              <a:t>. Plzeň: Fraus, 2006, ISBN 80-7238-442-2.</a:t>
            </a:r>
          </a:p>
          <a:p>
            <a:pPr marL="0" indent="0">
              <a:buNone/>
            </a:pPr>
            <a:r>
              <a:rPr lang="cs-CZ" sz="2000" dirty="0"/>
              <a:t>ŠKODA, Jiří; DOULÍK, Pavel. </a:t>
            </a:r>
            <a:r>
              <a:rPr lang="cs-CZ" sz="2000" i="1" dirty="0"/>
              <a:t>Chemie 8 pracovní sešit pro základní školy a víceletá gymnázia</a:t>
            </a:r>
            <a:r>
              <a:rPr lang="cs-CZ" sz="2000" dirty="0"/>
              <a:t>. Plzeň: Fraus, 2006, ISBN 80-7238-442-2.</a:t>
            </a:r>
          </a:p>
          <a:p>
            <a:pPr lvl="0">
              <a:buClr>
                <a:srgbClr val="31B6FD"/>
              </a:buClr>
            </a:pPr>
            <a:r>
              <a:rPr lang="cs-CZ" sz="2000" i="1" u="sng" dirty="0" smtClean="0">
                <a:solidFill>
                  <a:srgbClr val="073E87"/>
                </a:solidFill>
              </a:rPr>
              <a:t>Jiné </a:t>
            </a:r>
            <a:r>
              <a:rPr lang="cs-CZ" sz="2000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677</TotalTime>
  <Words>304</Words>
  <Application>Microsoft Office PowerPoint</Application>
  <PresentationFormat>Předvádění na obrazovce (4:3)</PresentationFormat>
  <Paragraphs>121</Paragraphs>
  <Slides>14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Cukry</vt:lpstr>
      <vt:lpstr>Cukry</vt:lpstr>
      <vt:lpstr>Cukry</vt:lpstr>
      <vt:lpstr>Cukry</vt:lpstr>
      <vt:lpstr>Sladivost cukrů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pc</cp:lastModifiedBy>
  <cp:revision>73</cp:revision>
  <dcterms:created xsi:type="dcterms:W3CDTF">2013-05-10T12:01:16Z</dcterms:created>
  <dcterms:modified xsi:type="dcterms:W3CDTF">2014-01-30T16:22:20Z</dcterms:modified>
</cp:coreProperties>
</file>