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4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E0E8EE-F95F-436E-BDFF-9F3B6A8A7D8E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2E0DC4-66C1-457D-A6FA-E40834A053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823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50111_Nova_hut_Ostrava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u%C5%99%C3%ADc%C3%AD_halda_Ema2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9/Plze%C5%88_od_Karlova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b/LegoKladno01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http://cs.wikipedia.org/wiki/Soubor:20050111_Nova_hut_Ostrava.jpg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65910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http://cs.wikipedia.org/wiki/Soubor:Kou%C5%99%C3%ADc%C3%AD_halda_Ema2.jpg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0413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http://upload.wikimedia.org/wikipedia/commons/e/e9/Plze%C5%88_od_Karlova.jpg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7948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http://upload.wikimedia.org/wikipedia/commons/f/fb/LegoKladno01.JPG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9408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ou%C5%99%C3%ADc%C3%AD_halda_Ema2.jpg" TargetMode="External"/><Relationship Id="rId5" Type="http://schemas.openxmlformats.org/officeDocument/2006/relationships/hyperlink" Target="http://cs.wikipedia.org/wiki/Pr%C5%AFmysl_v_%C4%8Cesku" TargetMode="External"/><Relationship Id="rId4" Type="http://schemas.openxmlformats.org/officeDocument/2006/relationships/hyperlink" Target="http://cs.wikipedia.org/wiki/Ekonomika_%C4%8Ces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průmysl – lokalizace, vývoj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19.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JK_CR_19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13.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seznamuje žáky s vývojem průmyslu, jeho historickou a </a:t>
            </a:r>
            <a:r>
              <a:rPr lang="cs-CZ" sz="1600" smtClean="0">
                <a:effectLst/>
              </a:rPr>
              <a:t>současnou lokalizací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808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Průmysl v ČR – rozmístění a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Tradičně hlavní složka hospodářství naší republiky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celé historii vycházel především z vnitřních zdrojů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průmyslové oblasti: </a:t>
            </a:r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v průběhu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stol. a v 1. pol. 20. stol.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polovina státu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 linie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 – Plzeň – Praha – Olomouc – Ostrava</a:t>
            </a:r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Mimo toto území vznikla vysoká koncentrace průmyslu v Brně a jeho okolí, ve Zlíně</a:t>
            </a:r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Lokalizace do těchto oblastí - vliv zásob uhlí – hlavní energetický zdroj té doby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373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20080"/>
          </a:xfrm>
        </p:spPr>
        <p:txBody>
          <a:bodyPr/>
          <a:lstStyle/>
          <a:p>
            <a:pPr algn="ctr"/>
            <a:r>
              <a:rPr lang="cs-CZ" dirty="0" smtClean="0"/>
              <a:t>Vývoj průmyslu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Odvětvová struktura se stále rozvíjela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2. SV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zejména strojírenství, potravinářský p., textilní p.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Spotřební zboží představovalo polovinu vývozu</a:t>
            </a:r>
          </a:p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Výrazná změna po roce 1948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přednostně rozvíjen těžký průmysl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výrobků směřovala na méně náročné trhy SSSR a zemí východní Evropy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Orientace na TP a setrvávání vývoji  po celou dobu centrálního plánování –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zaostávání jiných odvětví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snižování efektivity celé ekonomiky a </a:t>
            </a:r>
            <a:r>
              <a:rPr lang="cs-CZ" b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stále těžší dopady na ŽP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roce 1948 také snaha o vyrovnání průmyslové úrovně v jednotlivých oblastech státu (včetně Slovenska) – zejména J Čechy, Českomoravské vrchovině, J a V Moravě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přes tuto snahu o vyrovnání oblastí po roce 1948 zůstává dodnes lokalizační základna průmyslu v oblastech z 19. stol.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95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20050111 Nova hut Ostra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8772"/>
            <a:ext cx="9129870" cy="686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8755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Koncentrace těžkého průmyslu na Ostravsku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285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Kouřící halda Ema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906" y="13822"/>
            <a:ext cx="9167905" cy="684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22353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Kouřící halda Ema (Ostrava) - miliony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tun vytěžené hlušiny z ostravských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dolů -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je neustále zahříván vnitřními procesy – uvnitř hořící haldy dosahuje teplota až 1500 °C</a:t>
            </a:r>
          </a:p>
        </p:txBody>
      </p:sp>
    </p:spTree>
    <p:extLst>
      <p:ext uri="{BB962C8B-B14F-4D97-AF65-F5344CB8AC3E}">
        <p14:creationId xmlns:p14="http://schemas.microsoft.com/office/powerpoint/2010/main" xmlns="" val="549996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Lokalizace průmyslu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6021288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patří k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nejvýznamnějším oblastem pás území podél severní hranice Čech – Sokolov, Ústí n/L, Liberec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především elektrárenství, těžba HU, chemie, strojírenství, gumárenství, textilní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českém vnitrozemí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Plzeň a okolí, pražská aglomerace, oblast Hradce Králové s Pardubicemi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Morava – Ostravsko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těžký průmysl, Brno a okolí, Olomouc, Zlín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Odvětvová struktura zahrnuje téměř všechny druhy výrob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Méně industrializovaná území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JČ, západočeské pohraničí, jižní Morava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průmysl často jednostranný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převahou jednoho odvětví 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260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lzeň od Karlo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58" y="0"/>
            <a:ext cx="912634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16632"/>
            <a:ext cx="83529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Letecký pohled na Plzeň, Škoda se nachází v levé dolní části obrázku</a:t>
            </a:r>
          </a:p>
        </p:txBody>
      </p:sp>
    </p:spTree>
    <p:extLst>
      <p:ext uri="{BB962C8B-B14F-4D97-AF65-F5344CB8AC3E}">
        <p14:creationId xmlns:p14="http://schemas.microsoft.com/office/powerpoint/2010/main" xmlns="" val="388854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Současnost průmyslové výroby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Rozhodující jsou ekonomická kritéria výroby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Dochází ke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změnám odvětvovým tak v územní struktuře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 někde neúspěšné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privatizace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Řada výrob zcela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zanikla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váha zpracovatelských odvětví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především na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 těžby a zpracování surovin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Projekty na „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zelené louce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–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investoři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nových průmyslových zón“ v okolí měst</a:t>
            </a:r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nových pracovních míst X zastavování půdy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 současnosti 1/10 plochy ČR je zastavěná (vliv např. na vznik povodní)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 často pokrývá investorovi několikaleté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daňové úlevy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pomáhá i při vybudování areálů (inženýrské sítě, napojení na dopravní infrastrukturu)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9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f/fb/LegoKladno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60648"/>
            <a:ext cx="83200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Továrna na hračky společnosti LEGO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na Kladně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901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92500" lnSpcReduction="2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4"/>
              </a:rPr>
              <a:t>http://cs.wikipedia.org/wiki/Ekonomika_%</a:t>
            </a:r>
            <a:r>
              <a:rPr lang="cs-CZ" sz="1800" dirty="0" smtClean="0">
                <a:hlinkClick r:id="rId4"/>
              </a:rPr>
              <a:t>C4%8Ceska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5"/>
              </a:rPr>
              <a:t>http://cs.wikipedia.org/wiki/Pr%C5%AFmysl_v_%</a:t>
            </a:r>
            <a:r>
              <a:rPr lang="cs-CZ" sz="1800" dirty="0" smtClean="0">
                <a:hlinkClick r:id="rId5"/>
              </a:rPr>
              <a:t>C4%8Cesku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</a:t>
            </a: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buNone/>
            </a:pPr>
            <a:r>
              <a:rPr lang="cs-CZ" sz="1800" dirty="0" smtClean="0"/>
              <a:t>EDISTEEWR</a:t>
            </a:r>
            <a:r>
              <a:rPr lang="cs-CZ" sz="1800" dirty="0" smtClean="0"/>
              <a:t>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</a:t>
            </a:r>
            <a:r>
              <a:rPr lang="cs-CZ" sz="1800" dirty="0" smtClean="0"/>
              <a:t>13.9.2013]. </a:t>
            </a:r>
            <a:r>
              <a:rPr lang="cs-CZ" sz="1800" dirty="0" smtClean="0"/>
              <a:t>Dostupný na WWW: http://commons.wikimedia.org/wiki/File:LegoKladno01.JPG </a:t>
            </a:r>
            <a:endParaRPr lang="cs-CZ" sz="1800" dirty="0" smtClean="0"/>
          </a:p>
          <a:p>
            <a:pPr>
              <a:buNone/>
            </a:pPr>
            <a:r>
              <a:rPr lang="nl-NL" sz="1800" dirty="0" smtClean="0"/>
              <a:t>MANSKE</a:t>
            </a:r>
            <a:r>
              <a:rPr lang="nl-NL" sz="1800" dirty="0" smtClean="0"/>
              <a:t>, Magnus. </a:t>
            </a:r>
            <a:r>
              <a:rPr lang="nl-NL" sz="1800" i="1" dirty="0" smtClean="0"/>
              <a:t>wikipedie</a:t>
            </a:r>
            <a:r>
              <a:rPr lang="nl-NL" sz="1800" dirty="0" smtClean="0"/>
              <a:t> [online]. [cit. </a:t>
            </a:r>
            <a:r>
              <a:rPr lang="cs-CZ" sz="1800" dirty="0" smtClean="0"/>
              <a:t>13.9.2013</a:t>
            </a:r>
            <a:r>
              <a:rPr lang="nl-NL" sz="1800" dirty="0" smtClean="0"/>
              <a:t>]. </a:t>
            </a:r>
            <a:r>
              <a:rPr lang="nl-NL" sz="1800" dirty="0" smtClean="0"/>
              <a:t>Dostupný na WWW: http://commons.wikimedia.org/wiki/File:Plze%C5%88_od_Karlova.jpg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BARTOŠ</a:t>
            </a:r>
            <a:r>
              <a:rPr lang="cs-CZ" sz="1800" dirty="0" smtClean="0"/>
              <a:t>, Radek.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13.9.2013</a:t>
            </a:r>
            <a:r>
              <a:rPr lang="cs-CZ" sz="1800" dirty="0" smtClean="0"/>
              <a:t>]. </a:t>
            </a:r>
            <a:r>
              <a:rPr lang="cs-CZ" sz="1800" dirty="0" smtClean="0"/>
              <a:t>Dostupný na WWW: http://cs.wikipedia.org/wiki/Soubor:Kou%C5%99%C3%ADc%C3%AD_halda_Ema2.jpg</a:t>
            </a:r>
            <a:endParaRPr lang="cs-CZ" sz="1800" dirty="0" smtClean="0">
              <a:hlinkClick r:id="rId6"/>
            </a:endParaRPr>
          </a:p>
          <a:p>
            <a:pPr>
              <a:buNone/>
            </a:pPr>
            <a:r>
              <a:rPr lang="cs-CZ" sz="1800" dirty="0" smtClean="0"/>
              <a:t>ŠTEFEK</a:t>
            </a:r>
            <a:r>
              <a:rPr lang="cs-CZ" sz="1800" dirty="0" smtClean="0"/>
              <a:t>, Petr.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13.9.2013</a:t>
            </a:r>
            <a:r>
              <a:rPr lang="cs-CZ" sz="1800" dirty="0" smtClean="0"/>
              <a:t>]. </a:t>
            </a:r>
            <a:r>
              <a:rPr lang="cs-CZ" sz="1800" dirty="0" smtClean="0"/>
              <a:t>Dostupný na WWW: http://cs.wikipedia.org/wiki/Soubor:20050111_Nova_hut_Ostrava.jpg 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291821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30</TotalTime>
  <Words>638</Words>
  <Application>Microsoft Office PowerPoint</Application>
  <PresentationFormat>Předvádění na obrazovce (4:3)</PresentationFormat>
  <Paragraphs>73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Snímek 1</vt:lpstr>
      <vt:lpstr>Průmysl v ČR – rozmístění a vývoj</vt:lpstr>
      <vt:lpstr>Vývoj průmyslu</vt:lpstr>
      <vt:lpstr>Snímek 4</vt:lpstr>
      <vt:lpstr>Snímek 5</vt:lpstr>
      <vt:lpstr>Lokalizace průmyslu</vt:lpstr>
      <vt:lpstr>Snímek 7</vt:lpstr>
      <vt:lpstr>Současnost průmyslové výroby</vt:lpstr>
      <vt:lpstr>Snímek 9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Jan Kohoutek</cp:lastModifiedBy>
  <cp:revision>12</cp:revision>
  <dcterms:created xsi:type="dcterms:W3CDTF">2014-01-06T11:30:50Z</dcterms:created>
  <dcterms:modified xsi:type="dcterms:W3CDTF">2014-01-20T00:56:30Z</dcterms:modified>
</cp:coreProperties>
</file>