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5" r:id="rId3"/>
    <p:sldId id="289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0000CC"/>
    <a:srgbClr val="006666"/>
    <a:srgbClr val="0066CC"/>
    <a:srgbClr val="FFE1B9"/>
    <a:srgbClr val="FFFAF0"/>
    <a:srgbClr val="FFFAF5"/>
    <a:srgbClr val="FFF5EB"/>
    <a:srgbClr val="FFEBCD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emf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7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emf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wmf"/><Relationship Id="rId9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-kantor.eu/cze/ucebnice/informatika.php" TargetMode="External"/><Relationship Id="rId13" Type="http://schemas.openxmlformats.org/officeDocument/2006/relationships/image" Target="../media/image20.gif"/><Relationship Id="rId3" Type="http://schemas.openxmlformats.org/officeDocument/2006/relationships/image" Target="../media/image1.png"/><Relationship Id="rId7" Type="http://schemas.openxmlformats.org/officeDocument/2006/relationships/hyperlink" Target="http://elektronika.heureka.cz/" TargetMode="External"/><Relationship Id="rId12" Type="http://schemas.openxmlformats.org/officeDocument/2006/relationships/hyperlink" Target="http://www.skodlivysoftware.cz/" TargetMode="External"/><Relationship Id="rId1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tudna.cz/" TargetMode="External"/><Relationship Id="rId11" Type="http://schemas.openxmlformats.org/officeDocument/2006/relationships/hyperlink" Target="http://www.microsoft.com/cze/legalnisoftware/" TargetMode="External"/><Relationship Id="rId5" Type="http://schemas.openxmlformats.org/officeDocument/2006/relationships/hyperlink" Target="http://software.heureka.cz/" TargetMode="External"/><Relationship Id="rId10" Type="http://schemas.openxmlformats.org/officeDocument/2006/relationships/hyperlink" Target="http://www.microsoft.com/cs-cz/default.aspx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komik.cz/" TargetMode="External"/><Relationship Id="rId14" Type="http://schemas.openxmlformats.org/officeDocument/2006/relationships/hyperlink" Target="http://office.microsoft.com/cs-cz/images/MC900442026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933164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Programové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vybavení počítačů, operační systém a uživatelské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software, program, složky, soubor,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typ souboru, adresa souboru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Software – organizace dat v počítači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VY_32_INOVACE_32_638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86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008" y="2492896"/>
            <a:ext cx="1244991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Souborový systém: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504" y="1196752"/>
            <a:ext cx="903649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Data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na disku musí být uložena 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 tak, abychom je spolehlivě nalezli jak my, tak programy v počítači, které je upravují.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Proto musí existovat přesně stanovená pravidla. </a:t>
            </a:r>
            <a:r>
              <a:rPr lang="cs-CZ" sz="2400" dirty="0">
                <a:solidFill>
                  <a:srgbClr val="002060"/>
                </a:solidFill>
                <a:cs typeface="Arial" pitchFamily="34" charset="0"/>
              </a:rPr>
              <a:t>Jedině tak je zabezpečeno, že určitou informaci je možné na disk zapsat a následně správně přečíst. </a:t>
            </a:r>
            <a:endParaRPr lang="cs-CZ" sz="2400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Kompaktnímu celku dat se říká 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SOUBOR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.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Soubory se ukládají na pevné datové uložiště, nejčastěji pevný disk, nebo jiná pevná paměť (</a:t>
            </a:r>
            <a:r>
              <a:rPr lang="cs-CZ" sz="2400" dirty="0" err="1" smtClean="0">
                <a:solidFill>
                  <a:srgbClr val="002060"/>
                </a:solidFill>
                <a:cs typeface="Arial" pitchFamily="34" charset="0"/>
              </a:rPr>
              <a:t>flash</a:t>
            </a:r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-disk, apod.) do datové struktury. </a:t>
            </a:r>
          </a:p>
          <a:p>
            <a:r>
              <a:rPr lang="cs-CZ" sz="2400" dirty="0" smtClean="0">
                <a:solidFill>
                  <a:srgbClr val="002060"/>
                </a:solidFill>
                <a:cs typeface="Arial" pitchFamily="34" charset="0"/>
              </a:rPr>
              <a:t>V současnosti se rozšiřují možnosti ukládání do pamětí síťových serverů, tedy „na Internet“, tzv. CLOUD </a:t>
            </a:r>
          </a:p>
          <a:p>
            <a:r>
              <a:rPr lang="cs-CZ" sz="2400" i="1" dirty="0" smtClean="0">
                <a:solidFill>
                  <a:srgbClr val="002060"/>
                </a:solidFill>
                <a:cs typeface="Arial" pitchFamily="34" charset="0"/>
              </a:rPr>
              <a:t>(toto bude blíže vysvětleno v kapitole o sítích)</a:t>
            </a: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Uložený soubor lze nalézt pomocí jeho 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ADRESY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, </a:t>
            </a:r>
          </a:p>
          <a:p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podobně, jak jsme zvyklí v našem životě.</a:t>
            </a:r>
            <a:endParaRPr lang="cs-CZ" sz="2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481" y="4581128"/>
            <a:ext cx="1535311" cy="167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7845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Souborový systém ještě jednou - struktura: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5496" y="1196752"/>
            <a:ext cx="8928992" cy="48245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solidFill>
                  <a:srgbClr val="660066"/>
                </a:solidFill>
              </a:rPr>
              <a:t>Organizační struktura pro uložení dat = SLOŽKY </a:t>
            </a:r>
          </a:p>
          <a:p>
            <a:pPr lvl="1"/>
            <a:r>
              <a:rPr lang="cs-CZ" sz="1800" dirty="0" smtClean="0">
                <a:solidFill>
                  <a:srgbClr val="660066"/>
                </a:solidFill>
              </a:rPr>
              <a:t>tzv. stromová struktura, složky pojmenovány námi, či automaticky programy</a:t>
            </a:r>
          </a:p>
          <a:p>
            <a:pPr lvl="1"/>
            <a:r>
              <a:rPr lang="cs-CZ" sz="1800" dirty="0" smtClean="0">
                <a:solidFill>
                  <a:srgbClr val="660066"/>
                </a:solidFill>
              </a:rPr>
              <a:t>umístění souboru = ADRESA</a:t>
            </a:r>
          </a:p>
          <a:p>
            <a:pPr marL="457200" lvl="1" indent="0">
              <a:buNone/>
            </a:pPr>
            <a:endParaRPr lang="cs-CZ" sz="1200" b="1" dirty="0" smtClean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Soubor je seskupení </a:t>
            </a:r>
            <a:r>
              <a:rPr lang="cs-CZ" sz="2000" b="1" dirty="0">
                <a:solidFill>
                  <a:srgbClr val="C00000"/>
                </a:solidFill>
              </a:rPr>
              <a:t>informací, které </a:t>
            </a:r>
            <a:r>
              <a:rPr lang="cs-CZ" sz="2000" b="1" dirty="0" smtClean="0">
                <a:solidFill>
                  <a:srgbClr val="C00000"/>
                </a:solidFill>
              </a:rPr>
              <a:t>spolu nějak souvisí </a:t>
            </a:r>
          </a:p>
          <a:p>
            <a:pPr lvl="1"/>
            <a:r>
              <a:rPr lang="cs-CZ" sz="1800" dirty="0" smtClean="0">
                <a:solidFill>
                  <a:srgbClr val="C00000"/>
                </a:solidFill>
              </a:rPr>
              <a:t>(např. </a:t>
            </a:r>
            <a:r>
              <a:rPr lang="cs-CZ" sz="1800" dirty="0">
                <a:solidFill>
                  <a:srgbClr val="C00000"/>
                </a:solidFill>
              </a:rPr>
              <a:t>dopis, tabulka, obrázek, </a:t>
            </a:r>
            <a:r>
              <a:rPr lang="cs-CZ" sz="1800" dirty="0" smtClean="0">
                <a:solidFill>
                  <a:srgbClr val="C00000"/>
                </a:solidFill>
              </a:rPr>
              <a:t>program</a:t>
            </a:r>
            <a:r>
              <a:rPr lang="cs-CZ" sz="1800" dirty="0">
                <a:solidFill>
                  <a:srgbClr val="C00000"/>
                </a:solidFill>
              </a:rPr>
              <a:t>, </a:t>
            </a:r>
            <a:r>
              <a:rPr lang="cs-CZ" sz="1800" dirty="0" smtClean="0">
                <a:solidFill>
                  <a:srgbClr val="C00000"/>
                </a:solidFill>
              </a:rPr>
              <a:t>zvuk, video, </a:t>
            </a:r>
            <a:r>
              <a:rPr lang="cs-CZ" sz="1800" dirty="0" err="1" smtClean="0">
                <a:solidFill>
                  <a:srgbClr val="C00000"/>
                </a:solidFill>
              </a:rPr>
              <a:t>atd</a:t>
            </a:r>
            <a:r>
              <a:rPr lang="cs-CZ" sz="1800" dirty="0" smtClean="0">
                <a:solidFill>
                  <a:srgbClr val="C00000"/>
                </a:solidFill>
              </a:rPr>
              <a:t>…)</a:t>
            </a:r>
          </a:p>
          <a:p>
            <a:pPr marL="0" indent="0">
              <a:buNone/>
            </a:pPr>
            <a:endParaRPr lang="cs-CZ" sz="12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Pojmenování souboru se skládá </a:t>
            </a:r>
          </a:p>
          <a:p>
            <a:pPr marL="457200" lvl="1" indent="0">
              <a:buNone/>
            </a:pP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z </a:t>
            </a:r>
            <a:r>
              <a:rPr lang="cs-CZ" sz="2000" b="1" u="sng" dirty="0">
                <a:solidFill>
                  <a:schemeClr val="accent6">
                    <a:lumMod val="50000"/>
                  </a:schemeClr>
                </a:solidFill>
              </a:rPr>
              <a:t>názvu</a:t>
            </a:r>
            <a:r>
              <a:rPr lang="cs-CZ" sz="2000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lvl="1"/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úplný je včetně cesty - písmena, číslice, podtržítko, mezery, pomlčky;</a:t>
            </a:r>
          </a:p>
          <a:p>
            <a:pPr lvl="1"/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ale ! POZOR na speciální znaky! (</a:t>
            </a:r>
            <a:r>
              <a:rPr lang="en-US" sz="1800" dirty="0" smtClean="0">
                <a:solidFill>
                  <a:schemeClr val="accent6">
                    <a:lumMod val="50000"/>
                  </a:schemeClr>
                </a:solidFill>
              </a:rPr>
              <a:t>@, #, $, &amp;, *, 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?, !, </a:t>
            </a:r>
            <a:r>
              <a:rPr lang="en-US" sz="1800" dirty="0" smtClean="0">
                <a:solidFill>
                  <a:schemeClr val="accent6">
                    <a:lumMod val="50000"/>
                  </a:schemeClr>
                </a:solidFill>
              </a:rPr>
              <a:t>(, ),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</a:rPr>
              <a:t> /, atp.)</a:t>
            </a:r>
            <a:r>
              <a:rPr lang="en-US" sz="1800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1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52438" lvl="2" indent="0">
              <a:buNone/>
            </a:pP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cs-CZ" sz="2000" b="1" u="sng" dirty="0">
                <a:solidFill>
                  <a:schemeClr val="accent6">
                    <a:lumMod val="50000"/>
                  </a:schemeClr>
                </a:solidFill>
              </a:rPr>
              <a:t>přípony</a:t>
            </a:r>
            <a:r>
              <a:rPr lang="cs-CZ" sz="20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1800" dirty="0">
                <a:solidFill>
                  <a:schemeClr val="accent6">
                    <a:lumMod val="50000"/>
                  </a:schemeClr>
                </a:solidFill>
              </a:rPr>
              <a:t>(oddělena tečkou, určuje typ souboru)</a:t>
            </a:r>
          </a:p>
          <a:p>
            <a:pPr marL="0" indent="0">
              <a:buNone/>
            </a:pPr>
            <a:endParaRPr lang="cs-CZ" sz="12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Značení je ikonou, nebo náhledem = miniatura, např.: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054" b="91120" l="0" r="9906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868" t="14337" r="14364" b="12808"/>
          <a:stretch/>
        </p:blipFill>
        <p:spPr bwMode="auto">
          <a:xfrm>
            <a:off x="8028384" y="692696"/>
            <a:ext cx="916738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1860" y="2492896"/>
            <a:ext cx="1802140" cy="1595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3797" y="4437112"/>
            <a:ext cx="1979259" cy="178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Prohlédněte si datovou strukturu vašeho počítače.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4375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Diskutujte na téma typů SW a jejich požadovaného využití.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Souborový systém: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2763" y="4759102"/>
            <a:ext cx="4821237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07504" y="1196752"/>
            <a:ext cx="90364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>
                <a:solidFill>
                  <a:srgbClr val="002060"/>
                </a:solidFill>
                <a:cs typeface="Arial" pitchFamily="34" charset="0"/>
              </a:rPr>
              <a:t>Určení </a:t>
            </a:r>
            <a:r>
              <a:rPr lang="cs-CZ" sz="2400" u="sng" dirty="0" smtClean="0">
                <a:solidFill>
                  <a:srgbClr val="002060"/>
                </a:solidFill>
                <a:cs typeface="Arial" pitchFamily="34" charset="0"/>
              </a:rPr>
              <a:t>pevné paměti:</a:t>
            </a:r>
          </a:p>
          <a:p>
            <a:endParaRPr lang="cs-CZ" sz="2400" u="sng" dirty="0" smtClean="0">
              <a:solidFill>
                <a:srgbClr val="002060"/>
              </a:solidFill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Počítačové disky 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=&gt; abeceda 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s dvojtečkou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/>
            </a:r>
            <a:br>
              <a:rPr lang="cs-CZ" sz="2400" dirty="0">
                <a:solidFill>
                  <a:srgbClr val="C00000"/>
                </a:solidFill>
                <a:cs typeface="Arial" pitchFamily="34" charset="0"/>
              </a:rPr>
            </a:b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A:\</a:t>
            </a: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adresa souboru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/>
            </a:r>
            <a:br>
              <a:rPr lang="cs-CZ" sz="2400" dirty="0">
                <a:solidFill>
                  <a:srgbClr val="C00000"/>
                </a:solidFill>
                <a:cs typeface="Arial" pitchFamily="34" charset="0"/>
              </a:rPr>
            </a:b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	B: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/>
            </a:r>
            <a:br>
              <a:rPr lang="cs-CZ" sz="2400" dirty="0">
                <a:solidFill>
                  <a:srgbClr val="C00000"/>
                </a:solidFill>
                <a:cs typeface="Arial" pitchFamily="34" charset="0"/>
              </a:rPr>
            </a:b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rgbClr val="C00000"/>
                </a:solidFill>
                <a:cs typeface="Arial" pitchFamily="34" charset="0"/>
              </a:rPr>
              <a:t>C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:  pevný disk – harddisk - HD</a:t>
            </a:r>
            <a:br>
              <a:rPr lang="cs-CZ" sz="2400" dirty="0">
                <a:solidFill>
                  <a:srgbClr val="C00000"/>
                </a:solidFill>
                <a:cs typeface="Arial" pitchFamily="34" charset="0"/>
              </a:rPr>
            </a:b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 </a:t>
            </a:r>
            <a:br>
              <a:rPr lang="cs-CZ" sz="2400" dirty="0">
                <a:solidFill>
                  <a:srgbClr val="C00000"/>
                </a:solidFill>
                <a:cs typeface="Arial" pitchFamily="34" charset="0"/>
              </a:rPr>
            </a:br>
            <a:r>
              <a:rPr lang="cs-CZ" sz="2400" dirty="0" smtClean="0">
                <a:solidFill>
                  <a:srgbClr val="C00000"/>
                </a:solidFill>
                <a:cs typeface="Arial" pitchFamily="34" charset="0"/>
              </a:rPr>
              <a:t>	D</a:t>
            </a:r>
            <a:r>
              <a:rPr lang="cs-CZ" sz="2400" dirty="0">
                <a:solidFill>
                  <a:srgbClr val="C00000"/>
                </a:solidFill>
                <a:cs typeface="Arial" pitchFamily="34" charset="0"/>
              </a:rPr>
              <a:t>:  E:  … Z:  další paměťová média (prostory)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07504" y="4335487"/>
            <a:ext cx="9036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WEB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 =&gt;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http://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adresa serveru/adresa souboru</a:t>
            </a:r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7504" y="5703639"/>
            <a:ext cx="8515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  <a:cs typeface="Arial" pitchFamily="34" charset="0"/>
              </a:rPr>
              <a:t>Pozor! Všimněte si jednoty a rozdílu v zápisu – použití lomítka</a:t>
            </a:r>
            <a:endParaRPr lang="cs-CZ" sz="2400" b="1" i="1" dirty="0">
              <a:solidFill>
                <a:srgbClr val="7030A0"/>
              </a:solidFill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424" y="2314913"/>
            <a:ext cx="4340225" cy="157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268" y="692696"/>
            <a:ext cx="5580732" cy="1278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6374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Diskutujte na téma typů SW a jejich požadovaného využití.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27112"/>
            <a:ext cx="7080771" cy="5095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Souborový systém – datová struktura „stromová“ - složky: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92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Co označuje uvedený příklad? Co odpovídá webu a co počítači?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Soubory: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8222" y="2420888"/>
            <a:ext cx="90364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Aby byl zajištěn logický přehled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uložených dat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,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mají složky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i soubory svůj </a:t>
            </a:r>
            <a:r>
              <a:rPr lang="cs-CZ" sz="2400" b="1" dirty="0">
                <a:solidFill>
                  <a:srgbClr val="0000CC"/>
                </a:solidFill>
                <a:cs typeface="Arial" pitchFamily="34" charset="0"/>
              </a:rPr>
              <a:t>název - jméno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souboru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.</a:t>
            </a:r>
          </a:p>
          <a:p>
            <a:endParaRPr lang="cs-CZ" sz="2400" dirty="0">
              <a:solidFill>
                <a:srgbClr val="0000CC"/>
              </a:solidFill>
              <a:cs typeface="Arial" pitchFamily="34" charset="0"/>
            </a:endParaRP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Aby operační systém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(ale i my)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mohl poznat o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jaký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soubor se jedná, a </a:t>
            </a:r>
            <a:r>
              <a:rPr lang="cs-CZ" sz="2400" dirty="0" smtClean="0">
                <a:solidFill>
                  <a:srgbClr val="0000CC"/>
                </a:solidFill>
                <a:cs typeface="Arial" pitchFamily="34" charset="0"/>
              </a:rPr>
              <a:t>tedy s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ním dobře pracovat, mají soubory za jménem </a:t>
            </a:r>
            <a:r>
              <a:rPr lang="cs-CZ" sz="2400" b="1" dirty="0">
                <a:solidFill>
                  <a:srgbClr val="0000CC"/>
                </a:solidFill>
                <a:cs typeface="Arial" pitchFamily="34" charset="0"/>
              </a:rPr>
              <a:t>tečku a </a:t>
            </a:r>
            <a:r>
              <a:rPr lang="cs-CZ" sz="2400" b="1" dirty="0" smtClean="0">
                <a:solidFill>
                  <a:srgbClr val="0000CC"/>
                </a:solidFill>
                <a:cs typeface="Arial" pitchFamily="34" charset="0"/>
              </a:rPr>
              <a:t>příponu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.</a:t>
            </a:r>
          </a:p>
          <a:p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Přípona označuje </a:t>
            </a:r>
            <a:r>
              <a:rPr lang="cs-CZ" sz="2400" b="1" dirty="0">
                <a:solidFill>
                  <a:srgbClr val="0000CC"/>
                </a:solidFill>
                <a:cs typeface="Arial" pitchFamily="34" charset="0"/>
              </a:rPr>
              <a:t>TYP souboru </a:t>
            </a:r>
            <a:r>
              <a:rPr lang="cs-CZ" sz="2400" dirty="0">
                <a:solidFill>
                  <a:srgbClr val="0000CC"/>
                </a:solidFill>
                <a:cs typeface="Arial" pitchFamily="34" charset="0"/>
              </a:rPr>
              <a:t>(program, text, obrázek, zvuk, video, ...)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63" y="1349597"/>
            <a:ext cx="8534460" cy="6392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0163" y="4911142"/>
            <a:ext cx="73506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paměť:\adresa pomocí složek\</a:t>
            </a:r>
            <a:r>
              <a:rPr lang="cs-CZ" sz="2800" b="1" dirty="0" err="1" smtClean="0"/>
              <a:t>jméno.přípona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8936" y="5454493"/>
            <a:ext cx="85344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paměť://server/adresa pomocí  složek/</a:t>
            </a:r>
            <a:r>
              <a:rPr lang="cs-CZ" sz="2800" b="1" dirty="0" err="1" smtClean="0"/>
              <a:t>jméno.přípona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03090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Schéma pro pochopení podstaty Adresa, Adresář, Složka, soubor.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Název – úplná adresa souboru – řádkový a grafický příklad: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1666" y="1124744"/>
            <a:ext cx="6766718" cy="5083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767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Reálný pohled průzkumníka: podstaty </a:t>
            </a:r>
            <a:r>
              <a:rPr lang="cs-CZ" sz="2000" dirty="0">
                <a:solidFill>
                  <a:srgbClr val="00B050"/>
                </a:solidFill>
              </a:rPr>
              <a:t>Adresa, Adresář, Složka, soubor.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Název – úplná adresa souboru – řádkový a grafický příklad: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9751" y="1124744"/>
            <a:ext cx="7080641" cy="51125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7641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Prohlédni si ikony a prozkoumej co je složka, co soubor a jeho přípona.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Příklad použití adresy, složky a význam přípony v názvu souboru: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5238" y="1092200"/>
            <a:ext cx="7137162" cy="5145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49080"/>
            <a:ext cx="2363322" cy="1623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3359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Vybrané </a:t>
            </a:r>
            <a:r>
              <a:rPr lang="cs-CZ" sz="2400" b="1" dirty="0" smtClean="0">
                <a:solidFill>
                  <a:srgbClr val="002060"/>
                </a:solidFill>
              </a:rPr>
              <a:t>důležité přípony </a:t>
            </a:r>
            <a:r>
              <a:rPr lang="cs-CZ" sz="2400" b="1" dirty="0">
                <a:solidFill>
                  <a:srgbClr val="002060"/>
                </a:solidFill>
              </a:rPr>
              <a:t>v názvu souborů - typ </a:t>
            </a:r>
            <a:r>
              <a:rPr lang="cs-CZ" sz="2400" b="1" dirty="0" smtClean="0">
                <a:solidFill>
                  <a:srgbClr val="002060"/>
                </a:solidFill>
              </a:rPr>
              <a:t>souboru: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5214462"/>
              </p:ext>
            </p:extLst>
          </p:nvPr>
        </p:nvGraphicFramePr>
        <p:xfrm>
          <a:off x="611560" y="1268760"/>
          <a:ext cx="7920880" cy="46548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28562"/>
                <a:gridCol w="5992318"/>
              </a:tblGrid>
              <a:tr h="822960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altLang="cs-CZ" sz="3200" b="1" i="1" kern="1200" dirty="0" smtClean="0">
                          <a:solidFill>
                            <a:srgbClr val="A50021"/>
                          </a:solidFill>
                          <a:latin typeface="+mn-lt"/>
                          <a:ea typeface="+mn-ea"/>
                          <a:cs typeface="+mn-cs"/>
                        </a:rPr>
                        <a:t>Systémové a pomocné programové soubory: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s-CZ" altLang="cs-CZ" sz="1800" b="1" i="1" dirty="0" smtClean="0">
                          <a:solidFill>
                            <a:srgbClr val="FF0000"/>
                          </a:solidFill>
                          <a:latin typeface="+mn-lt"/>
                        </a:rPr>
                        <a:t>(! zákaz používání, nebezpečí poničení systému!)</a:t>
                      </a: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BAT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>
                          <a:solidFill>
                            <a:srgbClr val="660066"/>
                          </a:solidFill>
                        </a:rPr>
                        <a:t>Aplikace s více programy (</a:t>
                      </a:r>
                      <a:r>
                        <a:rPr lang="cs-CZ" sz="2000" baseline="0" dirty="0" err="1" smtClean="0">
                          <a:solidFill>
                            <a:srgbClr val="660066"/>
                          </a:solidFill>
                        </a:rPr>
                        <a:t>batchfile</a:t>
                      </a:r>
                      <a:r>
                        <a:rPr lang="cs-CZ" sz="2000" baseline="0" dirty="0" smtClean="0">
                          <a:solidFill>
                            <a:srgbClr val="660066"/>
                          </a:solidFill>
                        </a:rPr>
                        <a:t>)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EXE</a:t>
                      </a:r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, </a:t>
                      </a:r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COM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Aplikace</a:t>
                      </a:r>
                      <a:r>
                        <a:rPr lang="cs-CZ" sz="2000" baseline="0" dirty="0" smtClean="0">
                          <a:solidFill>
                            <a:srgbClr val="660066"/>
                          </a:solidFill>
                        </a:rPr>
                        <a:t> = program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INI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OS – inicializační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SYS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OS – systémový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BAK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Záložní (</a:t>
                      </a:r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backup</a:t>
                      </a:r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)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CAB,</a:t>
                      </a:r>
                      <a:r>
                        <a:rPr lang="cs-CZ" sz="2000" baseline="0" dirty="0" smtClean="0">
                          <a:solidFill>
                            <a:srgbClr val="660066"/>
                          </a:solidFill>
                        </a:rPr>
                        <a:t> DLL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OS – knihovny, …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TTF</a:t>
                      </a:r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, DAT, </a:t>
                      </a:r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INF</a:t>
                      </a:r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, 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Písmo (fonty), datové, informační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TMP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Dočasné pro urychlení práce zařízení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22382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HLP</a:t>
                      </a:r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, ME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„</a:t>
                      </a:r>
                      <a:r>
                        <a:rPr lang="cs-CZ" sz="2000" dirty="0" err="1" smtClean="0">
                          <a:solidFill>
                            <a:srgbClr val="660066"/>
                          </a:solidFill>
                        </a:rPr>
                        <a:t>Help</a:t>
                      </a:r>
                      <a:r>
                        <a:rPr lang="cs-CZ" sz="2000" dirty="0" smtClean="0">
                          <a:solidFill>
                            <a:srgbClr val="660066"/>
                          </a:solidFill>
                        </a:rPr>
                        <a:t>“ = nápověda</a:t>
                      </a:r>
                      <a:endParaRPr lang="cs-CZ" sz="2000" dirty="0">
                        <a:solidFill>
                          <a:srgbClr val="660066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Pokus se zapamatovat co nejvíce přípon známých, běžně používaných souborů a na dalším snímku si ověřit paměť.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088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Software – organizace dat v počítači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692696"/>
            <a:ext cx="9036496" cy="4320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2060"/>
                </a:solidFill>
              </a:rPr>
              <a:t>Vybrané </a:t>
            </a:r>
            <a:r>
              <a:rPr lang="cs-CZ" sz="2400" b="1" dirty="0" smtClean="0">
                <a:solidFill>
                  <a:srgbClr val="002060"/>
                </a:solidFill>
              </a:rPr>
              <a:t>důležité přípony </a:t>
            </a:r>
            <a:r>
              <a:rPr lang="cs-CZ" sz="2400" b="1" dirty="0">
                <a:solidFill>
                  <a:srgbClr val="002060"/>
                </a:solidFill>
              </a:rPr>
              <a:t>v názvu souborů - typ </a:t>
            </a:r>
            <a:r>
              <a:rPr lang="cs-CZ" sz="2400" b="1" dirty="0" smtClean="0">
                <a:solidFill>
                  <a:srgbClr val="002060"/>
                </a:solidFill>
              </a:rPr>
              <a:t>souboru: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5079297"/>
              </p:ext>
            </p:extLst>
          </p:nvPr>
        </p:nvGraphicFramePr>
        <p:xfrm>
          <a:off x="72006" y="1340768"/>
          <a:ext cx="8964490" cy="4328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31642"/>
                <a:gridCol w="1152128"/>
                <a:gridCol w="1152128"/>
                <a:gridCol w="1152128"/>
                <a:gridCol w="1512168"/>
                <a:gridCol w="1537522"/>
                <a:gridCol w="1126774"/>
              </a:tblGrid>
              <a:tr h="0">
                <a:tc gridSpan="7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3200" b="1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A50021"/>
                          </a:solidFill>
                          <a:effectLst/>
                          <a:uLnTx/>
                          <a:uFillTx/>
                          <a:latin typeface="+mn-lt"/>
                        </a:rPr>
                        <a:t>Aplikační programové soubory:</a:t>
                      </a: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6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Textové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Grafické</a:t>
                      </a:r>
                    </a:p>
                    <a:p>
                      <a:pPr algn="ctr"/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rastrové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Grafické</a:t>
                      </a:r>
                    </a:p>
                    <a:p>
                      <a:pPr algn="ctr"/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objektové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Zvukové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rgbClr val="002060"/>
                          </a:solidFill>
                        </a:rPr>
                        <a:t>Multimedia</a:t>
                      </a:r>
                      <a:endParaRPr lang="cs-CZ" sz="20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obecné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err="1" smtClean="0">
                          <a:solidFill>
                            <a:srgbClr val="002060"/>
                          </a:solidFill>
                        </a:rPr>
                        <a:t>Multimedia</a:t>
                      </a:r>
                      <a:endParaRPr lang="cs-CZ" sz="2000" b="1" dirty="0" smtClean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cs-CZ" sz="1600" b="0" dirty="0" smtClean="0">
                          <a:solidFill>
                            <a:srgbClr val="002060"/>
                          </a:solidFill>
                        </a:rPr>
                        <a:t>programy</a:t>
                      </a:r>
                      <a:endParaRPr lang="cs-CZ" sz="1600" b="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2060"/>
                          </a:solidFill>
                        </a:rPr>
                        <a:t>Internet</a:t>
                      </a:r>
                      <a:endParaRPr lang="cs-CZ" sz="20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dirty="0" err="1" smtClean="0">
                          <a:solidFill>
                            <a:srgbClr val="660066"/>
                          </a:solidFill>
                        </a:rPr>
                        <a:t>TXT</a:t>
                      </a:r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, </a:t>
                      </a:r>
                      <a:r>
                        <a:rPr lang="cs-CZ" sz="1800" b="1" dirty="0" err="1" smtClean="0">
                          <a:solidFill>
                            <a:srgbClr val="660066"/>
                          </a:solidFill>
                        </a:rPr>
                        <a:t>RTF</a:t>
                      </a:r>
                      <a:r>
                        <a:rPr lang="cs-CZ" sz="1800" b="1" dirty="0" smtClean="0">
                          <a:solidFill>
                            <a:srgbClr val="660066"/>
                          </a:solidFill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„</a:t>
                      </a:r>
                      <a:r>
                        <a:rPr lang="cs-CZ" sz="1400" i="1" dirty="0" smtClean="0"/>
                        <a:t>běžné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BMP, </a:t>
                      </a:r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TIF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obecné </a:t>
                      </a:r>
                      <a:r>
                        <a:rPr lang="cs-CZ" sz="140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HD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CDR</a:t>
                      </a:r>
                      <a:r>
                        <a:rPr lang="cs-CZ" sz="1800" b="1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program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CDA</a:t>
                      </a:r>
                      <a:r>
                        <a:rPr lang="cs-CZ" sz="1600" dirty="0" smtClean="0"/>
                        <a:t>  </a:t>
                      </a:r>
                    </a:p>
                    <a:p>
                      <a:pPr algn="r"/>
                      <a:r>
                        <a:rPr lang="cs-CZ" sz="1600" dirty="0" smtClean="0"/>
                        <a:t>„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audio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AVI</a:t>
                      </a:r>
                      <a:r>
                        <a:rPr lang="cs-CZ" sz="1800" b="1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obecný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PPT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PowerPoin</a:t>
                      </a:r>
                      <a:r>
                        <a:rPr lang="cs-CZ" sz="1400" dirty="0" smtClean="0"/>
                        <a:t>t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HTML</a:t>
                      </a:r>
                      <a:endParaRPr lang="cs-CZ" sz="1800" b="1" kern="1200" dirty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DOC, </a:t>
                      </a:r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DOCX</a:t>
                      </a:r>
                      <a:endParaRPr lang="cs-CZ" sz="1800" b="1" kern="1200" dirty="0" smtClean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r"/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600" dirty="0" smtClean="0"/>
                        <a:t>„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MS-Office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JPG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PNG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komprese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WMF</a:t>
                      </a:r>
                      <a:r>
                        <a:rPr lang="cs-CZ" sz="1600" dirty="0" smtClean="0"/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Win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WAV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obecný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WMV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Win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SWF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FLA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FLV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mm-</a:t>
                      </a:r>
                      <a:r>
                        <a:rPr lang="cs-CZ" sz="140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flash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DHTML</a:t>
                      </a:r>
                      <a:endParaRPr lang="cs-CZ" sz="1800" b="1" kern="1200" dirty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PDF</a:t>
                      </a:r>
                      <a:r>
                        <a:rPr lang="cs-CZ" sz="1800" b="1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„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portable</a:t>
                      </a:r>
                      <a:r>
                        <a:rPr lang="cs-CZ" sz="1400" dirty="0" smtClean="0"/>
                        <a:t>“</a:t>
                      </a:r>
                      <a:endParaRPr lang="cs-CZ" sz="14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GIF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256 barev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CAD</a:t>
                      </a:r>
                      <a:r>
                        <a:rPr lang="cs-CZ" sz="1600" dirty="0" smtClean="0"/>
                        <a:t> </a:t>
                      </a:r>
                    </a:p>
                    <a:p>
                      <a:pPr algn="r"/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“konstrukce</a:t>
                      </a:r>
                      <a:r>
                        <a:rPr lang="cs-CZ" sz="1400" dirty="0" smtClean="0"/>
                        <a:t>“</a:t>
                      </a:r>
                      <a:endParaRPr lang="cs-CZ" sz="14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WMA</a:t>
                      </a:r>
                      <a:endParaRPr lang="cs-CZ" sz="1800" b="1" kern="1200" dirty="0" smtClean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r"/>
                      <a:r>
                        <a:rPr lang="cs-CZ" sz="1600" dirty="0" smtClean="0"/>
                        <a:t> 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“</a:t>
                      </a:r>
                      <a:r>
                        <a:rPr lang="cs-CZ" sz="140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Win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“</a:t>
                      </a:r>
                      <a:endParaRPr lang="cs-CZ" sz="1400" i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MPG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komprese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…</a:t>
                      </a:r>
                      <a:endParaRPr lang="cs-CZ" sz="1800" b="1" kern="1200" dirty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XML</a:t>
                      </a:r>
                      <a:endParaRPr lang="cs-CZ" sz="1800" b="1" kern="1200" dirty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ODT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OpenOffice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PCX</a:t>
                      </a: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 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… </a:t>
                      </a:r>
                      <a:endParaRPr lang="cs-CZ" sz="1800" b="1" kern="1200" dirty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MID</a:t>
                      </a:r>
                      <a:r>
                        <a:rPr lang="cs-CZ" sz="1600" dirty="0" smtClean="0"/>
                        <a:t>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dirty="0" smtClean="0"/>
                        <a:t>tvořený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RAM </a:t>
                      </a:r>
                    </a:p>
                    <a:p>
                      <a:pPr algn="r"/>
                      <a:r>
                        <a:rPr lang="cs-CZ" sz="1600" dirty="0" smtClean="0"/>
                        <a:t>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komprese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PHP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ASX</a:t>
                      </a:r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</a:p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 …</a:t>
                      </a:r>
                      <a:endParaRPr lang="cs-CZ" sz="1800" b="1" kern="1200" dirty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PIC, …</a:t>
                      </a:r>
                      <a:endParaRPr lang="cs-CZ" sz="1800" b="1" kern="1200" dirty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err="1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MP3</a:t>
                      </a:r>
                      <a:endParaRPr lang="cs-CZ" sz="1800" b="1" kern="1200" dirty="0" smtClean="0">
                        <a:solidFill>
                          <a:srgbClr val="660066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r"/>
                      <a:r>
                        <a:rPr lang="cs-CZ" sz="1600" baseline="0" dirty="0" smtClean="0"/>
                        <a:t> “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komprese</a:t>
                      </a:r>
                      <a:r>
                        <a:rPr lang="cs-CZ" sz="1600" baseline="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660066"/>
                          </a:solidFill>
                          <a:latin typeface="+mn-lt"/>
                          <a:ea typeface="+mn-ea"/>
                          <a:cs typeface="+mn-cs"/>
                        </a:rPr>
                        <a:t>GIF </a:t>
                      </a:r>
                    </a:p>
                    <a:p>
                      <a:pPr algn="r"/>
                      <a:r>
                        <a:rPr lang="cs-CZ" sz="1600" dirty="0" smtClean="0"/>
                        <a:t>„</a:t>
                      </a:r>
                      <a:r>
                        <a:rPr lang="cs-CZ" sz="140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animace</a:t>
                      </a:r>
                      <a:r>
                        <a:rPr lang="cs-CZ" sz="1600" dirty="0" smtClean="0"/>
                        <a:t>“</a:t>
                      </a:r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66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Pokus se zapamatovat známé používané přípony souborů a na dalším snímku si ověřit paměť. </a:t>
            </a:r>
            <a:r>
              <a:rPr lang="cs-CZ" sz="2000" i="1" dirty="0" smtClean="0">
                <a:solidFill>
                  <a:schemeClr val="accent3">
                    <a:lumMod val="75000"/>
                  </a:schemeClr>
                </a:solidFill>
              </a:rPr>
              <a:t>(Lze často odvodit jako zkratku)</a:t>
            </a:r>
            <a:endParaRPr lang="cs-CZ" sz="2000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47074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Software – organizace dat v počítači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>
                <a:solidFill>
                  <a:srgbClr val="C00000"/>
                </a:solidFill>
              </a:rPr>
              <a:t>P</a:t>
            </a:r>
            <a:r>
              <a:rPr lang="cs-CZ" sz="2000" dirty="0" smtClean="0">
                <a:solidFill>
                  <a:srgbClr val="C00000"/>
                </a:solidFill>
              </a:rPr>
              <a:t>okuste se správně přiřadit co nejvíce přípon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484784"/>
            <a:ext cx="87865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„Složka“.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Jaký je popis umístění souboru?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Jaké má základní označení datové uložiště (disk apod.)?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Přiřaď správně přípony k typu souboru: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 descr="K:\DUM_JS\DUM_JS\zdroj\emotikony MS Office\MC9004404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484784"/>
            <a:ext cx="1599960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0312470"/>
              </p:ext>
            </p:extLst>
          </p:nvPr>
        </p:nvGraphicFramePr>
        <p:xfrm>
          <a:off x="107506" y="3140968"/>
          <a:ext cx="8928990" cy="13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58"/>
                <a:gridCol w="1656184"/>
                <a:gridCol w="1368153"/>
                <a:gridCol w="1584175"/>
                <a:gridCol w="1392155"/>
                <a:gridCol w="148816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TEXT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PROGRAM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ZVUK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OBRÁZEK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VIDEO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INTERNET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blipFill>
                      <a:blip r:embed="rId5"/>
                      <a:tile tx="0" ty="0" sx="100000" sy="100000" flip="none" algn="tl"/>
                    </a:blipFill>
                  </a:tcPr>
                </a:tc>
              </a:tr>
              <a:tr h="90000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5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rgbClr val="0070C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5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  <p:sp>
        <p:nvSpPr>
          <p:cNvPr id="19" name="Obdélník 18"/>
          <p:cNvSpPr/>
          <p:nvPr/>
        </p:nvSpPr>
        <p:spPr>
          <a:xfrm>
            <a:off x="1819475" y="4725144"/>
            <a:ext cx="1055097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HTML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004048" y="5589240"/>
            <a:ext cx="692049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AVI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51520" y="4797152"/>
            <a:ext cx="1035861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WMV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707904" y="5589240"/>
            <a:ext cx="723275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JPG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99992" y="4653136"/>
            <a:ext cx="737702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TXT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956376" y="5085184"/>
            <a:ext cx="675185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GIF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27584" y="5517232"/>
            <a:ext cx="766557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PDF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876256" y="4869160"/>
            <a:ext cx="731290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EXE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300192" y="5661248"/>
            <a:ext cx="872355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MP3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338179" y="5517232"/>
            <a:ext cx="750975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BAT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508104" y="4941168"/>
            <a:ext cx="1042273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WMA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294707" y="4869160"/>
            <a:ext cx="685573" cy="523220"/>
          </a:xfrm>
          <a:prstGeom prst="rect">
            <a:avLst/>
          </a:prstGeom>
          <a:blipFill>
            <a:blip r:embed="rId6"/>
            <a:tile tx="0" ty="0" sx="100000" sy="100000" flip="none" algn="tl"/>
          </a:blip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FLV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980728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484784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Vlastní zdroje a vytvořené materiály,</a:t>
            </a:r>
          </a:p>
          <a:p>
            <a:pPr lvl="1"/>
            <a:r>
              <a:rPr lang="cs-CZ" sz="1400" dirty="0" smtClean="0"/>
              <a:t>Soukup Jiří, Multimediální komponenty a prezentace v aplikacích, skripta UJEP Ústí n. L., 2008</a:t>
            </a:r>
          </a:p>
          <a:p>
            <a:pPr lvl="1"/>
            <a:r>
              <a:rPr lang="cs-CZ" sz="1400" dirty="0" smtClean="0"/>
              <a:t>Soukup Jiří a kol, Multimédia ve výuce, </a:t>
            </a:r>
            <a:r>
              <a:rPr lang="cs-CZ" sz="1400" dirty="0" err="1" smtClean="0"/>
              <a:t>skriptum</a:t>
            </a:r>
            <a:r>
              <a:rPr lang="cs-CZ" sz="1400" dirty="0" smtClean="0"/>
              <a:t> UJEP Ústí n. L.,2004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3140968"/>
            <a:ext cx="806243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zdroje:</a:t>
            </a:r>
          </a:p>
          <a:p>
            <a:pPr marL="355600"/>
            <a:r>
              <a:rPr lang="cs-CZ" sz="1600" dirty="0">
                <a:hlinkClick r:id="rId5"/>
              </a:rPr>
              <a:t>http://software.heureka.cz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6"/>
              </a:rPr>
              <a:t>http://www.studna.cz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://elektronika.heureka.cz/</a:t>
            </a:r>
            <a:endParaRPr lang="cs-CZ" sz="1600" dirty="0"/>
          </a:p>
          <a:p>
            <a:pPr marL="355600"/>
            <a:r>
              <a:rPr lang="cs-CZ" sz="1600" dirty="0">
                <a:hlinkClick r:id="rId8"/>
              </a:rPr>
              <a:t>http://www.i-kantor.eu/cze/ucebnice/informatika.php</a:t>
            </a:r>
            <a:endParaRPr lang="cs-CZ" sz="1600" dirty="0"/>
          </a:p>
          <a:p>
            <a:pPr marL="355600"/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www.komik.cz/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www.microsoft.com/cs-cz/default.aspx</a:t>
            </a:r>
            <a:endParaRPr lang="cs-CZ" sz="1600" dirty="0" smtClean="0"/>
          </a:p>
          <a:p>
            <a:pPr marL="355600"/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://www.microsoft.com/cze/legalnisoftware</a:t>
            </a:r>
            <a:r>
              <a:rPr lang="cs-CZ" sz="1600" dirty="0" smtClean="0">
                <a:hlinkClick r:id="rId11"/>
              </a:rPr>
              <a:t>/</a:t>
            </a:r>
            <a:endParaRPr lang="cs-CZ" sz="1600" dirty="0" smtClean="0"/>
          </a:p>
          <a:p>
            <a:pPr marL="355600"/>
            <a:r>
              <a:rPr lang="cs-CZ" sz="1600" dirty="0">
                <a:hlinkClick r:id="rId12"/>
              </a:rPr>
              <a:t>http://www.skodlivysoftware.cz</a:t>
            </a:r>
            <a:r>
              <a:rPr lang="cs-CZ" sz="1600" dirty="0" smtClean="0">
                <a:hlinkClick r:id="rId12"/>
              </a:rPr>
              <a:t>/</a:t>
            </a:r>
            <a:endParaRPr lang="cs-CZ" sz="1600" dirty="0" smtClean="0"/>
          </a:p>
          <a:p>
            <a:pPr marL="355600"/>
            <a:endParaRPr lang="cs-CZ" sz="1600" dirty="0" smtClean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539552" y="4262362"/>
            <a:ext cx="8229600" cy="22629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8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318" y="1556792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279194"/>
            <a:ext cx="8030331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sz="1600" dirty="0" smtClean="0"/>
              <a:t> </a:t>
            </a:r>
            <a:r>
              <a:rPr lang="cs-CZ" sz="1400" dirty="0" err="1" smtClean="0"/>
              <a:t>emotikony</a:t>
            </a:r>
            <a:r>
              <a:rPr lang="cs-CZ" sz="1400" dirty="0" smtClean="0"/>
              <a:t> a kliparty sady MS-Office, dostupné také na</a:t>
            </a:r>
          </a:p>
          <a:p>
            <a:pPr lvl="1"/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office.microsoft.com/cs-cz/images/MC900442026.aspx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7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4506</TotalTime>
  <Words>1360</Words>
  <Application>Microsoft Office PowerPoint</Application>
  <PresentationFormat>Předvádění na obrazovce (4:3)</PresentationFormat>
  <Paragraphs>261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Software – organizace dat v počítači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</cp:lastModifiedBy>
  <cp:revision>271</cp:revision>
  <dcterms:created xsi:type="dcterms:W3CDTF">2010-11-01T23:40:31Z</dcterms:created>
  <dcterms:modified xsi:type="dcterms:W3CDTF">2014-01-26T23:42:23Z</dcterms:modified>
</cp:coreProperties>
</file>