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5" r:id="rId3"/>
    <p:sldId id="306" r:id="rId4"/>
    <p:sldId id="316" r:id="rId5"/>
    <p:sldId id="317" r:id="rId6"/>
    <p:sldId id="318" r:id="rId7"/>
    <p:sldId id="319" r:id="rId8"/>
    <p:sldId id="314" r:id="rId9"/>
    <p:sldId id="26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  <a:srgbClr val="FF9966"/>
    <a:srgbClr val="FFFF99"/>
    <a:srgbClr val="FFFFCC"/>
    <a:srgbClr val="CCFFCC"/>
    <a:srgbClr val="660066"/>
    <a:srgbClr val="0000CC"/>
    <a:srgbClr val="0066CC"/>
    <a:srgbClr val="006666"/>
    <a:srgbClr val="FFE1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emf"/><Relationship Id="rId5" Type="http://schemas.openxmlformats.org/officeDocument/2006/relationships/image" Target="../media/image8.jpe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12.png"/><Relationship Id="rId4" Type="http://schemas.openxmlformats.org/officeDocument/2006/relationships/image" Target="../media/image11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hyperlink" Target="http://upload.wikimedia.org/wikipedia/commons/7/76/Mozilla_Firefox_logo_2013.sv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://upload.wikimedia.org/wikipedia/commons/e/e6/Internet_Explorer_9_logo_and_wordmark.svg" TargetMode="Externa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ndroid_(opera%C4%8Dn%C3%AD_syst%C3%A9m)" TargetMode="External"/><Relationship Id="rId13" Type="http://schemas.openxmlformats.org/officeDocument/2006/relationships/image" Target="../media/image16.gif"/><Relationship Id="rId3" Type="http://schemas.openxmlformats.org/officeDocument/2006/relationships/image" Target="../media/image1.png"/><Relationship Id="rId7" Type="http://schemas.openxmlformats.org/officeDocument/2006/relationships/hyperlink" Target="http://cs.wikipedia.org/wiki/IBM" TargetMode="External"/><Relationship Id="rId12" Type="http://schemas.openxmlformats.org/officeDocument/2006/relationships/hyperlink" Target="http://www.microsoft.com/cze/legalnisoftware/" TargetMode="External"/><Relationship Id="rId2" Type="http://schemas.openxmlformats.org/officeDocument/2006/relationships/audio" Target="../media/audio1.wav"/><Relationship Id="rId20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fast10.vsb.cz/praktikum/2.html" TargetMode="External"/><Relationship Id="rId11" Type="http://schemas.openxmlformats.org/officeDocument/2006/relationships/hyperlink" Target="http://www.microsoft.com/cs-cz/default.aspx" TargetMode="External"/><Relationship Id="rId5" Type="http://schemas.openxmlformats.org/officeDocument/2006/relationships/hyperlink" Target="http://software.heureka.cz/" TargetMode="External"/><Relationship Id="rId10" Type="http://schemas.openxmlformats.org/officeDocument/2006/relationships/hyperlink" Target="http://www.komik.cz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indows.microsoft.com/cs-cz/windows/home" TargetMode="External"/><Relationship Id="rId14" Type="http://schemas.openxmlformats.org/officeDocument/2006/relationships/hyperlink" Target="http://office.microsoft.com/cs-cz/images/MC900442026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048860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,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program, operační systém, OS, Windows, hlavní panel,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popis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VY_32_INOVACE_32_640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Operační systém - Windows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Popis pracovní plochy: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Pracovní prostředí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je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tvořeno z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grafických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prvků.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Obsahuje ikony, symboly, tlačítka,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obrázky, panely, …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Ovládá se především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myší, ale i dalším způsobem.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Využívá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efektivně klávesové zkratky.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Grafické prostředí je pro uživatele přívětivé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endParaRPr lang="cs-CZ" sz="1200" dirty="0" smtClean="0">
              <a:solidFill>
                <a:srgbClr val="C00000"/>
              </a:solidFill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cs typeface="Arial" pitchFamily="34" charset="0"/>
              </a:rPr>
              <a:t>OS Windows má vývojové verze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: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Windows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95,  98,  2000 </a:t>
            </a:r>
          </a:p>
          <a:p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Windows NT, </a:t>
            </a:r>
            <a:r>
              <a:rPr lang="cs-CZ" sz="2400" dirty="0" err="1">
                <a:solidFill>
                  <a:srgbClr val="002060"/>
                </a:solidFill>
                <a:cs typeface="Arial" pitchFamily="34" charset="0"/>
              </a:rPr>
              <a:t>Millenium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 , XP</a:t>
            </a:r>
          </a:p>
          <a:p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Windows 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7, 8, 9  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Windows Server, …</a:t>
            </a:r>
            <a:endParaRPr lang="cs-CZ" sz="2400" dirty="0">
              <a:solidFill>
                <a:srgbClr val="002060"/>
              </a:solidFill>
              <a:cs typeface="Arial" pitchFamily="34" charset="0"/>
            </a:endParaRPr>
          </a:p>
          <a:p>
            <a:endParaRPr lang="cs-CZ" sz="1200" dirty="0" smtClean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Poznámka: základní ovládání a struktura je </a:t>
            </a:r>
            <a:r>
              <a:rPr lang="cs-CZ" sz="2000" i="1" dirty="0">
                <a:solidFill>
                  <a:srgbClr val="660066"/>
                </a:solidFill>
                <a:cs typeface="Arial" pitchFamily="34" charset="0"/>
              </a:rPr>
              <a:t>u všech verzí </a:t>
            </a:r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obdobná </a:t>
            </a:r>
          </a:p>
          <a:p>
            <a:pPr marL="1165225"/>
            <a:r>
              <a:rPr lang="cs-CZ" sz="2000" i="1" dirty="0" smtClean="0">
                <a:solidFill>
                  <a:srgbClr val="660066"/>
                </a:solidFill>
                <a:cs typeface="Arial" pitchFamily="34" charset="0"/>
              </a:rPr>
              <a:t>pro dotykové obrazovky jsou místo ikon použity panely</a:t>
            </a:r>
            <a:endParaRPr lang="cs-CZ" sz="2000" i="1" dirty="0">
              <a:solidFill>
                <a:srgbClr val="660066"/>
              </a:solidFill>
              <a:cs typeface="Arial" pitchFamily="34" charset="0"/>
            </a:endParaRPr>
          </a:p>
          <a:p>
            <a:endParaRPr lang="cs-CZ" sz="1200" dirty="0" smtClean="0">
              <a:solidFill>
                <a:srgbClr val="002060"/>
              </a:solidFill>
              <a:cs typeface="Arial" pitchFamily="34" charset="0"/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648982" cy="2132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08720"/>
            <a:ext cx="2464733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784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Ovládání Windows: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9036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Základní ovládání je pomocí myši, která přenáší svůj pohyb na pohyb pracovního kurzoru (základní grafický kurzor je šipka).</a:t>
            </a:r>
          </a:p>
          <a:p>
            <a:r>
              <a:rPr lang="cs-CZ" sz="2400" b="1" i="1" u="sng" dirty="0" smtClean="0">
                <a:solidFill>
                  <a:srgbClr val="C00000"/>
                </a:solidFill>
                <a:cs typeface="Arial" pitchFamily="34" charset="0"/>
              </a:rPr>
              <a:t>Pozor! na rozdíl mezi kliknutím a dvojitým kliknutím</a:t>
            </a:r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  <a:cs typeface="Arial" pitchFamily="34" charset="0"/>
              </a:rPr>
              <a:t>.</a:t>
            </a:r>
            <a:endParaRPr lang="cs-CZ" sz="2400" b="1" i="1" dirty="0">
              <a:solidFill>
                <a:schemeClr val="accent6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98152"/>
            <a:ext cx="3816424" cy="2643016"/>
          </a:xfrm>
          <a:prstGeom prst="rect">
            <a:avLst/>
          </a:prstGeom>
        </p:spPr>
      </p:pic>
      <p:sp>
        <p:nvSpPr>
          <p:cNvPr id="4" name="Šipka doprava 3"/>
          <p:cNvSpPr/>
          <p:nvPr/>
        </p:nvSpPr>
        <p:spPr>
          <a:xfrm rot="14362924">
            <a:off x="7138193" y="1750596"/>
            <a:ext cx="864096" cy="432048"/>
          </a:xfrm>
          <a:custGeom>
            <a:avLst/>
            <a:gdLst>
              <a:gd name="connsiteX0" fmla="*/ 0 w 3312368"/>
              <a:gd name="connsiteY0" fmla="*/ 653133 h 1656184"/>
              <a:gd name="connsiteX1" fmla="*/ 1226056 w 3312368"/>
              <a:gd name="connsiteY1" fmla="*/ 653133 h 1656184"/>
              <a:gd name="connsiteX2" fmla="*/ 1226056 w 3312368"/>
              <a:gd name="connsiteY2" fmla="*/ 0 h 1656184"/>
              <a:gd name="connsiteX3" fmla="*/ 3312368 w 3312368"/>
              <a:gd name="connsiteY3" fmla="*/ 828092 h 1656184"/>
              <a:gd name="connsiteX4" fmla="*/ 1226056 w 3312368"/>
              <a:gd name="connsiteY4" fmla="*/ 1656184 h 1656184"/>
              <a:gd name="connsiteX5" fmla="*/ 1226056 w 3312368"/>
              <a:gd name="connsiteY5" fmla="*/ 1003051 h 1656184"/>
              <a:gd name="connsiteX6" fmla="*/ 0 w 3312368"/>
              <a:gd name="connsiteY6" fmla="*/ 1003051 h 1656184"/>
              <a:gd name="connsiteX7" fmla="*/ 0 w 3312368"/>
              <a:gd name="connsiteY7" fmla="*/ 653133 h 1656184"/>
              <a:gd name="connsiteX0" fmla="*/ 0 w 3312368"/>
              <a:gd name="connsiteY0" fmla="*/ 653133 h 1656184"/>
              <a:gd name="connsiteX1" fmla="*/ 1303058 w 3312368"/>
              <a:gd name="connsiteY1" fmla="*/ 643507 h 1656184"/>
              <a:gd name="connsiteX2" fmla="*/ 1226056 w 3312368"/>
              <a:gd name="connsiteY2" fmla="*/ 0 h 1656184"/>
              <a:gd name="connsiteX3" fmla="*/ 3312368 w 3312368"/>
              <a:gd name="connsiteY3" fmla="*/ 828092 h 1656184"/>
              <a:gd name="connsiteX4" fmla="*/ 1226056 w 3312368"/>
              <a:gd name="connsiteY4" fmla="*/ 1656184 h 1656184"/>
              <a:gd name="connsiteX5" fmla="*/ 1226056 w 3312368"/>
              <a:gd name="connsiteY5" fmla="*/ 1003051 h 1656184"/>
              <a:gd name="connsiteX6" fmla="*/ 0 w 3312368"/>
              <a:gd name="connsiteY6" fmla="*/ 1003051 h 1656184"/>
              <a:gd name="connsiteX7" fmla="*/ 0 w 3312368"/>
              <a:gd name="connsiteY7" fmla="*/ 653133 h 1656184"/>
              <a:gd name="connsiteX0" fmla="*/ 0 w 3312368"/>
              <a:gd name="connsiteY0" fmla="*/ 653133 h 1656184"/>
              <a:gd name="connsiteX1" fmla="*/ 1303058 w 3312368"/>
              <a:gd name="connsiteY1" fmla="*/ 643507 h 1656184"/>
              <a:gd name="connsiteX2" fmla="*/ 1226056 w 3312368"/>
              <a:gd name="connsiteY2" fmla="*/ 0 h 1656184"/>
              <a:gd name="connsiteX3" fmla="*/ 3312368 w 3312368"/>
              <a:gd name="connsiteY3" fmla="*/ 828092 h 1656184"/>
              <a:gd name="connsiteX4" fmla="*/ 1226056 w 3312368"/>
              <a:gd name="connsiteY4" fmla="*/ 1656184 h 1656184"/>
              <a:gd name="connsiteX5" fmla="*/ 1370435 w 3312368"/>
              <a:gd name="connsiteY5" fmla="*/ 993426 h 1656184"/>
              <a:gd name="connsiteX6" fmla="*/ 0 w 3312368"/>
              <a:gd name="connsiteY6" fmla="*/ 1003051 h 1656184"/>
              <a:gd name="connsiteX7" fmla="*/ 0 w 3312368"/>
              <a:gd name="connsiteY7" fmla="*/ 653133 h 1656184"/>
              <a:gd name="connsiteX0" fmla="*/ 0 w 3312368"/>
              <a:gd name="connsiteY0" fmla="*/ 653133 h 1656184"/>
              <a:gd name="connsiteX1" fmla="*/ 1360810 w 3312368"/>
              <a:gd name="connsiteY1" fmla="*/ 633882 h 1656184"/>
              <a:gd name="connsiteX2" fmla="*/ 1226056 w 3312368"/>
              <a:gd name="connsiteY2" fmla="*/ 0 h 1656184"/>
              <a:gd name="connsiteX3" fmla="*/ 3312368 w 3312368"/>
              <a:gd name="connsiteY3" fmla="*/ 828092 h 1656184"/>
              <a:gd name="connsiteX4" fmla="*/ 1226056 w 3312368"/>
              <a:gd name="connsiteY4" fmla="*/ 1656184 h 1656184"/>
              <a:gd name="connsiteX5" fmla="*/ 1370435 w 3312368"/>
              <a:gd name="connsiteY5" fmla="*/ 993426 h 1656184"/>
              <a:gd name="connsiteX6" fmla="*/ 0 w 3312368"/>
              <a:gd name="connsiteY6" fmla="*/ 1003051 h 1656184"/>
              <a:gd name="connsiteX7" fmla="*/ 0 w 3312368"/>
              <a:gd name="connsiteY7" fmla="*/ 653133 h 16561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12368" h="1656184">
                <a:moveTo>
                  <a:pt x="0" y="653133"/>
                </a:moveTo>
                <a:lnTo>
                  <a:pt x="1360810" y="633882"/>
                </a:lnTo>
                <a:lnTo>
                  <a:pt x="1226056" y="0"/>
                </a:lnTo>
                <a:lnTo>
                  <a:pt x="3312368" y="828092"/>
                </a:lnTo>
                <a:lnTo>
                  <a:pt x="1226056" y="1656184"/>
                </a:lnTo>
                <a:lnTo>
                  <a:pt x="1370435" y="993426"/>
                </a:lnTo>
                <a:lnTo>
                  <a:pt x="0" y="1003051"/>
                </a:lnTo>
                <a:lnTo>
                  <a:pt x="0" y="653133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07504" y="4892967"/>
            <a:ext cx="4536504" cy="1200329"/>
          </a:xfrm>
          <a:prstGeom prst="rect">
            <a:avLst/>
          </a:prstGeom>
          <a:solidFill>
            <a:srgbClr val="FFFF99"/>
          </a:solidFill>
          <a:ln w="28575">
            <a:solidFill>
              <a:srgbClr val="FF9966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Pravé tlačítko myši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(„pravá myš“)</a:t>
            </a:r>
          </a:p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volba „menu“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= nabídka možností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výběr levou myší -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1× kliknutí</a:t>
            </a:r>
            <a:endParaRPr lang="cs-CZ" sz="2400" b="1" dirty="0">
              <a:solidFill>
                <a:srgbClr val="C00000"/>
              </a:solidFill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9" y="2420888"/>
            <a:ext cx="4499992" cy="1938992"/>
          </a:xfrm>
          <a:prstGeom prst="rect">
            <a:avLst/>
          </a:prstGeom>
          <a:solidFill>
            <a:srgbClr val="CCFFCC"/>
          </a:solidFill>
          <a:ln w="28575">
            <a:solidFill>
              <a:srgbClr val="FF9966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Levé tlačítko myši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(„levá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myš“)</a:t>
            </a:r>
          </a:p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1×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klik =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 výběr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z nabídky</a:t>
            </a:r>
          </a:p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2×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klik (dvojklik, poklepání)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= akce</a:t>
            </a:r>
          </a:p>
          <a:p>
            <a:pPr marL="269875"/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(spuštění programu, otevření souboru, úprava, apod.)</a:t>
            </a:r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467544" y="3861048"/>
            <a:ext cx="936104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3131840" y="2780928"/>
            <a:ext cx="1512168" cy="93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644008" y="4523636"/>
            <a:ext cx="4499992" cy="1569660"/>
          </a:xfrm>
          <a:prstGeom prst="rect">
            <a:avLst/>
          </a:prstGeom>
          <a:solidFill>
            <a:srgbClr val="FFCCFF"/>
          </a:solidFill>
          <a:ln w="28575">
            <a:solidFill>
              <a:srgbClr val="FF9966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Střední tlačítko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= </a:t>
            </a:r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Rolovací kolečko</a:t>
            </a:r>
          </a:p>
          <a:p>
            <a:pPr marL="269875"/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dle programu – stránkování, lupa (ZOOM), přepínání panelů, přepínání nabídek, apod.</a:t>
            </a:r>
          </a:p>
        </p:txBody>
      </p:sp>
      <p:cxnSp>
        <p:nvCxnSpPr>
          <p:cNvPr id="27" name="Přímá spojnice se šipkou 26"/>
          <p:cNvCxnSpPr/>
          <p:nvPr/>
        </p:nvCxnSpPr>
        <p:spPr>
          <a:xfrm flipH="1" flipV="1">
            <a:off x="2195736" y="3429000"/>
            <a:ext cx="2448272" cy="13681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2403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</a:t>
            </a:r>
            <a:r>
              <a:rPr lang="cs-CZ" sz="2000" dirty="0">
                <a:solidFill>
                  <a:srgbClr val="00B050"/>
                </a:solidFill>
              </a:rPr>
              <a:t>strukturu </a:t>
            </a:r>
            <a:r>
              <a:rPr lang="cs-CZ" sz="2000" dirty="0" smtClean="0">
                <a:solidFill>
                  <a:srgbClr val="00B050"/>
                </a:solidFill>
              </a:rPr>
              <a:t>plochy, panely a ikony vašeho systému.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Plocha Windows: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24744"/>
            <a:ext cx="9036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CC"/>
                </a:solidFill>
                <a:cs typeface="Arial" pitchFamily="34" charset="0"/>
              </a:rPr>
              <a:t>Pracovní plocha Windows (</a:t>
            </a:r>
            <a:r>
              <a:rPr lang="cs-CZ" dirty="0" err="1" smtClean="0">
                <a:solidFill>
                  <a:srgbClr val="0000CC"/>
                </a:solidFill>
                <a:cs typeface="Arial" pitchFamily="34" charset="0"/>
              </a:rPr>
              <a:t>Win</a:t>
            </a:r>
            <a:r>
              <a:rPr lang="cs-CZ" dirty="0" smtClean="0">
                <a:solidFill>
                  <a:srgbClr val="0000CC"/>
                </a:solidFill>
                <a:cs typeface="Arial" pitchFamily="34" charset="0"/>
              </a:rPr>
              <a:t>) slouží pro usnadnění práce. Je aktivní, tedy obsahuje ikony které zastupují soubory, ikony obsahující soubory, hlavní panel, pomocné odkazy a hlavní tlačítko „Start“. Otevřené soubory se otvírají do tzv. „OKEN“ (</a:t>
            </a:r>
            <a:r>
              <a:rPr lang="cs-CZ" dirty="0" err="1" smtClean="0">
                <a:solidFill>
                  <a:srgbClr val="0000CC"/>
                </a:solidFill>
                <a:cs typeface="Arial" pitchFamily="34" charset="0"/>
              </a:rPr>
              <a:t>windows</a:t>
            </a:r>
            <a:r>
              <a:rPr lang="cs-CZ" dirty="0" smtClean="0">
                <a:solidFill>
                  <a:srgbClr val="0000CC"/>
                </a:solidFill>
                <a:cs typeface="Arial" pitchFamily="34" charset="0"/>
              </a:rPr>
              <a:t>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67675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285293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Ikony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522920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Start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5805264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Hlavní panel </a:t>
            </a:r>
            <a:r>
              <a:rPr lang="cs-CZ" sz="1400" dirty="0" smtClean="0"/>
              <a:t>obsahující, „přilepené“ programy, spuštěné programy a pomocné ovládací tlačítka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028384" y="285293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Plocha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100392" y="486916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Koš</a:t>
            </a:r>
            <a:endParaRPr lang="cs-CZ" sz="20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95536" y="3284984"/>
            <a:ext cx="79208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6300192" y="3284984"/>
            <a:ext cx="244827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7596336" y="5229200"/>
            <a:ext cx="93610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95536" y="5661248"/>
            <a:ext cx="79208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1475656" y="5517232"/>
            <a:ext cx="6480720" cy="288032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se šipkou 27"/>
          <p:cNvCxnSpPr/>
          <p:nvPr/>
        </p:nvCxnSpPr>
        <p:spPr>
          <a:xfrm flipH="1" flipV="1">
            <a:off x="2123728" y="5733256"/>
            <a:ext cx="1440160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3059832" y="5733256"/>
            <a:ext cx="2160240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7308304" y="5733256"/>
            <a:ext cx="216024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80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Praktické procvičení a porozumění nabídkám.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Tlačítko START: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67675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97606"/>
            <a:ext cx="6768752" cy="2881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347864" y="1628800"/>
            <a:ext cx="5796136" cy="2677656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Start = základní práce s Windows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:</a:t>
            </a:r>
          </a:p>
          <a:p>
            <a:pPr marL="266700" indent="-255588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volba a spuštění programů</a:t>
            </a:r>
          </a:p>
          <a:p>
            <a:pPr marL="266700" indent="-255588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hledání souborů</a:t>
            </a:r>
          </a:p>
          <a:p>
            <a:pPr marL="266700" indent="-255588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rychlé přístupy do předdefinovaných složek</a:t>
            </a:r>
          </a:p>
          <a:p>
            <a:pPr marL="266700" indent="-255588">
              <a:buFont typeface="Courier New" panose="02070309020205020404" pitchFamily="49" charset="0"/>
              <a:buChar char="o"/>
            </a:pP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ovládání a nastavení systému</a:t>
            </a:r>
          </a:p>
          <a:p>
            <a:pPr marL="266700" indent="-255588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nastavení připojených zařízení (tiskárny, …)</a:t>
            </a:r>
          </a:p>
          <a:p>
            <a:pPr marL="266700" indent="-255588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vypnutí či restartování počítače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5229200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Start</a:t>
            </a:r>
            <a:endParaRPr lang="cs-CZ" sz="2000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95536" y="5661248"/>
            <a:ext cx="79208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2195736" y="2276872"/>
            <a:ext cx="1152128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2051720" y="2636912"/>
            <a:ext cx="1296144" cy="26642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2987824" y="4149080"/>
            <a:ext cx="360040" cy="11521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619672" y="2276872"/>
            <a:ext cx="1728192" cy="280831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3059832" y="3789040"/>
            <a:ext cx="288032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2987824" y="3429000"/>
            <a:ext cx="360040" cy="7920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>
            <a:off x="2987824" y="3068960"/>
            <a:ext cx="360040" cy="7920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840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Praktické procvičení a porozumění nabídkám.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Tlačítko START – nastavení hlavního panelu: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67675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347864" y="1628800"/>
            <a:ext cx="5796136" cy="156966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Start = základní práce s Windows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Nastavení Hlavního panelu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Nastavení Nabídka Start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Nastavení panelu nástrojů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140968"/>
            <a:ext cx="2160573" cy="240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8" name="Přímá spojnice se šipkou 27"/>
          <p:cNvCxnSpPr/>
          <p:nvPr/>
        </p:nvCxnSpPr>
        <p:spPr>
          <a:xfrm flipH="1">
            <a:off x="1907704" y="2636912"/>
            <a:ext cx="1512168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1403648" y="2276872"/>
            <a:ext cx="2016224" cy="10801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483768" y="2996952"/>
            <a:ext cx="936104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07504" y="5661248"/>
            <a:ext cx="108012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0" y="4581128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START</a:t>
            </a:r>
          </a:p>
          <a:p>
            <a:r>
              <a:rPr lang="cs-CZ" sz="2000" dirty="0" smtClean="0"/>
              <a:t>pravé tlačítko myši</a:t>
            </a:r>
          </a:p>
          <a:p>
            <a:r>
              <a:rPr lang="cs-CZ" sz="2000" dirty="0" smtClean="0"/>
              <a:t>„Vlastnosti“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084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Praktické procvičení a porozumění nabídkám.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Tlačítko START – nastavení hlavního panelu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67675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6" name="Přímá spojnice se šipkou 25"/>
          <p:cNvCxnSpPr/>
          <p:nvPr/>
        </p:nvCxnSpPr>
        <p:spPr>
          <a:xfrm>
            <a:off x="107504" y="5661248"/>
            <a:ext cx="108012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7308304" y="5733256"/>
            <a:ext cx="216024" cy="216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79912" y="1628800"/>
            <a:ext cx="5364088" cy="1938992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Start – </a:t>
            </a:r>
            <a:r>
              <a:rPr lang="cs-CZ" sz="2400" u="sng" dirty="0" smtClean="0">
                <a:solidFill>
                  <a:srgbClr val="0000CC"/>
                </a:solidFill>
                <a:cs typeface="Arial" pitchFamily="34" charset="0"/>
              </a:rPr>
              <a:t>Všechny</a:t>
            </a:r>
            <a:r>
              <a:rPr lang="cs-CZ" sz="2400" b="1" u="sng" dirty="0" smtClean="0">
                <a:solidFill>
                  <a:srgbClr val="0000CC"/>
                </a:solidFill>
                <a:cs typeface="Arial" pitchFamily="34" charset="0"/>
              </a:rPr>
              <a:t> Programy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Výběr programové skupiny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Výběr programu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Spuštění programu </a:t>
            </a:r>
          </a:p>
          <a:p>
            <a:pPr lvl="1"/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(jedno kliknutí myší)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64904"/>
            <a:ext cx="2630487" cy="301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0" y="4581128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START</a:t>
            </a:r>
          </a:p>
          <a:p>
            <a:r>
              <a:rPr lang="cs-CZ" sz="2000" dirty="0" smtClean="0"/>
              <a:t>pravé tlačítko myši</a:t>
            </a:r>
          </a:p>
          <a:p>
            <a:r>
              <a:rPr lang="cs-CZ" sz="2000" dirty="0" smtClean="0"/>
              <a:t>„Vlastnosti</a:t>
            </a:r>
            <a:endParaRPr lang="cs-CZ" sz="2000" dirty="0"/>
          </a:p>
        </p:txBody>
      </p:sp>
      <p:cxnSp>
        <p:nvCxnSpPr>
          <p:cNvPr id="28" name="Přímá spojnice se šipkou 27"/>
          <p:cNvCxnSpPr/>
          <p:nvPr/>
        </p:nvCxnSpPr>
        <p:spPr>
          <a:xfrm flipH="1">
            <a:off x="1907704" y="2636912"/>
            <a:ext cx="1512168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1403648" y="2276872"/>
            <a:ext cx="2016224" cy="10801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483768" y="2996952"/>
            <a:ext cx="936104" cy="3600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5061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 téma dotykových displejů.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Windows pro mobilní a dotykové obrazovky: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9" t="25757" r="7794" b="26169"/>
          <a:stretch/>
        </p:blipFill>
        <p:spPr bwMode="auto">
          <a:xfrm>
            <a:off x="6084168" y="692696"/>
            <a:ext cx="1475656" cy="531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6336704" cy="4997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652167" y="1196752"/>
            <a:ext cx="4491833" cy="1138773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Start </a:t>
            </a:r>
          </a:p>
          <a:p>
            <a:pPr lvl="1"/>
            <a:r>
              <a:rPr lang="cs-CZ" sz="2000" dirty="0" smtClean="0">
                <a:solidFill>
                  <a:srgbClr val="0000CC"/>
                </a:solidFill>
                <a:cs typeface="Arial" pitchFamily="34" charset="0"/>
              </a:rPr>
              <a:t>– vrácené tlačítko ovládání Windows</a:t>
            </a:r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Panely aplikací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1691680" y="1484784"/>
            <a:ext cx="3024336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067944" y="2132856"/>
            <a:ext cx="648072" cy="5040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609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 Internetu nalezněte jak se vyvíjelo LOGO Windows podle verze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580599"/>
            <a:ext cx="87865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se nachází na „Ploše“ Windows?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vznikl název tohoto operačního systému?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se stane ve Windows kliknutím pravého tlačítka na myši?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se nazývají následující obrázky na ploše, co označují?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25144"/>
            <a:ext cx="1887147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File:Internet Explorer 9 logo and wordmark.sv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416"/>
          <a:stretch/>
        </p:blipFill>
        <p:spPr bwMode="auto">
          <a:xfrm>
            <a:off x="1403648" y="3429000"/>
            <a:ext cx="1437733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Mozilla Firefox logo 2013.sv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3501008"/>
            <a:ext cx="115521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722313" indent="-366713"/>
            <a:r>
              <a:rPr lang="cs-CZ" sz="1400" dirty="0">
                <a:hlinkClick r:id="rId5"/>
              </a:rPr>
              <a:t>http://software.heureka.cz</a:t>
            </a:r>
            <a:r>
              <a:rPr lang="cs-CZ" sz="1400" dirty="0" smtClean="0">
                <a:hlinkClick r:id="rId5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fast10.vsb.cz/praktikum/2.html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cs.wikipedia.org/wiki/IBM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8"/>
              </a:rPr>
              <a:t>http://cs.wikipedia.org/wiki/Android_(</a:t>
            </a:r>
            <a:r>
              <a:rPr lang="cs-CZ" sz="1400" dirty="0" err="1">
                <a:hlinkClick r:id="rId8"/>
              </a:rPr>
              <a:t>opera%C4%8Dn%C3%AD_syst%C3%A9m</a:t>
            </a:r>
            <a:r>
              <a:rPr lang="cs-CZ" sz="1400" dirty="0" smtClean="0">
                <a:hlinkClick r:id="rId8"/>
              </a:rPr>
              <a:t>)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windows.microsoft.com/cs-cz/windows/home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www.komik.cz/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1"/>
              </a:rPr>
              <a:t>http</a:t>
            </a:r>
            <a:r>
              <a:rPr lang="cs-CZ" sz="1400" dirty="0">
                <a:hlinkClick r:id="rId11"/>
              </a:rPr>
              <a:t>://</a:t>
            </a:r>
            <a:r>
              <a:rPr lang="cs-CZ" sz="1400" dirty="0" smtClean="0">
                <a:hlinkClick r:id="rId11"/>
              </a:rPr>
              <a:t>www.microsoft.com/cs-cz/default.aspx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2"/>
              </a:rPr>
              <a:t>http</a:t>
            </a:r>
            <a:r>
              <a:rPr lang="cs-CZ" sz="1400" dirty="0">
                <a:hlinkClick r:id="rId12"/>
              </a:rPr>
              <a:t>://www.microsoft.com/cze/legalnisoftware</a:t>
            </a:r>
            <a:r>
              <a:rPr lang="cs-CZ" sz="1400" dirty="0" smtClean="0">
                <a:hlinkClick r:id="rId12"/>
              </a:rPr>
              <a:t>/</a:t>
            </a:r>
            <a:endParaRPr lang="cs-CZ" sz="1400" dirty="0" smtClean="0"/>
          </a:p>
          <a:p>
            <a:pPr marL="355600"/>
            <a:endParaRPr lang="cs-CZ" sz="14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office.microsoft.com/cs-cz/images/MC900442026.aspx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20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5149</TotalTime>
  <Words>909</Words>
  <Application>Microsoft Office PowerPoint</Application>
  <PresentationFormat>Předvádění na obrazovce (4:3)</PresentationFormat>
  <Paragraphs>164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Operační systém - Windows</vt:lpstr>
      <vt:lpstr>Windows</vt:lpstr>
      <vt:lpstr>Windows</vt:lpstr>
      <vt:lpstr>Windows</vt:lpstr>
      <vt:lpstr>Windows</vt:lpstr>
      <vt:lpstr>Windows</vt:lpstr>
      <vt:lpstr>Windows</vt:lpstr>
      <vt:lpstr>Windows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Jirka</cp:lastModifiedBy>
  <cp:revision>322</cp:revision>
  <dcterms:created xsi:type="dcterms:W3CDTF">2010-11-01T23:40:31Z</dcterms:created>
  <dcterms:modified xsi:type="dcterms:W3CDTF">2014-01-26T23:41:17Z</dcterms:modified>
</cp:coreProperties>
</file>