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75" r:id="rId3"/>
    <p:sldId id="316" r:id="rId4"/>
    <p:sldId id="320" r:id="rId5"/>
    <p:sldId id="321" r:id="rId6"/>
    <p:sldId id="323" r:id="rId7"/>
    <p:sldId id="324" r:id="rId8"/>
    <p:sldId id="325" r:id="rId9"/>
    <p:sldId id="26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FF0066"/>
    <a:srgbClr val="FFCCFF"/>
    <a:srgbClr val="FF9966"/>
    <a:srgbClr val="FFFF99"/>
    <a:srgbClr val="FFFFCC"/>
    <a:srgbClr val="CCFFCC"/>
    <a:srgbClr val="0000CC"/>
    <a:srgbClr val="0066CC"/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emf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1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audio" Target="../media/audio1.wav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11.emf"/><Relationship Id="rId4" Type="http://schemas.openxmlformats.org/officeDocument/2006/relationships/image" Target="../media/image6.png"/><Relationship Id="rId9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audio" Target="../media/audio1.wav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11.emf"/><Relationship Id="rId4" Type="http://schemas.openxmlformats.org/officeDocument/2006/relationships/image" Target="../media/image6.png"/><Relationship Id="rId9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13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5.emf"/><Relationship Id="rId12" Type="http://schemas.openxmlformats.org/officeDocument/2006/relationships/image" Target="../media/image20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emf"/><Relationship Id="rId11" Type="http://schemas.openxmlformats.org/officeDocument/2006/relationships/image" Target="../media/image19.emf"/><Relationship Id="rId5" Type="http://schemas.openxmlformats.org/officeDocument/2006/relationships/image" Target="../media/image13.jpe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emf"/><Relationship Id="rId13" Type="http://schemas.openxmlformats.org/officeDocument/2006/relationships/image" Target="../media/image26.emf"/><Relationship Id="rId3" Type="http://schemas.openxmlformats.org/officeDocument/2006/relationships/audio" Target="../media/audio1.wav"/><Relationship Id="rId7" Type="http://schemas.openxmlformats.org/officeDocument/2006/relationships/image" Target="../media/image14.emf"/><Relationship Id="rId12" Type="http://schemas.openxmlformats.org/officeDocument/2006/relationships/image" Target="../media/image25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24.emf"/><Relationship Id="rId5" Type="http://schemas.openxmlformats.org/officeDocument/2006/relationships/image" Target="../media/image16.emf"/><Relationship Id="rId15" Type="http://schemas.openxmlformats.org/officeDocument/2006/relationships/audio" Target="../media/audio1.wav"/><Relationship Id="rId10" Type="http://schemas.openxmlformats.org/officeDocument/2006/relationships/image" Target="../media/image23.emf"/><Relationship Id="rId4" Type="http://schemas.openxmlformats.org/officeDocument/2006/relationships/image" Target="../media/image15.emf"/><Relationship Id="rId9" Type="http://schemas.openxmlformats.org/officeDocument/2006/relationships/image" Target="../media/image22.emf"/><Relationship Id="rId14" Type="http://schemas.openxmlformats.org/officeDocument/2006/relationships/image" Target="../media/image27.emf"/></Relationships>
</file>

<file path=ppt/slides/_rels/slide9.xml.rels><?xml version="1.0" encoding="UTF-8" standalone="yes"?>
<Relationships xmlns="http://schemas.openxmlformats.org/package/2006/relationships"><Relationship Id="rId13" Type="http://schemas.openxmlformats.org/officeDocument/2006/relationships/audio" Target="../media/audio1.wav"/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ndroid_(opera%C4%8Dn%C3%AD_syst%C3%A9m)" TargetMode="External"/><Relationship Id="rId13" Type="http://schemas.openxmlformats.org/officeDocument/2006/relationships/hyperlink" Target="http://www.ri-okna.cz/plastova-okna-a-dvere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cs.wikipedia.org/wiki/IBM" TargetMode="External"/><Relationship Id="rId12" Type="http://schemas.openxmlformats.org/officeDocument/2006/relationships/hyperlink" Target="http://www.microsoft.com/cze/legalnisoftware/" TargetMode="External"/><Relationship Id="rId2" Type="http://schemas.openxmlformats.org/officeDocument/2006/relationships/audio" Target="../media/audio1.wav"/><Relationship Id="rId20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fast10.vsb.cz/praktikum/2.html" TargetMode="External"/><Relationship Id="rId11" Type="http://schemas.openxmlformats.org/officeDocument/2006/relationships/hyperlink" Target="http://www.microsoft.com/cs-cz/default.aspx" TargetMode="External"/><Relationship Id="rId5" Type="http://schemas.openxmlformats.org/officeDocument/2006/relationships/hyperlink" Target="http://software.heureka.cz/" TargetMode="External"/><Relationship Id="rId15" Type="http://schemas.openxmlformats.org/officeDocument/2006/relationships/hyperlink" Target="http://office.microsoft.com/cs-cz/images/MC900442026.aspx" TargetMode="External"/><Relationship Id="rId10" Type="http://schemas.openxmlformats.org/officeDocument/2006/relationships/hyperlink" Target="http://www.komik.cz/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windows.microsoft.com/cs-cz/windows/home" TargetMode="External"/><Relationship Id="rId14" Type="http://schemas.openxmlformats.org/officeDocument/2006/relationships/image" Target="../media/image30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566729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Programové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vybavení počítačů, operační systém , Windows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software, program, operační systém, OS, Windows, hlavní panel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okna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Windows – </a:t>
            </a:r>
            <a:r>
              <a:rPr lang="cs-CZ" sz="2400" b="1" dirty="0" smtClean="0"/>
              <a:t>práce s okny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VY_32_INOVACE_32_641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Windows - okna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datovou strukturu vašeho počítače.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Otevření okna: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349474"/>
            <a:ext cx="903649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Pro nacvičení základní práce v „oknech“ je třeba otevřít libovolnou aplikaci „do okna“. </a:t>
            </a:r>
          </a:p>
          <a:p>
            <a:endParaRPr lang="cs-CZ" sz="2400" dirty="0" smtClean="0">
              <a:solidFill>
                <a:srgbClr val="002060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Současně využijeme předchozích znalostí praktickou činností.</a:t>
            </a:r>
          </a:p>
          <a:p>
            <a:endParaRPr lang="cs-CZ" sz="2400" dirty="0" smtClean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Postup:</a:t>
            </a:r>
          </a:p>
          <a:p>
            <a:pPr marL="804863" indent="-342900">
              <a:buBlip>
                <a:blip r:embed="rId4"/>
              </a:buBlip>
            </a:pP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vytvoříme jednoduchý textový soubor na Ploše</a:t>
            </a:r>
          </a:p>
          <a:p>
            <a:pPr marL="804863" indent="-342900">
              <a:buBlip>
                <a:blip r:embed="rId4"/>
              </a:buBlip>
            </a:pP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pojmenujeme jej</a:t>
            </a:r>
          </a:p>
          <a:p>
            <a:pPr marL="804863" indent="-342900">
              <a:buBlip>
                <a:blip r:embed="rId4"/>
              </a:buBlip>
            </a:pP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otevřeme jej</a:t>
            </a:r>
          </a:p>
          <a:p>
            <a:pPr marL="804863" indent="-342900">
              <a:buBlip>
                <a:blip r:embed="rId4"/>
              </a:buBlip>
            </a:pP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vysvětlíme základní možnosti práce s oknem</a:t>
            </a:r>
          </a:p>
          <a:p>
            <a:pPr marL="804863" indent="-342900">
              <a:buBlip>
                <a:blip r:embed="rId4"/>
              </a:buBlip>
            </a:pP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tento soubor následně využijeme v další kapitole</a:t>
            </a:r>
            <a:endParaRPr lang="cs-CZ" sz="2400" dirty="0">
              <a:solidFill>
                <a:srgbClr val="C00000"/>
              </a:solidFill>
              <a:cs typeface="Arial" pitchFamily="34" charset="0"/>
            </a:endParaRPr>
          </a:p>
          <a:p>
            <a:endParaRPr lang="cs-CZ" sz="1200" dirty="0" smtClean="0">
              <a:solidFill>
                <a:srgbClr val="002060"/>
              </a:solidFill>
              <a:cs typeface="Arial" pitchFamily="34" charset="0"/>
            </a:endParaRPr>
          </a:p>
          <a:p>
            <a:endParaRPr lang="cs-CZ" i="1" dirty="0" smtClean="0">
              <a:solidFill>
                <a:srgbClr val="660066"/>
              </a:solidFill>
              <a:cs typeface="Arial" pitchFamily="34" charset="0"/>
            </a:endParaRPr>
          </a:p>
          <a:p>
            <a:r>
              <a:rPr lang="cs-CZ" i="1" dirty="0" smtClean="0">
                <a:solidFill>
                  <a:srgbClr val="660066"/>
                </a:solidFill>
                <a:cs typeface="Arial" pitchFamily="34" charset="0"/>
              </a:rPr>
              <a:t>Základní </a:t>
            </a:r>
            <a:r>
              <a:rPr lang="cs-CZ" i="1" dirty="0">
                <a:solidFill>
                  <a:srgbClr val="660066"/>
                </a:solidFill>
                <a:cs typeface="Arial" pitchFamily="34" charset="0"/>
              </a:rPr>
              <a:t>výhoda úpravy rozměru okna je možnost práce ve více programech </a:t>
            </a:r>
            <a:r>
              <a:rPr lang="cs-CZ" i="1" dirty="0" smtClean="0">
                <a:solidFill>
                  <a:srgbClr val="660066"/>
                </a:solidFill>
                <a:cs typeface="Arial" pitchFamily="34" charset="0"/>
              </a:rPr>
              <a:t>najednou</a:t>
            </a:r>
            <a:endParaRPr lang="cs-CZ" i="1" dirty="0">
              <a:solidFill>
                <a:srgbClr val="660066"/>
              </a:solidFill>
              <a:cs typeface="Arial" pitchFamily="34" charset="0"/>
            </a:endParaRPr>
          </a:p>
        </p:txBody>
      </p:sp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506" y="2348880"/>
            <a:ext cx="1648982" cy="2132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92696"/>
            <a:ext cx="2464733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784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- okna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</a:t>
            </a:r>
            <a:r>
              <a:rPr lang="cs-CZ" sz="2000" dirty="0">
                <a:solidFill>
                  <a:srgbClr val="00B050"/>
                </a:solidFill>
              </a:rPr>
              <a:t>strukturu </a:t>
            </a:r>
            <a:r>
              <a:rPr lang="cs-CZ" sz="2000" dirty="0" smtClean="0">
                <a:solidFill>
                  <a:srgbClr val="00B050"/>
                </a:solidFill>
              </a:rPr>
              <a:t>plochy</a:t>
            </a:r>
            <a:r>
              <a:rPr lang="cs-CZ" sz="2000" dirty="0" smtClean="0">
                <a:solidFill>
                  <a:srgbClr val="00B050"/>
                </a:solidFill>
              </a:rPr>
              <a:t>, panely a ikony vašeho systému.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Okno ve</a:t>
            </a:r>
            <a:r>
              <a:rPr lang="cs-CZ" sz="2400" b="1" dirty="0" smtClean="0">
                <a:solidFill>
                  <a:srgbClr val="002060"/>
                </a:solidFill>
              </a:rPr>
              <a:t> Windows: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052736"/>
            <a:ext cx="9036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Na libovolném místě Plochy stiskneme pravou myš (</a:t>
            </a:r>
            <a:r>
              <a:rPr lang="cs-CZ" sz="2400" dirty="0" err="1" smtClean="0">
                <a:solidFill>
                  <a:srgbClr val="0000CC"/>
                </a:solidFill>
                <a:cs typeface="Arial" pitchFamily="34" charset="0"/>
              </a:rPr>
              <a:t>PM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V otevřeném Menu zvolíme nabídku 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Nový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 a v dalším rozbalení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klikneme 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1× levou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myší (</a:t>
            </a:r>
            <a:r>
              <a:rPr lang="cs-CZ" sz="2400" dirty="0" err="1" smtClean="0">
                <a:solidFill>
                  <a:srgbClr val="0000CC"/>
                </a:solidFill>
                <a:cs typeface="Arial" pitchFamily="34" charset="0"/>
              </a:rPr>
              <a:t>LM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) na 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Textový dokument.</a:t>
            </a:r>
            <a:endParaRPr lang="cs-CZ" sz="2400" b="1" dirty="0" smtClean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93987"/>
            <a:ext cx="676751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2631" y="2824017"/>
            <a:ext cx="3487561" cy="3054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4"/>
          <p:cNvPicPr>
            <a:picLocks noChangeAspect="1" noChangeArrowheads="1"/>
          </p:cNvPicPr>
          <p:nvPr/>
        </p:nvPicPr>
        <p:blipFill>
          <a:blip r:embed="rId6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301209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301208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0801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0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4.72222E-6 2.59259E-6 L 0.07222 2.59259E-6 C 0.10468 2.59259E-6 0.14461 -0.02084 0.14461 -0.03727 L 0.14461 -0.07431 " pathEditMode="relative" rAng="0" ptsTypes="FfFF">
                                      <p:cBhvr>
                                        <p:cTn id="11" dur="4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22" y="-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000"/>
                            </p:stCondLst>
                            <p:childTnLst>
                              <p:par>
                                <p:cTn id="13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8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- okna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Pozor na jiné klikání, které by porušilo tyto kroky, např. </a:t>
            </a:r>
            <a:r>
              <a:rPr lang="cs-CZ" sz="2000" dirty="0" smtClean="0">
                <a:solidFill>
                  <a:srgbClr val="00B050"/>
                </a:solidFill>
              </a:rPr>
              <a:t>s psaním jména</a:t>
            </a:r>
            <a:r>
              <a:rPr lang="cs-CZ" sz="2000" dirty="0" smtClean="0">
                <a:solidFill>
                  <a:srgbClr val="00B050"/>
                </a:solidFill>
              </a:rPr>
              <a:t>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Okno Poznámkového bloku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93987"/>
            <a:ext cx="676751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4652" y="2924944"/>
            <a:ext cx="825500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24944"/>
            <a:ext cx="654473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24944"/>
            <a:ext cx="56515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07504" y="1052736"/>
            <a:ext cx="9036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objeví se nová IKONA se jménem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rovnou napíšeme nový název, např. 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POKUS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a</a:t>
            </a:r>
            <a:endParaRPr lang="cs-CZ" sz="2400" dirty="0" smtClean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stiskneme &lt;Enter&gt; nebo klikneme 1× levou myší na volné Ploše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716016" y="1052736"/>
            <a:ext cx="3240360" cy="46166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Nový textový dokument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7504" y="2175247"/>
            <a:ext cx="8360361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i="1" dirty="0" smtClean="0">
                <a:solidFill>
                  <a:srgbClr val="FF0066"/>
                </a:solidFill>
                <a:cs typeface="Arial" pitchFamily="34" charset="0"/>
              </a:rPr>
              <a:t>kliknutím na obrázek „Plochy“ spustíte animaci těchto 3 kroků</a:t>
            </a:r>
            <a:endParaRPr lang="cs-CZ" sz="2400" b="1" i="1" dirty="0" smtClean="0">
              <a:solidFill>
                <a:srgbClr val="FF0066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2910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5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"/>
                            </p:stCondLst>
                            <p:childTnLst>
                              <p:par>
                                <p:cTn id="25" presetID="10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5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5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- okna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Dobře si prakticky vyzkoušejte práci s oknem, občas je pozice myši velmi citlivá na sebemenší odchylku, kdy se již jedná o jinou funkci.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Okno Poznámkového bloku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052736"/>
            <a:ext cx="9036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poklepáním levé myši (2×) na vytvořenou ikonu otevřeme soubor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objeví se okno dle obrázku</a:t>
            </a:r>
          </a:p>
          <a:p>
            <a:pPr marL="342900" indent="-342900">
              <a:buFont typeface="Arial" panose="020B0604020202020204" pitchFamily="34" charset="0"/>
              <a:buChar char="•"/>
              <a:tabLst>
                <a:tab pos="177800" algn="l"/>
              </a:tabLst>
            </a:pP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pro práci s oknem slouží popsané symboly, interaktivní změna symbolu kurzoru podle polohy myši a další nabídky z panelu.</a:t>
            </a:r>
            <a:endParaRPr lang="cs-CZ" sz="2400" dirty="0" smtClean="0">
              <a:solidFill>
                <a:srgbClr val="0000CC"/>
              </a:solidFill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93987"/>
            <a:ext cx="676751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24944"/>
            <a:ext cx="56515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12976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52936"/>
            <a:ext cx="2895790" cy="2437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789040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6444208" y="3645024"/>
            <a:ext cx="1080120" cy="864096"/>
          </a:xfrm>
          <a:prstGeom prst="wedgeEllipseCallout">
            <a:avLst>
              <a:gd name="adj1" fmla="val -214925"/>
              <a:gd name="adj2" fmla="val -182696"/>
            </a:avLst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732240" y="2996952"/>
            <a:ext cx="2160240" cy="646331"/>
          </a:xfrm>
          <a:prstGeom prst="rect">
            <a:avLst/>
          </a:prstGeom>
          <a:blipFill>
            <a:blip r:embed="rId8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dirty="0" smtClean="0"/>
              <a:t>základní poloha</a:t>
            </a:r>
          </a:p>
          <a:p>
            <a:r>
              <a:rPr lang="cs-CZ" dirty="0" smtClean="0"/>
              <a:t>= výběr (ukazovátko)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4674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- okna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Dobře si prakticky vyzkoušejte práci s oknem, občas je pozice myši velmi citlivá na sebemenší odchylku, kdy se již jedná o jinou funkci.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Významy práce s myší dle polohy kurzoru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93987"/>
            <a:ext cx="676751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924944"/>
            <a:ext cx="56515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12976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52936"/>
            <a:ext cx="2895790" cy="2437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852936"/>
            <a:ext cx="379859" cy="588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1187624" y="1340768"/>
            <a:ext cx="5040560" cy="648072"/>
          </a:xfrm>
          <a:prstGeom prst="wedgeRoundRectCallout">
            <a:avLst>
              <a:gd name="adj1" fmla="val 23364"/>
              <a:gd name="adj2" fmla="val 186389"/>
              <a:gd name="adj3" fmla="val 16667"/>
            </a:avLst>
          </a:prstGeom>
          <a:blipFill>
            <a:blip r:embed="rId8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660066"/>
                </a:solidFill>
              </a:rPr>
              <a:t>pohyb – přesun celého okna po Ploše</a:t>
            </a:r>
            <a:endParaRPr lang="cs-CZ" sz="2400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694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- okna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Dobře si prakticky vyzkoušejte práci s oknem, občas je pozice myši velmi citlivá na sebemenší odchylku, kdy se již jedná o jinou funkci.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Významy práce s myší dle polohy kurzoru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348880"/>
            <a:ext cx="4362291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3059832" y="1124744"/>
            <a:ext cx="4896544" cy="432048"/>
          </a:xfrm>
          <a:prstGeom prst="wedgeRoundRectCallout">
            <a:avLst>
              <a:gd name="adj1" fmla="val 8561"/>
              <a:gd name="adj2" fmla="val 274144"/>
              <a:gd name="adj3" fmla="val 16667"/>
            </a:avLst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660066"/>
                </a:solidFill>
              </a:rPr>
              <a:t>pohyb – přesun celého okna po Ploše</a:t>
            </a:r>
            <a:endParaRPr lang="cs-CZ" sz="2400" dirty="0">
              <a:solidFill>
                <a:srgbClr val="660066"/>
              </a:solidFill>
            </a:endParaRPr>
          </a:p>
        </p:txBody>
      </p:sp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933056"/>
            <a:ext cx="731837" cy="33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88840"/>
            <a:ext cx="330200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733256"/>
            <a:ext cx="52387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733256"/>
            <a:ext cx="52387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20888"/>
            <a:ext cx="384175" cy="585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005064"/>
            <a:ext cx="731837" cy="33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661248"/>
            <a:ext cx="330200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32856"/>
            <a:ext cx="52387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3" name="Picture 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56992"/>
            <a:ext cx="127000" cy="382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4" name="Picture 10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24944"/>
            <a:ext cx="39687" cy="347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Zaoblený obdélníkový popisek 28"/>
          <p:cNvSpPr/>
          <p:nvPr/>
        </p:nvSpPr>
        <p:spPr>
          <a:xfrm>
            <a:off x="899592" y="1556792"/>
            <a:ext cx="4176464" cy="432048"/>
          </a:xfrm>
          <a:prstGeom prst="wedgeRoundRectCallout">
            <a:avLst>
              <a:gd name="adj1" fmla="val 56939"/>
              <a:gd name="adj2" fmla="val 929721"/>
              <a:gd name="adj3" fmla="val 16667"/>
            </a:avLst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660066"/>
                </a:solidFill>
              </a:rPr>
              <a:t>změna svislého rámu - rozměru</a:t>
            </a:r>
            <a:endParaRPr lang="cs-CZ" sz="2400" dirty="0">
              <a:solidFill>
                <a:srgbClr val="660066"/>
              </a:solidFill>
            </a:endParaRPr>
          </a:p>
        </p:txBody>
      </p:sp>
      <p:sp>
        <p:nvSpPr>
          <p:cNvPr id="28" name="Zaoblený obdélníkový popisek 27"/>
          <p:cNvSpPr/>
          <p:nvPr/>
        </p:nvSpPr>
        <p:spPr>
          <a:xfrm>
            <a:off x="899592" y="1556792"/>
            <a:ext cx="4176464" cy="432048"/>
          </a:xfrm>
          <a:prstGeom prst="wedgeRoundRectCallout">
            <a:avLst>
              <a:gd name="adj1" fmla="val 47327"/>
              <a:gd name="adj2" fmla="val 114121"/>
              <a:gd name="adj3" fmla="val 16667"/>
            </a:avLst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660066"/>
                </a:solidFill>
              </a:rPr>
              <a:t>změna svislého rámu - rozměru</a:t>
            </a:r>
            <a:endParaRPr lang="cs-CZ" sz="2400" dirty="0">
              <a:solidFill>
                <a:srgbClr val="660066"/>
              </a:solidFill>
            </a:endParaRPr>
          </a:p>
        </p:txBody>
      </p:sp>
      <p:sp>
        <p:nvSpPr>
          <p:cNvPr id="30" name="Zaoblený obdélníkový popisek 29"/>
          <p:cNvSpPr/>
          <p:nvPr/>
        </p:nvSpPr>
        <p:spPr>
          <a:xfrm>
            <a:off x="107504" y="2276872"/>
            <a:ext cx="2664296" cy="1872208"/>
          </a:xfrm>
          <a:prstGeom prst="wedgeRoundRectCallout">
            <a:avLst>
              <a:gd name="adj1" fmla="val 66813"/>
              <a:gd name="adj2" fmla="val -42686"/>
              <a:gd name="adj3" fmla="val 16667"/>
            </a:avLst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660066"/>
                </a:solidFill>
              </a:rPr>
              <a:t>dvojšipka</a:t>
            </a:r>
            <a:endParaRPr lang="cs-CZ" sz="2400" b="1" dirty="0" smtClean="0">
              <a:solidFill>
                <a:srgbClr val="660066"/>
              </a:solidFill>
            </a:endParaRPr>
          </a:p>
          <a:p>
            <a:pPr algn="ctr"/>
            <a:r>
              <a:rPr lang="cs-CZ" sz="2400" dirty="0" smtClean="0">
                <a:solidFill>
                  <a:srgbClr val="660066"/>
                </a:solidFill>
              </a:rPr>
              <a:t>změna rámu (rozměru okna) dle směru kurzoru</a:t>
            </a:r>
            <a:endParaRPr lang="cs-CZ" sz="2400" dirty="0">
              <a:solidFill>
                <a:srgbClr val="660066"/>
              </a:solidFill>
            </a:endParaRPr>
          </a:p>
        </p:txBody>
      </p:sp>
      <p:sp>
        <p:nvSpPr>
          <p:cNvPr id="32" name="Zaoblený obdélníkový popisek 31"/>
          <p:cNvSpPr/>
          <p:nvPr/>
        </p:nvSpPr>
        <p:spPr>
          <a:xfrm>
            <a:off x="179512" y="4509120"/>
            <a:ext cx="2520280" cy="1080120"/>
          </a:xfrm>
          <a:prstGeom prst="wedgeRoundRectCallout">
            <a:avLst>
              <a:gd name="adj1" fmla="val 67016"/>
              <a:gd name="adj2" fmla="val -84101"/>
              <a:gd name="adj3" fmla="val 16667"/>
            </a:avLst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660066"/>
                </a:solidFill>
              </a:rPr>
              <a:t>všude analogicky změna rozměru dle šipek</a:t>
            </a:r>
            <a:endParaRPr lang="cs-CZ" sz="2400" dirty="0">
              <a:solidFill>
                <a:srgbClr val="660066"/>
              </a:solidFill>
            </a:endParaRPr>
          </a:p>
        </p:txBody>
      </p:sp>
      <p:sp>
        <p:nvSpPr>
          <p:cNvPr id="33" name="Zaoblený obdélníkový popisek 32"/>
          <p:cNvSpPr/>
          <p:nvPr/>
        </p:nvSpPr>
        <p:spPr>
          <a:xfrm>
            <a:off x="179512" y="4509120"/>
            <a:ext cx="2520280" cy="1080120"/>
          </a:xfrm>
          <a:prstGeom prst="wedgeRoundRectCallout">
            <a:avLst>
              <a:gd name="adj1" fmla="val 68786"/>
              <a:gd name="adj2" fmla="val 85213"/>
              <a:gd name="adj3" fmla="val 16667"/>
            </a:avLst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660066"/>
                </a:solidFill>
              </a:rPr>
              <a:t>všude analogicky změna rozměru dle šipek</a:t>
            </a:r>
            <a:endParaRPr lang="cs-CZ" sz="2400" dirty="0">
              <a:solidFill>
                <a:srgbClr val="660066"/>
              </a:solidFill>
            </a:endParaRPr>
          </a:p>
        </p:txBody>
      </p:sp>
      <p:sp>
        <p:nvSpPr>
          <p:cNvPr id="34" name="Zaoblený obdélníkový popisek 33"/>
          <p:cNvSpPr/>
          <p:nvPr/>
        </p:nvSpPr>
        <p:spPr>
          <a:xfrm>
            <a:off x="5220072" y="4437112"/>
            <a:ext cx="3816424" cy="720080"/>
          </a:xfrm>
          <a:prstGeom prst="wedgeRoundRectCallout">
            <a:avLst>
              <a:gd name="adj1" fmla="val -36186"/>
              <a:gd name="adj2" fmla="val -148626"/>
              <a:gd name="adj3" fmla="val 16667"/>
            </a:avLst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660066"/>
                </a:solidFill>
              </a:rPr>
              <a:t>textová pozice kurzoru</a:t>
            </a:r>
          </a:p>
          <a:p>
            <a:pPr algn="ctr"/>
            <a:r>
              <a:rPr lang="cs-CZ" sz="2400" dirty="0" smtClean="0">
                <a:solidFill>
                  <a:srgbClr val="660066"/>
                </a:solidFill>
              </a:rPr>
              <a:t>(myš v rámci textového pole)</a:t>
            </a:r>
            <a:endParaRPr lang="cs-CZ" sz="2400" dirty="0">
              <a:solidFill>
                <a:srgbClr val="660066"/>
              </a:solidFill>
            </a:endParaRPr>
          </a:p>
        </p:txBody>
      </p:sp>
      <p:sp>
        <p:nvSpPr>
          <p:cNvPr id="35" name="Zaoblený obdélníkový popisek 34"/>
          <p:cNvSpPr/>
          <p:nvPr/>
        </p:nvSpPr>
        <p:spPr>
          <a:xfrm>
            <a:off x="7847856" y="2348880"/>
            <a:ext cx="972616" cy="432048"/>
          </a:xfrm>
          <a:prstGeom prst="wedgeRoundRectCallout">
            <a:avLst>
              <a:gd name="adj1" fmla="val -84350"/>
              <a:gd name="adj2" fmla="val -25646"/>
              <a:gd name="adj3" fmla="val 16667"/>
            </a:avLst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660066"/>
                </a:solidFill>
              </a:rPr>
              <a:t>zavřít</a:t>
            </a:r>
            <a:endParaRPr lang="cs-CZ" sz="2400" dirty="0">
              <a:solidFill>
                <a:srgbClr val="660066"/>
              </a:solidFill>
            </a:endParaRPr>
          </a:p>
        </p:txBody>
      </p:sp>
      <p:sp>
        <p:nvSpPr>
          <p:cNvPr id="36" name="Zaoblený obdélníkový popisek 35"/>
          <p:cNvSpPr/>
          <p:nvPr/>
        </p:nvSpPr>
        <p:spPr>
          <a:xfrm>
            <a:off x="7092280" y="1556792"/>
            <a:ext cx="1944216" cy="648072"/>
          </a:xfrm>
          <a:prstGeom prst="wedgeRoundRectCallout">
            <a:avLst>
              <a:gd name="adj1" fmla="val -50526"/>
              <a:gd name="adj2" fmla="val 72863"/>
              <a:gd name="adj3" fmla="val 16667"/>
            </a:avLst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660066"/>
                </a:solidFill>
              </a:rPr>
              <a:t>minimalizace</a:t>
            </a:r>
          </a:p>
          <a:p>
            <a:pPr algn="ctr"/>
            <a:r>
              <a:rPr lang="cs-CZ" sz="2400" dirty="0" smtClean="0">
                <a:solidFill>
                  <a:srgbClr val="660066"/>
                </a:solidFill>
              </a:rPr>
              <a:t>max./obnov</a:t>
            </a:r>
            <a:endParaRPr lang="cs-CZ" sz="2400" dirty="0">
              <a:solidFill>
                <a:srgbClr val="66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4405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- okna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Znáte další jiné funkce a změny kurzoru podle významu? </a:t>
            </a:r>
          </a:p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(</a:t>
            </a:r>
            <a:r>
              <a:rPr lang="cs-CZ" sz="2000" dirty="0" smtClean="0">
                <a:solidFill>
                  <a:srgbClr val="00B050"/>
                </a:solidFill>
              </a:rPr>
              <a:t>Lze nalézt v nápovědě k programovému vybavení) 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Interaktivní význam kurzoru myši</a:t>
            </a:r>
            <a:r>
              <a:rPr lang="cs-CZ" sz="2400" b="1" dirty="0" smtClean="0">
                <a:solidFill>
                  <a:srgbClr val="002060"/>
                </a:solidFill>
              </a:rPr>
              <a:t>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996952"/>
            <a:ext cx="330200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140968"/>
            <a:ext cx="52387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384175" cy="585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556792"/>
            <a:ext cx="731837" cy="33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107504" y="1052736"/>
            <a:ext cx="9036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Existují podobná (analogická) pravidla i pro jiné programové objekty.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107504" y="1772816"/>
            <a:ext cx="4176464" cy="3257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rgbClr val="0000CC"/>
                </a:solidFill>
                <a:cs typeface="Arial" pitchFamily="34" charset="0"/>
              </a:rPr>
              <a:t>ukázání, příp. přesun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rgbClr val="0000CC"/>
                </a:solidFill>
                <a:cs typeface="Arial" pitchFamily="34" charset="0"/>
              </a:rPr>
              <a:t>přesun</a:t>
            </a:r>
            <a:endParaRPr lang="cs-CZ" sz="2800" dirty="0" smtClean="0">
              <a:solidFill>
                <a:srgbClr val="0000CC"/>
              </a:solidFill>
              <a:cs typeface="Arial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rgbClr val="0000CC"/>
                </a:solidFill>
                <a:cs typeface="Arial" pitchFamily="34" charset="0"/>
              </a:rPr>
              <a:t>změna rozměru dle šipek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rgbClr val="0000CC"/>
                </a:solidFill>
                <a:cs typeface="Arial" pitchFamily="34" charset="0"/>
              </a:rPr>
              <a:t>rotace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rgbClr val="0000CC"/>
                </a:solidFill>
                <a:cs typeface="Arial" pitchFamily="34" charset="0"/>
              </a:rPr>
              <a:t>pozice kurzoru v textu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420888"/>
            <a:ext cx="731837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89040"/>
            <a:ext cx="771525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20112">
            <a:off x="5829566" y="3799204"/>
            <a:ext cx="801687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3" name="Picture 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20888"/>
            <a:ext cx="701675" cy="703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84984"/>
            <a:ext cx="701675" cy="29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40968"/>
            <a:ext cx="501650" cy="50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2"/>
          <p:cNvSpPr/>
          <p:nvPr/>
        </p:nvSpPr>
        <p:spPr>
          <a:xfrm rot="17798919">
            <a:off x="5346285" y="1963152"/>
            <a:ext cx="648072" cy="360040"/>
          </a:xfrm>
          <a:custGeom>
            <a:avLst/>
            <a:gdLst>
              <a:gd name="connsiteX0" fmla="*/ 0 w 1368152"/>
              <a:gd name="connsiteY0" fmla="*/ 262378 h 648072"/>
              <a:gd name="connsiteX1" fmla="*/ 456950 w 1368152"/>
              <a:gd name="connsiteY1" fmla="*/ 262378 h 648072"/>
              <a:gd name="connsiteX2" fmla="*/ 456950 w 1368152"/>
              <a:gd name="connsiteY2" fmla="*/ 0 h 648072"/>
              <a:gd name="connsiteX3" fmla="*/ 1368152 w 1368152"/>
              <a:gd name="connsiteY3" fmla="*/ 324036 h 648072"/>
              <a:gd name="connsiteX4" fmla="*/ 456950 w 1368152"/>
              <a:gd name="connsiteY4" fmla="*/ 648072 h 648072"/>
              <a:gd name="connsiteX5" fmla="*/ 456950 w 1368152"/>
              <a:gd name="connsiteY5" fmla="*/ 385694 h 648072"/>
              <a:gd name="connsiteX6" fmla="*/ 0 w 1368152"/>
              <a:gd name="connsiteY6" fmla="*/ 385694 h 648072"/>
              <a:gd name="connsiteX7" fmla="*/ 0 w 1368152"/>
              <a:gd name="connsiteY7" fmla="*/ 262378 h 648072"/>
              <a:gd name="connsiteX0" fmla="*/ 0 w 1368152"/>
              <a:gd name="connsiteY0" fmla="*/ 262378 h 648072"/>
              <a:gd name="connsiteX1" fmla="*/ 523858 w 1368152"/>
              <a:gd name="connsiteY1" fmla="*/ 262378 h 648072"/>
              <a:gd name="connsiteX2" fmla="*/ 456950 w 1368152"/>
              <a:gd name="connsiteY2" fmla="*/ 0 h 648072"/>
              <a:gd name="connsiteX3" fmla="*/ 1368152 w 1368152"/>
              <a:gd name="connsiteY3" fmla="*/ 324036 h 648072"/>
              <a:gd name="connsiteX4" fmla="*/ 456950 w 1368152"/>
              <a:gd name="connsiteY4" fmla="*/ 648072 h 648072"/>
              <a:gd name="connsiteX5" fmla="*/ 456950 w 1368152"/>
              <a:gd name="connsiteY5" fmla="*/ 385694 h 648072"/>
              <a:gd name="connsiteX6" fmla="*/ 0 w 1368152"/>
              <a:gd name="connsiteY6" fmla="*/ 385694 h 648072"/>
              <a:gd name="connsiteX7" fmla="*/ 0 w 1368152"/>
              <a:gd name="connsiteY7" fmla="*/ 262378 h 648072"/>
              <a:gd name="connsiteX0" fmla="*/ 0 w 1368152"/>
              <a:gd name="connsiteY0" fmla="*/ 262378 h 648072"/>
              <a:gd name="connsiteX1" fmla="*/ 523858 w 1368152"/>
              <a:gd name="connsiteY1" fmla="*/ 262378 h 648072"/>
              <a:gd name="connsiteX2" fmla="*/ 456950 w 1368152"/>
              <a:gd name="connsiteY2" fmla="*/ 0 h 648072"/>
              <a:gd name="connsiteX3" fmla="*/ 1368152 w 1368152"/>
              <a:gd name="connsiteY3" fmla="*/ 324036 h 648072"/>
              <a:gd name="connsiteX4" fmla="*/ 456950 w 1368152"/>
              <a:gd name="connsiteY4" fmla="*/ 648072 h 648072"/>
              <a:gd name="connsiteX5" fmla="*/ 535009 w 1368152"/>
              <a:gd name="connsiteY5" fmla="*/ 385694 h 648072"/>
              <a:gd name="connsiteX6" fmla="*/ 0 w 1368152"/>
              <a:gd name="connsiteY6" fmla="*/ 385694 h 648072"/>
              <a:gd name="connsiteX7" fmla="*/ 0 w 1368152"/>
              <a:gd name="connsiteY7" fmla="*/ 262378 h 64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68152" h="648072">
                <a:moveTo>
                  <a:pt x="0" y="262378"/>
                </a:moveTo>
                <a:lnTo>
                  <a:pt x="523858" y="262378"/>
                </a:lnTo>
                <a:lnTo>
                  <a:pt x="456950" y="0"/>
                </a:lnTo>
                <a:lnTo>
                  <a:pt x="1368152" y="324036"/>
                </a:lnTo>
                <a:lnTo>
                  <a:pt x="456950" y="648072"/>
                </a:lnTo>
                <a:lnTo>
                  <a:pt x="535009" y="385694"/>
                </a:lnTo>
                <a:lnTo>
                  <a:pt x="0" y="385694"/>
                </a:lnTo>
                <a:lnTo>
                  <a:pt x="0" y="26237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297" name="Picture 9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359704"/>
            <a:ext cx="199008" cy="61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3186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Windows - okna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 Internetu nalezněte jak se vyvíjelo LOGO Windows podle verze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580599"/>
            <a:ext cx="87865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Proč je výhodné měnit rozměr okna? 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se říká okraji okna, který lze měnit?</a:t>
            </a:r>
            <a:endParaRPr lang="cs-CZ" sz="2400" dirty="0" smtClean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 poznáme, že můžeme měnit název souboru?</a:t>
            </a:r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429000"/>
            <a:ext cx="1958898" cy="195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93096"/>
            <a:ext cx="1887147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48478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Vlastní zdroje a vytvořené materiály,</a:t>
            </a:r>
          </a:p>
          <a:p>
            <a:pPr lvl="1"/>
            <a:r>
              <a:rPr lang="cs-CZ" sz="1400" dirty="0" smtClean="0"/>
              <a:t>Soukup Jiří, Multimediální komponenty a prezentace v aplikacích, skripta UJEP Ústí n. L., 2008</a:t>
            </a:r>
          </a:p>
          <a:p>
            <a:pPr lvl="1"/>
            <a:r>
              <a:rPr lang="cs-CZ" sz="1400" dirty="0" smtClean="0"/>
              <a:t>Soukup Jiří a kol, Multimédia ve výuce, </a:t>
            </a:r>
            <a:r>
              <a:rPr lang="cs-CZ" sz="1400" dirty="0" err="1" smtClean="0"/>
              <a:t>skriptum</a:t>
            </a:r>
            <a:r>
              <a:rPr lang="cs-CZ" sz="1400" dirty="0" smtClean="0"/>
              <a:t> UJEP Ústí n. L.,2004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140968"/>
            <a:ext cx="864096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722313" indent="-366713"/>
            <a:r>
              <a:rPr lang="cs-CZ" sz="1400" dirty="0">
                <a:hlinkClick r:id="rId5"/>
              </a:rPr>
              <a:t>http://software.heureka.cz</a:t>
            </a:r>
            <a:r>
              <a:rPr lang="cs-CZ" sz="1400" dirty="0" smtClean="0">
                <a:hlinkClick r:id="rId5"/>
              </a:rPr>
              <a:t>/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fast10.vsb.cz/praktikum/2.html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cs.wikipedia.org/wiki/IBM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8"/>
              </a:rPr>
              <a:t>http://cs.wikipedia.org/wiki/Android_(</a:t>
            </a:r>
            <a:r>
              <a:rPr lang="cs-CZ" sz="1400" dirty="0" err="1">
                <a:hlinkClick r:id="rId8"/>
              </a:rPr>
              <a:t>opera%C4%8Dn%C3%AD_syst%C3%A9m</a:t>
            </a:r>
            <a:r>
              <a:rPr lang="cs-CZ" sz="1400" dirty="0" smtClean="0">
                <a:hlinkClick r:id="rId8"/>
              </a:rPr>
              <a:t>)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windows.microsoft.com/cs-cz/windows/home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0"/>
              </a:rPr>
              <a:t>http</a:t>
            </a:r>
            <a:r>
              <a:rPr lang="cs-CZ" sz="1400" dirty="0">
                <a:hlinkClick r:id="rId10"/>
              </a:rPr>
              <a:t>://</a:t>
            </a:r>
            <a:r>
              <a:rPr lang="cs-CZ" sz="1400" dirty="0" smtClean="0">
                <a:hlinkClick r:id="rId10"/>
              </a:rPr>
              <a:t>www.komik.cz/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1"/>
              </a:rPr>
              <a:t>http</a:t>
            </a:r>
            <a:r>
              <a:rPr lang="cs-CZ" sz="1400" dirty="0">
                <a:hlinkClick r:id="rId11"/>
              </a:rPr>
              <a:t>://</a:t>
            </a:r>
            <a:r>
              <a:rPr lang="cs-CZ" sz="1400" dirty="0" smtClean="0">
                <a:hlinkClick r:id="rId11"/>
              </a:rPr>
              <a:t>www.microsoft.com/cs-cz/default.aspx</a:t>
            </a:r>
            <a:endParaRPr lang="cs-CZ" sz="1400" dirty="0" smtClean="0"/>
          </a:p>
          <a:p>
            <a:pPr marL="722313" indent="-366713"/>
            <a:r>
              <a:rPr lang="cs-CZ" sz="1400" dirty="0" smtClean="0">
                <a:hlinkClick r:id="rId12"/>
              </a:rPr>
              <a:t>http</a:t>
            </a:r>
            <a:r>
              <a:rPr lang="cs-CZ" sz="1400" dirty="0">
                <a:hlinkClick r:id="rId12"/>
              </a:rPr>
              <a:t>://www.microsoft.com/cze/legalnisoftware</a:t>
            </a:r>
            <a:r>
              <a:rPr lang="cs-CZ" sz="1400" dirty="0" smtClean="0">
                <a:hlinkClick r:id="rId12"/>
              </a:rPr>
              <a:t>/</a:t>
            </a:r>
            <a:endParaRPr lang="cs-CZ" sz="1400" dirty="0" smtClean="0"/>
          </a:p>
          <a:p>
            <a:pPr marL="722313" indent="-366713"/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www.ri-okna.cz/plastova-okna-a-dvere</a:t>
            </a:r>
            <a:endParaRPr lang="cs-CZ" sz="1400" dirty="0" smtClean="0"/>
          </a:p>
          <a:p>
            <a:pPr marL="355600"/>
            <a:endParaRPr lang="cs-CZ" sz="14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318" y="1556792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279194"/>
            <a:ext cx="803033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sz="1600" dirty="0" smtClean="0"/>
              <a:t> </a:t>
            </a:r>
            <a:r>
              <a:rPr lang="cs-CZ" sz="1400" dirty="0" err="1" smtClean="0"/>
              <a:t>emotikony</a:t>
            </a:r>
            <a:r>
              <a:rPr lang="cs-CZ" sz="1400" dirty="0" smtClean="0"/>
              <a:t> a kliparty sady MS-Office, dostupné také na</a:t>
            </a:r>
          </a:p>
          <a:p>
            <a:pPr lvl="1"/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office.microsoft.com/cs-cz/images/MC900442026.aspx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20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5380</TotalTime>
  <Words>915</Words>
  <Application>Microsoft Office PowerPoint</Application>
  <PresentationFormat>Předvádění na obrazovce (4:3)</PresentationFormat>
  <Paragraphs>154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Windows - okna</vt:lpstr>
      <vt:lpstr>Windows - okna</vt:lpstr>
      <vt:lpstr>Windows - okna</vt:lpstr>
      <vt:lpstr>Windows - okna</vt:lpstr>
      <vt:lpstr>Windows - okna</vt:lpstr>
      <vt:lpstr>Windows - okna</vt:lpstr>
      <vt:lpstr>Windows - okna</vt:lpstr>
      <vt:lpstr>Windows - okna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Jirka</cp:lastModifiedBy>
  <cp:revision>343</cp:revision>
  <dcterms:created xsi:type="dcterms:W3CDTF">2010-11-01T23:40:31Z</dcterms:created>
  <dcterms:modified xsi:type="dcterms:W3CDTF">2014-01-26T23:40:19Z</dcterms:modified>
</cp:coreProperties>
</file>