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60" r:id="rId3"/>
    <p:sldId id="261" r:id="rId4"/>
    <p:sldId id="274" r:id="rId5"/>
    <p:sldId id="272" r:id="rId6"/>
    <p:sldId id="266" r:id="rId7"/>
    <p:sldId id="257" r:id="rId8"/>
    <p:sldId id="268" r:id="rId9"/>
    <p:sldId id="269" r:id="rId10"/>
    <p:sldId id="270" r:id="rId11"/>
    <p:sldId id="271" r:id="rId12"/>
    <p:sldId id="267" r:id="rId13"/>
  </p:sldIdLst>
  <p:sldSz cx="9144000" cy="6858000" type="screen4x3"/>
  <p:notesSz cx="6811963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308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8536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27. 1. 2014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20750" y="746125"/>
            <a:ext cx="4970463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1197" y="4724202"/>
            <a:ext cx="544957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8536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Klllllll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9333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27. 1. 2014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27. 1. 2014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27. 1. 2014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510113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</a:rPr>
                        <a:t>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34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 – pravopis velkých písmen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Vlastní jména bytostí,  vlastní jména zeměpisná, jména institucí, událostí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Český jazyk a literatura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Jaroslav Svoboda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výklad,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PC, pracovní listy ,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V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1.  ročník Mechanik seřizovač, Podnikání 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</a:t>
                      </a:r>
                      <a:r>
                        <a:rPr lang="cs-CZ" sz="12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8766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Velké nebo malé ?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VY_32_INOVACE_34_685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>
          <a:xfrm>
            <a:off x="457200" y="1960240"/>
            <a:ext cx="8229600" cy="24768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196752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1541382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124744"/>
            <a:ext cx="720080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627784" y="1412776"/>
            <a:ext cx="468052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Velké nebo malé ? </a:t>
            </a:r>
          </a:p>
          <a:p>
            <a:pPr algn="ctr"/>
            <a:r>
              <a:rPr lang="cs-CZ" dirty="0" smtClean="0"/>
              <a:t>Psaní velkých písmen u vlastních jmen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3528" y="2132856"/>
            <a:ext cx="80752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755576" y="2464712"/>
            <a:ext cx="2232248" cy="3162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Vlastní jména bytostí           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44035" y="2708920"/>
            <a:ext cx="7848872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        - </a:t>
            </a:r>
            <a:r>
              <a:rPr lang="cs-CZ" b="1" u="sng" dirty="0" smtClean="0"/>
              <a:t>jména osobní, jména postav </a:t>
            </a:r>
          </a:p>
          <a:p>
            <a:pPr marL="342900" indent="-342900">
              <a:buAutoNum type="alphaLcParenR"/>
            </a:pPr>
            <a:r>
              <a:rPr lang="cs-CZ" sz="1400" b="1" u="sng" dirty="0" smtClean="0"/>
              <a:t>jména jednotlivců – jména rodná, příjmení, přídomky, přezdívky</a:t>
            </a:r>
          </a:p>
          <a:p>
            <a:r>
              <a:rPr lang="cs-CZ" sz="1400" b="1" dirty="0" smtClean="0"/>
              <a:t>                                            </a:t>
            </a:r>
            <a:r>
              <a:rPr lang="cs-CZ" sz="1400" dirty="0" smtClean="0"/>
              <a:t>Karel Čapek, Karel Čtvrtý (nebo Karel IV.), Jiří z Poděbrad, Svatý otec ( papež),</a:t>
            </a:r>
          </a:p>
          <a:p>
            <a:r>
              <a:rPr lang="cs-CZ" sz="1400" b="1" dirty="0" smtClean="0"/>
              <a:t>                                            </a:t>
            </a:r>
            <a:r>
              <a:rPr lang="cs-CZ" sz="1400" dirty="0" smtClean="0"/>
              <a:t>Učitel národů (Komenský),…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ale: bludička, polednice, rusalka, jezinka, vodník,…</a:t>
            </a:r>
          </a:p>
          <a:p>
            <a:pPr marL="342900" indent="-342900">
              <a:buAutoNum type="alphaLcParenR" startAt="2"/>
            </a:pPr>
            <a:r>
              <a:rPr lang="cs-CZ" sz="1400" b="1" u="sng" dirty="0" smtClean="0"/>
              <a:t>jména příslušníků </a:t>
            </a:r>
            <a:r>
              <a:rPr lang="cs-CZ" sz="1400" b="1" u="sng" dirty="0" err="1" smtClean="0"/>
              <a:t>rodů,rodin</a:t>
            </a:r>
            <a:r>
              <a:rPr lang="cs-CZ" sz="1400" b="1" u="sng" dirty="0" smtClean="0"/>
              <a:t>, kolektivu osob téhož jména 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</a:t>
            </a:r>
            <a:r>
              <a:rPr lang="cs-CZ" sz="1400" dirty="0" smtClean="0"/>
              <a:t>Přemyslovci, Jagellonci, Lucemburkové, Novákovi(členové rodiny Nováků),…</a:t>
            </a:r>
          </a:p>
          <a:p>
            <a:pPr marL="342900" indent="-342900">
              <a:buAutoNum type="alphaLcParenR" startAt="3"/>
            </a:pPr>
            <a:r>
              <a:rPr lang="cs-CZ" sz="1400" b="1" dirty="0" smtClean="0"/>
              <a:t>j</a:t>
            </a:r>
            <a:r>
              <a:rPr lang="cs-CZ" sz="1400" b="1" u="sng" dirty="0" smtClean="0"/>
              <a:t>ména příslušníků národů a kmenů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Bělorus, Cikán, Lužický Srb, Čech, Slovák, Žid, Asijec, Australan, …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ale: příslušníci skupin – májovci, lumírovci, husité, jezuité, sparťan,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mohamedán, křesťan, sokol, františkán,…</a:t>
            </a:r>
          </a:p>
          <a:p>
            <a:r>
              <a:rPr lang="cs-CZ" sz="1400" dirty="0"/>
              <a:t> </a:t>
            </a:r>
            <a:r>
              <a:rPr lang="cs-CZ" sz="1400" b="1" u="sng" dirty="0" smtClean="0"/>
              <a:t>d)    jména obyvatel určitého místa, nazývaného vlastním jménem    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</a:t>
            </a:r>
            <a:r>
              <a:rPr lang="cs-CZ" sz="1400" dirty="0" smtClean="0"/>
              <a:t>Evropan, Marťan, ale: mimozemšťan, pozemšťan, Jihočech, Moravan, Slezan,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Pražané ( ale: </a:t>
            </a:r>
            <a:r>
              <a:rPr lang="cs-CZ" sz="1400" dirty="0" err="1" smtClean="0"/>
              <a:t>pražané</a:t>
            </a:r>
            <a:r>
              <a:rPr lang="cs-CZ" sz="1400" dirty="0"/>
              <a:t> </a:t>
            </a:r>
            <a:r>
              <a:rPr lang="cs-CZ" sz="1400" dirty="0" smtClean="0"/>
              <a:t>= skupina husitů, pražský), Ústečan, …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88224" y="4972050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2060848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		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31540" y="1202062"/>
            <a:ext cx="828092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 </a:t>
            </a:r>
            <a:r>
              <a:rPr lang="cs-CZ" sz="1400" b="1" dirty="0" smtClean="0"/>
              <a:t>e)     </a:t>
            </a:r>
            <a:r>
              <a:rPr lang="cs-CZ" sz="1400" b="1" u="sng" dirty="0" smtClean="0"/>
              <a:t>postavy náboženské, alegorické, mytologické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</a:t>
            </a:r>
            <a:r>
              <a:rPr lang="cs-CZ" sz="1400" b="1" u="sng" dirty="0" smtClean="0"/>
              <a:t> zosobnění – personifikace  přírodních jevů, lidských vlastností   </a:t>
            </a:r>
          </a:p>
          <a:p>
            <a:r>
              <a:rPr lang="cs-CZ" sz="1400" b="1" u="sng" dirty="0"/>
              <a:t> </a:t>
            </a:r>
            <a:r>
              <a:rPr lang="cs-CZ" sz="1400" b="1" dirty="0" smtClean="0"/>
              <a:t>                                                    </a:t>
            </a:r>
            <a:r>
              <a:rPr lang="cs-CZ" sz="1400" dirty="0" smtClean="0"/>
              <a:t>děd Vševěd, Duch svatý, Zeus, Karkulka, Aladin, Krakonoš,  Pán Bůh, Stvořitel,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Vykupitel,  Syn boží ( Kristus), Panna Marie, svatý Václav, svatá Trojice,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pohádkové bytosti – Rozum, Štěstí, Pravda, Závist,…  </a:t>
            </a:r>
          </a:p>
          <a:p>
            <a:r>
              <a:rPr lang="cs-CZ" sz="1400" b="1" u="sng" dirty="0"/>
              <a:t> </a:t>
            </a:r>
            <a:r>
              <a:rPr lang="cs-CZ" sz="1400" b="1" u="sng" dirty="0" smtClean="0"/>
              <a:t>                                            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f)    </a:t>
            </a:r>
            <a:r>
              <a:rPr lang="cs-CZ" sz="1400" b="1" u="sng" dirty="0" smtClean="0"/>
              <a:t>jména příslušníků antropologických skupin, lidských ras, – malá písmena   </a:t>
            </a:r>
          </a:p>
          <a:p>
            <a:r>
              <a:rPr lang="cs-CZ" sz="1400" dirty="0" smtClean="0"/>
              <a:t>                                 	      běloch, indián, černoch, rudoch, cikán, mongol,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                                       ale : Mongol = občan Mongolska),  </a:t>
            </a:r>
          </a:p>
          <a:p>
            <a:endParaRPr lang="cs-CZ" sz="1400" dirty="0"/>
          </a:p>
          <a:p>
            <a:endParaRPr lang="cs-CZ" sz="1400" dirty="0" smtClean="0"/>
          </a:p>
          <a:p>
            <a:r>
              <a:rPr lang="cs-CZ" sz="1400" dirty="0"/>
              <a:t> </a:t>
            </a:r>
            <a:r>
              <a:rPr lang="cs-CZ" sz="1400" dirty="0" smtClean="0"/>
              <a:t>   </a:t>
            </a:r>
            <a:r>
              <a:rPr lang="cs-CZ" sz="1400" b="1" u="sng" dirty="0" smtClean="0"/>
              <a:t>g)   případy, kdy převládlo obecné pojetí  jména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Josef Švejk – postava literární  -   </a:t>
            </a:r>
            <a:r>
              <a:rPr lang="cs-CZ" sz="1400" dirty="0" err="1" smtClean="0"/>
              <a:t>švejk</a:t>
            </a:r>
            <a:r>
              <a:rPr lang="cs-CZ" sz="1400" dirty="0" smtClean="0"/>
              <a:t> = mazaný, vychytralý ulejvák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Kuba –  chlapecké jméno          -   </a:t>
            </a:r>
            <a:r>
              <a:rPr lang="cs-CZ" sz="1400" dirty="0" err="1" smtClean="0"/>
              <a:t>kuba</a:t>
            </a:r>
            <a:r>
              <a:rPr lang="cs-CZ" sz="1400" dirty="0" smtClean="0"/>
              <a:t> = hlupák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Lazar – biblická postava            -    lazar = nemocný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Tatar – národnost                      -     </a:t>
            </a:r>
            <a:r>
              <a:rPr lang="cs-CZ" sz="1400" dirty="0" err="1" smtClean="0"/>
              <a:t>tatar</a:t>
            </a:r>
            <a:r>
              <a:rPr lang="cs-CZ" sz="1400" dirty="0" smtClean="0"/>
              <a:t> = člověk, s kterým je těžké se domluvit </a:t>
            </a:r>
          </a:p>
          <a:p>
            <a:endParaRPr lang="cs-CZ" sz="1400" dirty="0"/>
          </a:p>
          <a:p>
            <a:endParaRPr lang="cs-CZ" sz="1400" dirty="0" smtClean="0"/>
          </a:p>
          <a:p>
            <a:r>
              <a:rPr lang="cs-CZ" sz="1400" dirty="0"/>
              <a:t> </a:t>
            </a:r>
            <a:r>
              <a:rPr lang="cs-CZ" sz="1400" dirty="0" smtClean="0"/>
              <a:t>   </a:t>
            </a:r>
            <a:r>
              <a:rPr lang="cs-CZ" sz="1400" b="1" u="sng" dirty="0" smtClean="0"/>
              <a:t>h)   vyjádření společenské úcty (zvláštního vztahu k osobě nebo k věci)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</a:t>
            </a:r>
            <a:r>
              <a:rPr lang="cs-CZ" sz="1400" b="1" u="sng" dirty="0" smtClean="0"/>
              <a:t>v dopisech:  </a:t>
            </a:r>
            <a:r>
              <a:rPr lang="cs-CZ" sz="1400" dirty="0" smtClean="0"/>
              <a:t>Tebe, Tvůj, Ty,…     Vás, Váš, Vy,…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</a:t>
            </a:r>
            <a:r>
              <a:rPr lang="cs-CZ" sz="1400" b="1" u="sng" dirty="0" smtClean="0"/>
              <a:t> v tradičních titulech: </a:t>
            </a:r>
            <a:r>
              <a:rPr lang="cs-CZ" sz="1400" dirty="0" smtClean="0"/>
              <a:t>Excelence, Jasnosti, Jeho Milosti, vážený Mistře,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      Vaše Magnificence,  M. J. Hus,…   </a:t>
            </a:r>
            <a:endParaRPr lang="cs-CZ" sz="1400" dirty="0"/>
          </a:p>
        </p:txBody>
      </p:sp>
      <p:sp>
        <p:nvSpPr>
          <p:cNvPr id="5" name="Šipka dolů 4"/>
          <p:cNvSpPr/>
          <p:nvPr/>
        </p:nvSpPr>
        <p:spPr>
          <a:xfrm>
            <a:off x="611560" y="2708920"/>
            <a:ext cx="45719" cy="4320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ů 9"/>
          <p:cNvSpPr/>
          <p:nvPr/>
        </p:nvSpPr>
        <p:spPr>
          <a:xfrm>
            <a:off x="8100392" y="2708920"/>
            <a:ext cx="45719" cy="4320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301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196752"/>
            <a:ext cx="1847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0033" y="1533136"/>
            <a:ext cx="7848872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1400" b="1" dirty="0" smtClean="0"/>
              <a:t>ch)  j</a:t>
            </a:r>
            <a:r>
              <a:rPr lang="cs-CZ" sz="1400" b="1" u="sng" dirty="0" smtClean="0"/>
              <a:t>ména zvířat </a:t>
            </a:r>
          </a:p>
          <a:p>
            <a:r>
              <a:rPr lang="cs-CZ" sz="1400" b="1" u="sng" dirty="0"/>
              <a:t> </a:t>
            </a:r>
            <a:r>
              <a:rPr lang="cs-CZ" sz="1400" b="1" dirty="0" smtClean="0"/>
              <a:t>                                    </a:t>
            </a:r>
            <a:r>
              <a:rPr lang="cs-CZ" sz="1400" dirty="0" smtClean="0"/>
              <a:t>pes Alík, veverka Zrzečka, kočka Micka, kůň Šemík, pes Vořech, kačer Donald,</a:t>
            </a:r>
          </a:p>
          <a:p>
            <a:endParaRPr lang="cs-CZ" sz="1400" dirty="0"/>
          </a:p>
          <a:p>
            <a:endParaRPr lang="cs-CZ" sz="1400" b="1" u="sng" dirty="0" smtClean="0"/>
          </a:p>
          <a:p>
            <a:r>
              <a:rPr lang="cs-CZ" sz="1400" b="1" dirty="0"/>
              <a:t> </a:t>
            </a:r>
            <a:r>
              <a:rPr lang="cs-CZ" sz="1400" b="1" dirty="0" smtClean="0"/>
              <a:t>   i)     </a:t>
            </a:r>
            <a:r>
              <a:rPr lang="cs-CZ" sz="1400" b="1" u="sng" dirty="0" smtClean="0"/>
              <a:t>jména nebeských těles, hvězdářská jména, souhvězdí a jejich části 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Jupiter, Mars, Měsíc, Velký vůz, Malá Medvědice, Mléčná dráha, Moře klidu,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Štír = znamení zvěrokruhu,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Země = planeta,  Slunce = nebeské těleso, stálice  ale :  v obecném pojetí slunce,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sluneční soustava, galaxie , …= termíny obecné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691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7" name="TextovéPole 36"/>
          <p:cNvSpPr txBox="1"/>
          <p:nvPr/>
        </p:nvSpPr>
        <p:spPr>
          <a:xfrm>
            <a:off x="1259632" y="14127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268760"/>
            <a:ext cx="82089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27584" y="1412776"/>
            <a:ext cx="5472608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Vlastní jména zeměpisná, jména událostí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2060848"/>
            <a:ext cx="784887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1400" b="1" u="sng" dirty="0" smtClean="0"/>
              <a:t>jména světadílů, krajin, zemí, oblastí 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</a:t>
            </a:r>
            <a:r>
              <a:rPr lang="cs-CZ" sz="1400" dirty="0" smtClean="0"/>
              <a:t>Evropa, Austrálie, Dálný východ, Divoký západ,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Jižní(Latinská) Amerika = světadíl, Nový svět (Amerika)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jižní Evropa = část kontinentu, 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Západ =hospodářsky vyspělé státy západní Evropy, ale: západ= světová strana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Český ráj,  Haná, Chodsko,     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Středomoří,  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Svatá říše(Svatá země) = Palestina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</a:t>
            </a:r>
            <a:r>
              <a:rPr lang="cs-CZ" sz="1400" b="1" u="sng" dirty="0" smtClean="0"/>
              <a:t>b)   ostrovy, poloostrovy, hory, horstva, nížiny, úžiny, vodstvo- moře, jezera</a:t>
            </a:r>
            <a:r>
              <a:rPr lang="cs-CZ" sz="1400" dirty="0" smtClean="0"/>
              <a:t>,…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Filipíny, Šalamounovy ostrovy, Havajské ostrovy,  Pyrenejský poloostrov,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Krkonoše, Českomoravská vrchovina, Králický Sněžník, Děčínský Sněžník,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Tiské stěny, Milešovka, České středohoří, Český ráj, Krušné hory,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Bílá hora= ale:  Bílá Hora – část Prahy,  bílá hora = obecně kterákoli hora,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Jaderské moře ( moře Jaderské), Černé moře, Severní ledový oceán,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Máchovo jezero, Štrbské pleso, Čertovo jezero,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Ohře, Bílina, Bílé Labe, Studená Vltava, Teplá Vltava,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Polabská nížina, Třeboňská pánev, 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  </a:t>
            </a:r>
            <a:r>
              <a:rPr lang="cs-CZ" sz="1400" dirty="0" smtClean="0"/>
              <a:t>průliv </a:t>
            </a:r>
            <a:r>
              <a:rPr lang="cs-CZ" sz="1400" dirty="0" err="1" smtClean="0"/>
              <a:t>Dardanelly</a:t>
            </a:r>
            <a:r>
              <a:rPr lang="cs-CZ" sz="1400" dirty="0" smtClean="0"/>
              <a:t>,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22913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0918" y="1124744"/>
            <a:ext cx="835292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1400" b="1" dirty="0" smtClean="0"/>
              <a:t>c)   </a:t>
            </a:r>
            <a:r>
              <a:rPr lang="cs-CZ" sz="1400" b="1" u="sng" dirty="0" smtClean="0"/>
              <a:t>názvy obcí, městských čtvrtí, sídlišť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Broumov, Nové Město nad Metují, Ústí nad Labem, Sezimovo Ústí,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Rožnov pod Radhoštěm, Rokytnice v Orlických horách,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Mšené- Lázně, Lázně Kynžvart, Mariánské Lázně, Františkovy Lázně,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Janské Lázně, ale : Teplice lázně ( název pouze Teplice),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sídliště Jižní Město , Severní Terasa,</a:t>
            </a:r>
          </a:p>
          <a:p>
            <a:endParaRPr lang="cs-CZ" sz="1400" dirty="0"/>
          </a:p>
          <a:p>
            <a:r>
              <a:rPr lang="cs-CZ" sz="1400" dirty="0" smtClean="0"/>
              <a:t>   </a:t>
            </a:r>
            <a:r>
              <a:rPr lang="cs-CZ" sz="1400" b="1" u="sng" dirty="0" smtClean="0"/>
              <a:t>d)  ulice, náměstí, nábřeží, sady, parky…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Královská cesta ( v Praze), Staré zámecké schody, Severojižní magistrála,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Mírové náměstí, Benešův most( most Dr. E. Beneše), sady Vrchlického,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Městské sady,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</a:t>
            </a:r>
            <a:r>
              <a:rPr lang="cs-CZ" sz="1400" dirty="0"/>
              <a:t>U Tržnice, Pod Lipami, ulice Na Dlouhém lánu, třída Krále Jiřího,</a:t>
            </a:r>
          </a:p>
          <a:p>
            <a:endParaRPr lang="cs-CZ" sz="1400" dirty="0" smtClean="0"/>
          </a:p>
          <a:p>
            <a:endParaRPr lang="cs-CZ" sz="1200" dirty="0"/>
          </a:p>
          <a:p>
            <a:r>
              <a:rPr lang="cs-CZ" sz="1200" b="1" dirty="0" smtClean="0"/>
              <a:t>      Pozn. pravidlo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V názvech veřejných prostranství se výrazy typu : ulice, třída, nábřeží, sady, most… píší malým písmenem.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Velké písmeno má až rozlišující bližší určení. </a:t>
            </a:r>
          </a:p>
          <a:p>
            <a:endParaRPr lang="cs-CZ" sz="1200" dirty="0" smtClean="0"/>
          </a:p>
          <a:p>
            <a:r>
              <a:rPr lang="cs-CZ" sz="1200" dirty="0"/>
              <a:t> </a:t>
            </a:r>
            <a:r>
              <a:rPr lang="cs-CZ" sz="1200" dirty="0" smtClean="0"/>
              <a:t>     Pokud názvy veřejných prostranství začínají předložkou, píšeme s velkým písmenem nejen předložku, ale i        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první </a:t>
            </a:r>
            <a:r>
              <a:rPr lang="cs-CZ" sz="1200" dirty="0"/>
              <a:t>slovo po ní.   </a:t>
            </a:r>
            <a:r>
              <a:rPr lang="cs-CZ" sz="1200" dirty="0" smtClean="0"/>
              <a:t>         zahrada  Na Valech,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                                     ulice  U Dráhy,</a:t>
            </a:r>
            <a:endParaRPr lang="cs-CZ" sz="1200" dirty="0"/>
          </a:p>
          <a:p>
            <a:r>
              <a:rPr lang="cs-CZ" sz="1200" dirty="0" smtClean="0"/>
              <a:t>                                                 ulice Na Panském vrchu,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</a:t>
            </a:r>
            <a:endParaRPr lang="cs-CZ" sz="1400" dirty="0"/>
          </a:p>
        </p:txBody>
      </p:sp>
      <p:sp>
        <p:nvSpPr>
          <p:cNvPr id="4" name="Šipka doprava 3"/>
          <p:cNvSpPr/>
          <p:nvPr/>
        </p:nvSpPr>
        <p:spPr>
          <a:xfrm>
            <a:off x="2195736" y="4725144"/>
            <a:ext cx="635432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95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1163940"/>
            <a:ext cx="7992888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</a:t>
            </a:r>
            <a:r>
              <a:rPr lang="cs-CZ" b="1" u="sng" dirty="0" smtClean="0"/>
              <a:t> </a:t>
            </a:r>
            <a:r>
              <a:rPr lang="cs-CZ" sz="1400" b="1" u="sng" dirty="0" smtClean="0"/>
              <a:t>Úkol  1.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</a:t>
            </a:r>
            <a:r>
              <a:rPr lang="cs-CZ" sz="1400" dirty="0" smtClean="0"/>
              <a:t>Přečtěte si znovu pozorně pravidlo a pak určete, která z možností  a- c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neobsahuje pravopisnou chybu: </a:t>
            </a:r>
          </a:p>
          <a:p>
            <a:endParaRPr lang="cs-CZ" sz="1400" dirty="0" smtClean="0"/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a) ulice K Olšině, třída generála Píky, náměstí Svobody,  Sady Míru,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zahrada  Na Valech,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b) nábřeží Kapitána Jaroše, ulice U dráhy, náměstí Pod kaštany,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sady Národního odboje,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c)  ulice Na Dlouhém lánu, sady Erbenovy, náměstí Bratří Čapků,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most Barikádníků.  </a:t>
            </a:r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/>
          </a:p>
        </p:txBody>
      </p:sp>
      <p:sp>
        <p:nvSpPr>
          <p:cNvPr id="5" name="Pěticípá hvězda 4"/>
          <p:cNvSpPr/>
          <p:nvPr/>
        </p:nvSpPr>
        <p:spPr>
          <a:xfrm>
            <a:off x="899592" y="1772816"/>
            <a:ext cx="504056" cy="57606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683568" y="3565443"/>
            <a:ext cx="838842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 startAt="5"/>
            </a:pPr>
            <a:r>
              <a:rPr lang="cs-CZ" sz="1400" b="1" u="sng" dirty="0" smtClean="0"/>
              <a:t>Názvy států a správních oblastí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Česká republika, Slovenská republika, Spolková republika Německo, Černá Hora,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Spojené království Velké Británie a Severního Irska, Rakousko – Uhersko,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Království dánské, Dánsko, 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Švýcarsko , Švýcarská konfederace,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Ústecký kraj, Karlovarský kraj,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Jihočeský kraj =  správní jednotka, ale : jihočeský kraj ve smyslu  jižní Čechy – krajina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                                     v jižních Čechách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4255" y="1412776"/>
            <a:ext cx="792088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 </a:t>
            </a:r>
            <a:r>
              <a:rPr lang="cs-CZ" sz="1400" b="1" dirty="0" smtClean="0"/>
              <a:t>ch)    </a:t>
            </a:r>
            <a:r>
              <a:rPr lang="cs-CZ" sz="1400" b="1" u="sng" dirty="0" smtClean="0"/>
              <a:t>významné události, dějinné události, svátky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Konference o bezpečnosti a spolupráci v Evropě,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Pražské povstání, Květnové povstání v Praze, Květen 1945,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Velká francouzská revoluce, ale : druhá světová válka,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Měsíc knihy, Pražské jaro ( událost r. 1968 i kulturní  </a:t>
            </a:r>
            <a:r>
              <a:rPr lang="cs-CZ" sz="1400" dirty="0"/>
              <a:t>událost),</a:t>
            </a:r>
          </a:p>
          <a:p>
            <a:r>
              <a:rPr lang="cs-CZ" sz="1400" dirty="0" smtClean="0"/>
              <a:t>                                           Vánoce</a:t>
            </a:r>
            <a:r>
              <a:rPr lang="cs-CZ" sz="1400" dirty="0"/>
              <a:t>, Štědrý den, Velikonoce, Nový rok,</a:t>
            </a:r>
          </a:p>
          <a:p>
            <a:r>
              <a:rPr lang="cs-CZ" sz="1400" dirty="0"/>
              <a:t>                                           </a:t>
            </a:r>
            <a:r>
              <a:rPr lang="cs-CZ" sz="1400" dirty="0" smtClean="0"/>
              <a:t>Den </a:t>
            </a:r>
            <a:r>
              <a:rPr lang="cs-CZ" sz="1400" dirty="0"/>
              <a:t>české státnosti, Den </a:t>
            </a:r>
            <a:r>
              <a:rPr lang="cs-CZ" sz="1400" dirty="0" smtClean="0"/>
              <a:t>vítězství,</a:t>
            </a:r>
          </a:p>
          <a:p>
            <a:endParaRPr lang="cs-CZ" sz="1400" dirty="0"/>
          </a:p>
          <a:p>
            <a:r>
              <a:rPr lang="cs-CZ" sz="1400" b="1" dirty="0" smtClean="0"/>
              <a:t>    i)      </a:t>
            </a:r>
            <a:r>
              <a:rPr lang="cs-CZ" sz="1400" b="1" u="sng" dirty="0" smtClean="0"/>
              <a:t>řády, vyznamenání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Řád T. G. Masaryka, Nobelova cena míru,</a:t>
            </a:r>
          </a:p>
          <a:p>
            <a:endParaRPr lang="cs-CZ" sz="1400" dirty="0" smtClean="0"/>
          </a:p>
          <a:p>
            <a:r>
              <a:rPr lang="cs-CZ" sz="1400" b="1" dirty="0"/>
              <a:t> </a:t>
            </a:r>
            <a:r>
              <a:rPr lang="cs-CZ" sz="1400" b="1" dirty="0" smtClean="0"/>
              <a:t>   j)      </a:t>
            </a:r>
            <a:r>
              <a:rPr lang="cs-CZ" sz="1400" b="1" u="sng" dirty="0" smtClean="0"/>
              <a:t>jména výrobků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auto Škoda Felicia, cigarety Petra, hodinky Prim, sýr </a:t>
            </a:r>
            <a:r>
              <a:rPr lang="cs-CZ" sz="1400" dirty="0" err="1" smtClean="0"/>
              <a:t>Blaťácké</a:t>
            </a:r>
            <a:r>
              <a:rPr lang="cs-CZ" sz="1400" dirty="0" smtClean="0"/>
              <a:t>  zlato,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minerální voda Poděbradka, oplatky Tatranky,…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ale : </a:t>
            </a:r>
            <a:r>
              <a:rPr lang="cs-CZ" sz="1400" dirty="0" err="1" smtClean="0"/>
              <a:t>felicie</a:t>
            </a:r>
            <a:r>
              <a:rPr lang="cs-CZ" sz="1400" dirty="0" smtClean="0"/>
              <a:t> dobře sedí na silnici, koupím si tři tatranky, mám rád </a:t>
            </a:r>
            <a:r>
              <a:rPr lang="cs-CZ" sz="1400" dirty="0" err="1" smtClean="0"/>
              <a:t>blaťácké</a:t>
            </a:r>
            <a:r>
              <a:rPr lang="cs-CZ" sz="1400" dirty="0" smtClean="0"/>
              <a:t> zlato,…</a:t>
            </a:r>
          </a:p>
          <a:p>
            <a:endParaRPr lang="cs-CZ" sz="1400" dirty="0"/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        			</a:t>
            </a:r>
            <a:endParaRPr lang="cs-CZ" sz="1400" dirty="0"/>
          </a:p>
          <a:p>
            <a:r>
              <a:rPr lang="cs-CZ" dirty="0" smtClean="0"/>
              <a:t>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6873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68523" y="1415976"/>
            <a:ext cx="8136904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        f)    v</a:t>
            </a:r>
            <a:r>
              <a:rPr lang="cs-CZ" sz="1400" b="1" u="sng" dirty="0" smtClean="0"/>
              <a:t>ýznamné stavby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Bílý dům  ( sídlo a úřad prezidenta USA),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Svatovítský chrám, chrám svatého Víta , Kokořín, Loreta, Národní muzeum,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Národní divadlo, Palác kultury, Obecní dům v Praze, Pražský hrad ,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Sázavský klášter, zámek Kozel, Střekovský hrad, </a:t>
            </a:r>
          </a:p>
          <a:p>
            <a:endParaRPr lang="cs-CZ" sz="1400" dirty="0"/>
          </a:p>
          <a:p>
            <a:endParaRPr lang="cs-CZ" sz="1400" dirty="0" smtClean="0"/>
          </a:p>
          <a:p>
            <a:r>
              <a:rPr lang="cs-CZ" sz="1400" dirty="0"/>
              <a:t> </a:t>
            </a:r>
            <a:r>
              <a:rPr lang="cs-CZ" sz="1400" dirty="0" smtClean="0"/>
              <a:t>      </a:t>
            </a:r>
            <a:r>
              <a:rPr lang="cs-CZ" sz="1400" b="1" dirty="0" smtClean="0"/>
              <a:t>g)     </a:t>
            </a:r>
            <a:r>
              <a:rPr lang="cs-CZ" sz="1400" b="1" u="sng" dirty="0" smtClean="0"/>
              <a:t>mezinárodní organizace 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Evropské hospodářské společenství (EHS), Evropská unie,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Organizace spojených národů (OSN)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Severoatlantický pakt, </a:t>
            </a:r>
            <a:endParaRPr lang="cs-CZ" sz="1400" dirty="0"/>
          </a:p>
          <a:p>
            <a:endParaRPr lang="cs-CZ" sz="1400" dirty="0" smtClean="0"/>
          </a:p>
          <a:p>
            <a:r>
              <a:rPr lang="cs-CZ" sz="1400" dirty="0"/>
              <a:t> </a:t>
            </a:r>
            <a:r>
              <a:rPr lang="cs-CZ" sz="1400" dirty="0" smtClean="0"/>
              <a:t>      </a:t>
            </a:r>
            <a:r>
              <a:rPr lang="cs-CZ" sz="1400" b="1" dirty="0" smtClean="0"/>
              <a:t>h</a:t>
            </a:r>
            <a:r>
              <a:rPr lang="cs-CZ" sz="1400" dirty="0" smtClean="0"/>
              <a:t>)   </a:t>
            </a:r>
            <a:r>
              <a:rPr lang="cs-CZ" sz="1400" b="1" u="sng" dirty="0" smtClean="0"/>
              <a:t> orgány státní správy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Parlament České republiky, Poslanecká sněmovna, Senát,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Kancelář prezidenta republiky, Úřad vlády ČR, Nejvyšší soud ČR,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Velvyslanectví </a:t>
            </a:r>
            <a:r>
              <a:rPr lang="cs-CZ" sz="1400" dirty="0"/>
              <a:t>Francouzské republiky v </a:t>
            </a:r>
            <a:r>
              <a:rPr lang="cs-CZ" sz="1400" dirty="0" smtClean="0"/>
              <a:t>Praze,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Magistrát  města Ústí nad Labem, Městský úřad v Duchcově, </a:t>
            </a:r>
          </a:p>
          <a:p>
            <a:r>
              <a:rPr lang="cs-CZ" sz="1400" dirty="0" smtClean="0"/>
              <a:t>                                               Obecní zastupitelstvo  Povrlech, Rada města Ústí nad Labem,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Ministerstvo školství, mládeže a tělovýchovy – ale :  neoficiálně – ministerstvo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                                                                                  školství,      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                                                        ministerstvo financí,…</a:t>
            </a:r>
          </a:p>
        </p:txBody>
      </p:sp>
    </p:spTree>
    <p:extLst>
      <p:ext uri="{BB962C8B-B14F-4D97-AF65-F5344CB8AC3E}">
        <p14:creationId xmlns:p14="http://schemas.microsoft.com/office/powerpoint/2010/main" val="85294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7471" y="1268760"/>
            <a:ext cx="8136904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</a:t>
            </a:r>
            <a:r>
              <a:rPr lang="cs-CZ" b="1" u="sng" dirty="0" smtClean="0"/>
              <a:t>Úkol 2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Doplňte správně velké /malé písmeno :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a) </a:t>
            </a:r>
            <a:r>
              <a:rPr lang="cs-CZ" sz="1400" dirty="0" smtClean="0"/>
              <a:t>1. Největší město v (j)</a:t>
            </a:r>
            <a:r>
              <a:rPr lang="cs-CZ" sz="1400" dirty="0" err="1" smtClean="0"/>
              <a:t>ižních</a:t>
            </a:r>
            <a:r>
              <a:rPr lang="cs-CZ" sz="1400" dirty="0" smtClean="0"/>
              <a:t> (č)echách jsou (č)</a:t>
            </a:r>
            <a:r>
              <a:rPr lang="cs-CZ" sz="1400" dirty="0" err="1" smtClean="0"/>
              <a:t>eské</a:t>
            </a:r>
            <a:r>
              <a:rPr lang="cs-CZ" sz="1400" dirty="0" smtClean="0"/>
              <a:t> (b)</a:t>
            </a:r>
            <a:r>
              <a:rPr lang="cs-CZ" sz="1400" dirty="0" err="1" smtClean="0"/>
              <a:t>udějovice</a:t>
            </a:r>
            <a:r>
              <a:rPr lang="cs-CZ" sz="1400" dirty="0" smtClean="0"/>
              <a:t>.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2.  Nejznámější  obce v (k)</a:t>
            </a:r>
            <a:r>
              <a:rPr lang="cs-CZ" sz="1400" dirty="0" err="1" smtClean="0"/>
              <a:t>rkonoších</a:t>
            </a:r>
            <a:r>
              <a:rPr lang="cs-CZ" sz="1400" dirty="0" smtClean="0"/>
              <a:t> jsou (š)</a:t>
            </a:r>
            <a:r>
              <a:rPr lang="cs-CZ" sz="1400" dirty="0" err="1" smtClean="0"/>
              <a:t>pindlerův</a:t>
            </a:r>
            <a:r>
              <a:rPr lang="cs-CZ" sz="1400" dirty="0" smtClean="0"/>
              <a:t> (m)</a:t>
            </a:r>
            <a:r>
              <a:rPr lang="cs-CZ" sz="1400" dirty="0" err="1" smtClean="0"/>
              <a:t>lýn</a:t>
            </a:r>
            <a:r>
              <a:rPr lang="cs-CZ" sz="1400" dirty="0" smtClean="0"/>
              <a:t> a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(p)</a:t>
            </a:r>
            <a:r>
              <a:rPr lang="cs-CZ" sz="1400" dirty="0" err="1" smtClean="0"/>
              <a:t>ec</a:t>
            </a:r>
            <a:r>
              <a:rPr lang="cs-CZ" sz="1400" dirty="0" smtClean="0"/>
              <a:t> )p)od  (s)</a:t>
            </a:r>
            <a:r>
              <a:rPr lang="cs-CZ" sz="1400" dirty="0" err="1" smtClean="0"/>
              <a:t>něžkou</a:t>
            </a:r>
            <a:r>
              <a:rPr lang="cs-CZ" sz="1400" dirty="0" smtClean="0"/>
              <a:t>.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3.  Známá je také obec (j)</a:t>
            </a:r>
            <a:r>
              <a:rPr lang="cs-CZ" sz="1400" dirty="0" err="1" smtClean="0"/>
              <a:t>anské</a:t>
            </a:r>
            <a:r>
              <a:rPr lang="cs-CZ" sz="1400" dirty="0" smtClean="0"/>
              <a:t> (l)</a:t>
            </a:r>
            <a:r>
              <a:rPr lang="cs-CZ" sz="1400" dirty="0" err="1" smtClean="0"/>
              <a:t>ázně</a:t>
            </a:r>
            <a:r>
              <a:rPr lang="cs-CZ" sz="1400" dirty="0" smtClean="0"/>
              <a:t>, odkud vede lanová dráha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na (č)</a:t>
            </a:r>
            <a:r>
              <a:rPr lang="cs-CZ" sz="1400" dirty="0" err="1" smtClean="0"/>
              <a:t>ernou</a:t>
            </a:r>
            <a:r>
              <a:rPr lang="cs-CZ" sz="1400" dirty="0" smtClean="0"/>
              <a:t> (h)</a:t>
            </a:r>
            <a:r>
              <a:rPr lang="cs-CZ" sz="1400" dirty="0" err="1" smtClean="0"/>
              <a:t>oru</a:t>
            </a:r>
            <a:r>
              <a:rPr lang="cs-CZ" sz="1400" dirty="0" smtClean="0"/>
              <a:t> k (s)</a:t>
            </a:r>
            <a:r>
              <a:rPr lang="cs-CZ" sz="1400" dirty="0" err="1" smtClean="0"/>
              <a:t>okolské</a:t>
            </a:r>
            <a:r>
              <a:rPr lang="cs-CZ" sz="1400" dirty="0" smtClean="0"/>
              <a:t> (b)</a:t>
            </a:r>
            <a:r>
              <a:rPr lang="cs-CZ" sz="1400" dirty="0" err="1" smtClean="0"/>
              <a:t>oudě</a:t>
            </a:r>
            <a:r>
              <a:rPr lang="cs-CZ" sz="1400" dirty="0" smtClean="0"/>
              <a:t>.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4.  Do (l)</a:t>
            </a:r>
            <a:r>
              <a:rPr lang="cs-CZ" sz="1400" dirty="0" err="1" smtClean="0"/>
              <a:t>abe</a:t>
            </a:r>
            <a:r>
              <a:rPr lang="cs-CZ" sz="1400" dirty="0" smtClean="0"/>
              <a:t> se vlévá horský potok(b)</a:t>
            </a:r>
            <a:r>
              <a:rPr lang="cs-CZ" sz="1400" dirty="0" err="1" smtClean="0"/>
              <a:t>ílé</a:t>
            </a:r>
            <a:r>
              <a:rPr lang="cs-CZ" sz="1400" dirty="0" smtClean="0"/>
              <a:t> (l)</a:t>
            </a:r>
            <a:r>
              <a:rPr lang="cs-CZ" sz="1400" dirty="0" err="1" smtClean="0"/>
              <a:t>abe</a:t>
            </a:r>
            <a:r>
              <a:rPr lang="cs-CZ" sz="1400" dirty="0" smtClean="0"/>
              <a:t>.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5. Úzký skalnatý hřeben ve střední části (k)</a:t>
            </a:r>
            <a:r>
              <a:rPr lang="cs-CZ" sz="1400" dirty="0" err="1" smtClean="0"/>
              <a:t>rkonošských</a:t>
            </a:r>
            <a:r>
              <a:rPr lang="cs-CZ" sz="1400" dirty="0" smtClean="0"/>
              <a:t> hor se jmenuje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(k)</a:t>
            </a:r>
            <a:r>
              <a:rPr lang="cs-CZ" sz="1400" dirty="0" err="1" smtClean="0"/>
              <a:t>ozí</a:t>
            </a:r>
            <a:r>
              <a:rPr lang="cs-CZ" sz="1400" dirty="0" smtClean="0"/>
              <a:t> (h)</a:t>
            </a:r>
            <a:r>
              <a:rPr lang="cs-CZ" sz="1400" dirty="0" err="1" smtClean="0"/>
              <a:t>řbety</a:t>
            </a:r>
            <a:r>
              <a:rPr lang="cs-CZ" sz="1400" dirty="0" smtClean="0"/>
              <a:t>.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6.  Naše (č)</a:t>
            </a:r>
            <a:r>
              <a:rPr lang="cs-CZ" sz="1400" dirty="0" err="1" smtClean="0"/>
              <a:t>eská</a:t>
            </a:r>
            <a:r>
              <a:rPr lang="cs-CZ" sz="1400" dirty="0" smtClean="0"/>
              <a:t> republika leží ve (s)</a:t>
            </a:r>
            <a:r>
              <a:rPr lang="cs-CZ" sz="1400" dirty="0" err="1" smtClean="0"/>
              <a:t>třední</a:t>
            </a:r>
            <a:r>
              <a:rPr lang="cs-CZ" sz="1400" dirty="0" smtClean="0"/>
              <a:t> /e/</a:t>
            </a:r>
            <a:r>
              <a:rPr lang="cs-CZ" sz="1400" dirty="0" err="1" smtClean="0"/>
              <a:t>vropě</a:t>
            </a:r>
            <a:r>
              <a:rPr lang="cs-CZ" sz="1400" dirty="0" smtClean="0"/>
              <a:t>.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7.   Řeky (t)</a:t>
            </a:r>
            <a:r>
              <a:rPr lang="cs-CZ" sz="1400" dirty="0" err="1" smtClean="0"/>
              <a:t>ichá</a:t>
            </a:r>
            <a:r>
              <a:rPr lang="cs-CZ" sz="1400" dirty="0" smtClean="0"/>
              <a:t> (o)</a:t>
            </a:r>
            <a:r>
              <a:rPr lang="cs-CZ" sz="1400" dirty="0" err="1" smtClean="0"/>
              <a:t>rlice</a:t>
            </a:r>
            <a:r>
              <a:rPr lang="cs-CZ" sz="1400" dirty="0" smtClean="0"/>
              <a:t> a (d)</a:t>
            </a:r>
            <a:r>
              <a:rPr lang="cs-CZ" sz="1400" dirty="0" err="1" smtClean="0"/>
              <a:t>ivoká</a:t>
            </a:r>
            <a:r>
              <a:rPr lang="cs-CZ" sz="1400" dirty="0" smtClean="0"/>
              <a:t> (o)</a:t>
            </a:r>
            <a:r>
              <a:rPr lang="cs-CZ" sz="1400" dirty="0" err="1" smtClean="0"/>
              <a:t>rlice</a:t>
            </a:r>
            <a:r>
              <a:rPr lang="cs-CZ" sz="1400" dirty="0" smtClean="0"/>
              <a:t> se spojují u (t)</a:t>
            </a:r>
            <a:r>
              <a:rPr lang="cs-CZ" sz="1400" dirty="0" err="1" smtClean="0"/>
              <a:t>ýniště</a:t>
            </a:r>
            <a:r>
              <a:rPr lang="cs-CZ" sz="1400" dirty="0" smtClean="0"/>
              <a:t>  (n)ad (o)</a:t>
            </a:r>
            <a:r>
              <a:rPr lang="cs-CZ" sz="1400" dirty="0" err="1" smtClean="0"/>
              <a:t>rlicí</a:t>
            </a:r>
            <a:r>
              <a:rPr lang="cs-CZ" sz="1400" dirty="0" smtClean="0"/>
              <a:t>.</a:t>
            </a:r>
          </a:p>
          <a:p>
            <a:endParaRPr lang="cs-CZ" sz="1400" dirty="0"/>
          </a:p>
          <a:p>
            <a:r>
              <a:rPr lang="cs-CZ" sz="1400" dirty="0" smtClean="0"/>
              <a:t>       </a:t>
            </a:r>
            <a:r>
              <a:rPr lang="cs-CZ" sz="1400" b="1" dirty="0" smtClean="0"/>
              <a:t>b)  </a:t>
            </a:r>
            <a:r>
              <a:rPr lang="cs-CZ" sz="1400" dirty="0" smtClean="0"/>
              <a:t>1. Severní pobřeží (s)polkové (r)</a:t>
            </a:r>
            <a:r>
              <a:rPr lang="cs-CZ" sz="1400" dirty="0" err="1" smtClean="0"/>
              <a:t>epubliky</a:t>
            </a:r>
            <a:r>
              <a:rPr lang="cs-CZ" sz="1400" dirty="0" smtClean="0"/>
              <a:t>  (n)</a:t>
            </a:r>
            <a:r>
              <a:rPr lang="cs-CZ" sz="1400" dirty="0" err="1" smtClean="0"/>
              <a:t>ěmecko</a:t>
            </a:r>
            <a:r>
              <a:rPr lang="cs-CZ" sz="1400" dirty="0" smtClean="0"/>
              <a:t> omývají vody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(s)</a:t>
            </a:r>
            <a:r>
              <a:rPr lang="cs-CZ" sz="1400" dirty="0" err="1" smtClean="0"/>
              <a:t>everního</a:t>
            </a:r>
            <a:r>
              <a:rPr lang="cs-CZ" sz="1400" dirty="0" smtClean="0"/>
              <a:t> (m)oře a (m)oře (b)</a:t>
            </a:r>
            <a:r>
              <a:rPr lang="cs-CZ" sz="1400" dirty="0" err="1" smtClean="0"/>
              <a:t>altského</a:t>
            </a:r>
            <a:r>
              <a:rPr lang="cs-CZ" sz="1400" dirty="0" smtClean="0"/>
              <a:t>.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2. Podnebí na (s)</a:t>
            </a:r>
            <a:r>
              <a:rPr lang="cs-CZ" sz="1400" dirty="0" err="1" smtClean="0"/>
              <a:t>everu</a:t>
            </a:r>
            <a:r>
              <a:rPr lang="cs-CZ" sz="1400" dirty="0" smtClean="0"/>
              <a:t> (n)</a:t>
            </a:r>
            <a:r>
              <a:rPr lang="cs-CZ" sz="1400" dirty="0" err="1" smtClean="0"/>
              <a:t>ěmecka</a:t>
            </a:r>
            <a:r>
              <a:rPr lang="cs-CZ" sz="1400" dirty="0" smtClean="0"/>
              <a:t> je ovlivňováno (a)</a:t>
            </a:r>
            <a:r>
              <a:rPr lang="cs-CZ" sz="1400" dirty="0" err="1" smtClean="0"/>
              <a:t>tlantským</a:t>
            </a:r>
            <a:r>
              <a:rPr lang="cs-CZ" sz="1400" dirty="0" smtClean="0"/>
              <a:t> (o)</a:t>
            </a:r>
            <a:r>
              <a:rPr lang="cs-CZ" sz="1400" dirty="0" err="1" smtClean="0"/>
              <a:t>ceánem</a:t>
            </a:r>
            <a:r>
              <a:rPr lang="cs-CZ" dirty="0" smtClean="0"/>
              <a:t>.</a:t>
            </a:r>
          </a:p>
          <a:p>
            <a:r>
              <a:rPr lang="cs-CZ" dirty="0"/>
              <a:t> </a:t>
            </a:r>
            <a:r>
              <a:rPr lang="cs-CZ" dirty="0" smtClean="0"/>
              <a:t>         </a:t>
            </a:r>
            <a:r>
              <a:rPr lang="cs-CZ" sz="1400" dirty="0" smtClean="0"/>
              <a:t>3. Řecko leží na (j)</a:t>
            </a:r>
            <a:r>
              <a:rPr lang="cs-CZ" sz="1400" dirty="0" err="1" smtClean="0"/>
              <a:t>ižní</a:t>
            </a:r>
            <a:r>
              <a:rPr lang="cs-CZ" sz="1400" dirty="0" smtClean="0"/>
              <a:t> části (b)</a:t>
            </a:r>
            <a:r>
              <a:rPr lang="cs-CZ" sz="1400" dirty="0" err="1" smtClean="0"/>
              <a:t>alkánského</a:t>
            </a:r>
            <a:r>
              <a:rPr lang="cs-CZ" sz="1400" dirty="0" smtClean="0"/>
              <a:t> (p)</a:t>
            </a:r>
            <a:r>
              <a:rPr lang="cs-CZ" sz="1400" dirty="0" err="1" smtClean="0"/>
              <a:t>oloostrova</a:t>
            </a:r>
            <a:r>
              <a:rPr lang="cs-CZ" sz="1400" dirty="0" smtClean="0"/>
              <a:t>  a na (o)</a:t>
            </a:r>
            <a:r>
              <a:rPr lang="cs-CZ" sz="1400" dirty="0" err="1" smtClean="0"/>
              <a:t>strovech</a:t>
            </a:r>
            <a:r>
              <a:rPr lang="cs-CZ" sz="1400" dirty="0" smtClean="0"/>
              <a:t> (m)oře (j)</a:t>
            </a:r>
            <a:r>
              <a:rPr lang="cs-CZ" sz="1400" dirty="0" err="1" smtClean="0"/>
              <a:t>ónského</a:t>
            </a:r>
            <a:r>
              <a:rPr lang="cs-CZ" sz="1400" dirty="0" smtClean="0"/>
              <a:t>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a (m)oře (e)</a:t>
            </a:r>
            <a:r>
              <a:rPr lang="cs-CZ" sz="1400" dirty="0" err="1" smtClean="0"/>
              <a:t>gejského</a:t>
            </a:r>
            <a:r>
              <a:rPr lang="cs-CZ" sz="1400" dirty="0" smtClean="0"/>
              <a:t>.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4. Na území (s)</a:t>
            </a:r>
            <a:r>
              <a:rPr lang="cs-CZ" sz="1400" dirty="0" err="1" smtClean="0"/>
              <a:t>everní</a:t>
            </a:r>
            <a:r>
              <a:rPr lang="cs-CZ" sz="1400" dirty="0" smtClean="0"/>
              <a:t> (a)</a:t>
            </a:r>
            <a:r>
              <a:rPr lang="cs-CZ" sz="1400" dirty="0" err="1" smtClean="0"/>
              <a:t>meriky</a:t>
            </a:r>
            <a:r>
              <a:rPr lang="cs-CZ" sz="1400" dirty="0" smtClean="0"/>
              <a:t> leží (k)</a:t>
            </a:r>
            <a:r>
              <a:rPr lang="cs-CZ" sz="1400" dirty="0" err="1" smtClean="0"/>
              <a:t>anada</a:t>
            </a:r>
            <a:r>
              <a:rPr lang="cs-CZ" sz="1400" dirty="0" smtClean="0"/>
              <a:t> a (s)pojené  (s)táty (a)</a:t>
            </a:r>
            <a:r>
              <a:rPr lang="cs-CZ" sz="1400" dirty="0" err="1" smtClean="0"/>
              <a:t>merické</a:t>
            </a:r>
            <a:r>
              <a:rPr lang="cs-CZ" sz="1400" dirty="0" smtClean="0"/>
              <a:t>.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5. V (o)</a:t>
            </a:r>
            <a:r>
              <a:rPr lang="cs-CZ" sz="1400" dirty="0" err="1" smtClean="0"/>
              <a:t>rlických</a:t>
            </a:r>
            <a:r>
              <a:rPr lang="cs-CZ" sz="1400" dirty="0" smtClean="0"/>
              <a:t> (h)</a:t>
            </a:r>
            <a:r>
              <a:rPr lang="cs-CZ" sz="1400" dirty="0" err="1" smtClean="0"/>
              <a:t>orách</a:t>
            </a:r>
            <a:r>
              <a:rPr lang="cs-CZ" sz="1400" dirty="0" smtClean="0"/>
              <a:t> je nejvyšší hora (v)</a:t>
            </a:r>
            <a:r>
              <a:rPr lang="cs-CZ" sz="1400" dirty="0" err="1" smtClean="0"/>
              <a:t>elká</a:t>
            </a:r>
            <a:r>
              <a:rPr lang="cs-CZ" sz="1400" dirty="0" smtClean="0"/>
              <a:t> (d)</a:t>
            </a:r>
            <a:r>
              <a:rPr lang="cs-CZ" sz="1400" dirty="0" err="1" smtClean="0"/>
              <a:t>eštná</a:t>
            </a:r>
            <a:r>
              <a:rPr lang="cs-CZ" sz="1400" dirty="0" smtClean="0"/>
              <a:t>.        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614425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39552" y="1124744"/>
            <a:ext cx="835292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                6</a:t>
            </a:r>
            <a:r>
              <a:rPr lang="cs-CZ" dirty="0" smtClean="0"/>
              <a:t>.  </a:t>
            </a:r>
            <a:r>
              <a:rPr lang="cs-CZ" sz="1400" dirty="0" smtClean="0"/>
              <a:t>Základní kámen k (n)</a:t>
            </a:r>
            <a:r>
              <a:rPr lang="cs-CZ" sz="1400" dirty="0" err="1" smtClean="0"/>
              <a:t>árodnímu</a:t>
            </a:r>
            <a:r>
              <a:rPr lang="cs-CZ" sz="1400" dirty="0" smtClean="0"/>
              <a:t> (d)</a:t>
            </a:r>
            <a:r>
              <a:rPr lang="cs-CZ" sz="1400" dirty="0" err="1" smtClean="0"/>
              <a:t>ivadlu</a:t>
            </a:r>
            <a:r>
              <a:rPr lang="cs-CZ" sz="1400" dirty="0" smtClean="0"/>
              <a:t> byl položen roku 1868.</a:t>
            </a:r>
          </a:p>
          <a:p>
            <a:r>
              <a:rPr lang="cs-CZ" sz="1400" dirty="0" smtClean="0"/>
              <a:t>                 7.  Komická opera (p)</a:t>
            </a:r>
            <a:r>
              <a:rPr lang="cs-CZ" sz="1400" dirty="0" err="1" smtClean="0"/>
              <a:t>rodaná</a:t>
            </a:r>
            <a:r>
              <a:rPr lang="cs-CZ" sz="1400" dirty="0" smtClean="0"/>
              <a:t> (n)</a:t>
            </a:r>
            <a:r>
              <a:rPr lang="cs-CZ" sz="1400" dirty="0" err="1" smtClean="0"/>
              <a:t>evěsta</a:t>
            </a:r>
            <a:r>
              <a:rPr lang="cs-CZ" sz="1400" dirty="0" smtClean="0"/>
              <a:t> se hrála poprvé v (p)</a:t>
            </a:r>
            <a:r>
              <a:rPr lang="cs-CZ" sz="1400" dirty="0" err="1" smtClean="0"/>
              <a:t>rozatimním</a:t>
            </a:r>
            <a:r>
              <a:rPr lang="cs-CZ" sz="1400" dirty="0" smtClean="0"/>
              <a:t> (d)</a:t>
            </a:r>
            <a:r>
              <a:rPr lang="cs-CZ" sz="1400" dirty="0" err="1" smtClean="0"/>
              <a:t>ivadle</a:t>
            </a:r>
            <a:r>
              <a:rPr lang="cs-CZ" sz="1400" dirty="0" smtClean="0"/>
              <a:t>. </a:t>
            </a:r>
          </a:p>
          <a:p>
            <a:r>
              <a:rPr lang="cs-CZ" sz="1400" dirty="0" smtClean="0"/>
              <a:t>                 8.  Roku 1891 byla dokončena stavba (n)</a:t>
            </a:r>
            <a:r>
              <a:rPr lang="cs-CZ" sz="1400" dirty="0" err="1" smtClean="0"/>
              <a:t>árodního</a:t>
            </a:r>
            <a:r>
              <a:rPr lang="cs-CZ" sz="1400" dirty="0" smtClean="0"/>
              <a:t> (m)</a:t>
            </a:r>
            <a:r>
              <a:rPr lang="cs-CZ" sz="1400" dirty="0" err="1" smtClean="0"/>
              <a:t>uzea</a:t>
            </a:r>
            <a:r>
              <a:rPr lang="cs-CZ" sz="1400" dirty="0" smtClean="0"/>
              <a:t>. </a:t>
            </a:r>
          </a:p>
          <a:p>
            <a:r>
              <a:rPr lang="cs-CZ" sz="1400" dirty="0" smtClean="0"/>
              <a:t>                 9.  Na konci vlády Karla IV. měla města tvořící (p)</a:t>
            </a:r>
            <a:r>
              <a:rPr lang="cs-CZ" sz="1400" dirty="0" err="1" smtClean="0"/>
              <a:t>rahu</a:t>
            </a:r>
            <a:r>
              <a:rPr lang="cs-CZ" sz="1400" dirty="0" smtClean="0"/>
              <a:t> , tedy (s)</a:t>
            </a:r>
            <a:r>
              <a:rPr lang="cs-CZ" sz="1400" dirty="0" err="1" smtClean="0"/>
              <a:t>taré</a:t>
            </a:r>
            <a:r>
              <a:rPr lang="cs-CZ" sz="1400" dirty="0" smtClean="0"/>
              <a:t> (m)</a:t>
            </a:r>
            <a:r>
              <a:rPr lang="cs-CZ" sz="1400" dirty="0" err="1" smtClean="0"/>
              <a:t>ěsto</a:t>
            </a:r>
            <a:r>
              <a:rPr lang="cs-CZ" sz="1400" dirty="0" smtClean="0"/>
              <a:t>, </a:t>
            </a:r>
          </a:p>
          <a:p>
            <a:r>
              <a:rPr lang="cs-CZ" sz="1400" dirty="0" smtClean="0"/>
              <a:t>                      (m)</a:t>
            </a:r>
            <a:r>
              <a:rPr lang="cs-CZ" sz="1400" dirty="0" err="1" smtClean="0"/>
              <a:t>alá</a:t>
            </a:r>
            <a:r>
              <a:rPr lang="cs-CZ" sz="1400" dirty="0" smtClean="0"/>
              <a:t>  (s)</a:t>
            </a:r>
            <a:r>
              <a:rPr lang="cs-CZ" sz="1400" dirty="0" err="1" smtClean="0"/>
              <a:t>trana</a:t>
            </a:r>
            <a:r>
              <a:rPr lang="cs-CZ" sz="1400" dirty="0" smtClean="0"/>
              <a:t>, (n)</a:t>
            </a:r>
            <a:r>
              <a:rPr lang="cs-CZ" sz="1400" dirty="0" err="1" smtClean="0"/>
              <a:t>ové</a:t>
            </a:r>
            <a:r>
              <a:rPr lang="cs-CZ" sz="1400" dirty="0" smtClean="0"/>
              <a:t> (m)</a:t>
            </a:r>
            <a:r>
              <a:rPr lang="cs-CZ" sz="1400" dirty="0" err="1" smtClean="0"/>
              <a:t>ěsto</a:t>
            </a:r>
            <a:r>
              <a:rPr lang="cs-CZ" sz="1400" dirty="0" smtClean="0"/>
              <a:t> a (h)</a:t>
            </a:r>
            <a:r>
              <a:rPr lang="cs-CZ" sz="1400" dirty="0" err="1" smtClean="0"/>
              <a:t>radčany</a:t>
            </a:r>
            <a:r>
              <a:rPr lang="cs-CZ" sz="1400" dirty="0" smtClean="0"/>
              <a:t>,  dohromady více než 60000  obyvatel.</a:t>
            </a:r>
          </a:p>
          <a:p>
            <a:r>
              <a:rPr lang="cs-CZ" sz="1400" dirty="0" smtClean="0"/>
              <a:t>          </a:t>
            </a:r>
          </a:p>
          <a:p>
            <a:r>
              <a:rPr lang="cs-CZ" sz="1400" dirty="0" smtClean="0"/>
              <a:t>         c)    1. V místech, kde stojí (m)</a:t>
            </a:r>
            <a:r>
              <a:rPr lang="cs-CZ" sz="1400" dirty="0" err="1" smtClean="0"/>
              <a:t>ost</a:t>
            </a:r>
            <a:r>
              <a:rPr lang="cs-CZ" sz="1400" dirty="0" smtClean="0"/>
              <a:t> (b)</a:t>
            </a:r>
            <a:r>
              <a:rPr lang="cs-CZ" sz="1400" dirty="0" err="1" smtClean="0"/>
              <a:t>arikádníků</a:t>
            </a:r>
            <a:r>
              <a:rPr lang="cs-CZ" sz="1400" dirty="0" smtClean="0"/>
              <a:t> , byly ve dnech (p)</a:t>
            </a:r>
            <a:r>
              <a:rPr lang="cs-CZ" sz="1400" dirty="0" err="1" smtClean="0"/>
              <a:t>ražského</a:t>
            </a:r>
            <a:r>
              <a:rPr lang="cs-CZ" sz="1400" dirty="0" smtClean="0"/>
              <a:t> povstání</a:t>
            </a:r>
          </a:p>
          <a:p>
            <a:r>
              <a:rPr lang="cs-CZ" sz="1400" dirty="0" smtClean="0"/>
              <a:t>                      svedeny kruté boje. </a:t>
            </a:r>
          </a:p>
          <a:p>
            <a:r>
              <a:rPr lang="cs-CZ" sz="1400" dirty="0" smtClean="0"/>
              <a:t>                2.  Ulice (n)a  (p)</a:t>
            </a:r>
            <a:r>
              <a:rPr lang="cs-CZ" sz="1400" dirty="0" err="1" smtClean="0"/>
              <a:t>říkopě</a:t>
            </a:r>
            <a:r>
              <a:rPr lang="cs-CZ" sz="1400" dirty="0" smtClean="0"/>
              <a:t>  je v  oblasti  pěší zóny. </a:t>
            </a:r>
          </a:p>
          <a:p>
            <a:r>
              <a:rPr lang="cs-CZ" sz="1400" dirty="0" smtClean="0"/>
              <a:t>                3.  Milan se přestěhoval z (n)</a:t>
            </a:r>
            <a:r>
              <a:rPr lang="cs-CZ" sz="1400" dirty="0" err="1" smtClean="0"/>
              <a:t>áměstí</a:t>
            </a:r>
            <a:r>
              <a:rPr lang="cs-CZ" sz="1400" dirty="0" smtClean="0"/>
              <a:t> (m)</a:t>
            </a:r>
            <a:r>
              <a:rPr lang="cs-CZ" sz="1400" dirty="0" err="1" smtClean="0"/>
              <a:t>íru</a:t>
            </a:r>
            <a:r>
              <a:rPr lang="cs-CZ" sz="1400" dirty="0" smtClean="0"/>
              <a:t> do (u)</a:t>
            </a:r>
            <a:r>
              <a:rPr lang="cs-CZ" sz="1400" dirty="0" err="1" smtClean="0"/>
              <a:t>lice</a:t>
            </a:r>
            <a:r>
              <a:rPr lang="cs-CZ" sz="1400" dirty="0" smtClean="0"/>
              <a:t> (n)a  (s)pálence. </a:t>
            </a:r>
          </a:p>
          <a:p>
            <a:r>
              <a:rPr lang="cs-CZ" sz="1400" dirty="0" smtClean="0"/>
              <a:t>                4.  Ubytujeme se v (h)</a:t>
            </a:r>
            <a:r>
              <a:rPr lang="cs-CZ" sz="1400" dirty="0" err="1" smtClean="0"/>
              <a:t>otelu</a:t>
            </a:r>
            <a:r>
              <a:rPr lang="cs-CZ" sz="1400" dirty="0" smtClean="0"/>
              <a:t> (u) (č)</a:t>
            </a:r>
            <a:r>
              <a:rPr lang="cs-CZ" sz="1400" dirty="0" err="1" smtClean="0"/>
              <a:t>erného</a:t>
            </a:r>
            <a:r>
              <a:rPr lang="cs-CZ" sz="1400" dirty="0" smtClean="0"/>
              <a:t> (k)</a:t>
            </a:r>
            <a:r>
              <a:rPr lang="cs-CZ" sz="1400" dirty="0" err="1" smtClean="0"/>
              <a:t>oně</a:t>
            </a:r>
            <a:r>
              <a:rPr lang="cs-CZ" sz="1400" dirty="0" smtClean="0"/>
              <a:t>. </a:t>
            </a:r>
          </a:p>
          <a:p>
            <a:r>
              <a:rPr lang="cs-CZ" sz="1400" dirty="0" smtClean="0"/>
              <a:t>                 5.  Na slavnostním koncertu se hrála (s)</a:t>
            </a:r>
            <a:r>
              <a:rPr lang="cs-CZ" sz="1400" dirty="0" err="1" smtClean="0"/>
              <a:t>metanova</a:t>
            </a:r>
            <a:r>
              <a:rPr lang="cs-CZ" sz="1400" dirty="0" smtClean="0"/>
              <a:t>  (m)á (v)last. </a:t>
            </a:r>
          </a:p>
          <a:p>
            <a:r>
              <a:rPr lang="cs-CZ" sz="1400" dirty="0" smtClean="0"/>
              <a:t>                 6.  Četli jsme (n)</a:t>
            </a:r>
            <a:r>
              <a:rPr lang="cs-CZ" sz="1400" dirty="0" err="1" smtClean="0"/>
              <a:t>erudovu</a:t>
            </a:r>
            <a:r>
              <a:rPr lang="cs-CZ" sz="1400" dirty="0" smtClean="0"/>
              <a:t> knihu (p)</a:t>
            </a:r>
            <a:r>
              <a:rPr lang="cs-CZ" sz="1400" dirty="0" err="1" smtClean="0"/>
              <a:t>ovídky</a:t>
            </a:r>
            <a:r>
              <a:rPr lang="cs-CZ" sz="1400" dirty="0" smtClean="0"/>
              <a:t> (m)</a:t>
            </a:r>
            <a:r>
              <a:rPr lang="cs-CZ" sz="1400" dirty="0" err="1" smtClean="0"/>
              <a:t>alostranské</a:t>
            </a:r>
            <a:r>
              <a:rPr lang="cs-CZ" sz="1400" dirty="0" smtClean="0"/>
              <a:t>.  </a:t>
            </a:r>
          </a:p>
          <a:p>
            <a:r>
              <a:rPr lang="cs-CZ" sz="1400" dirty="0" smtClean="0"/>
              <a:t>                 7.  Teta chodila do (z)</a:t>
            </a:r>
            <a:r>
              <a:rPr lang="cs-CZ" sz="1400" dirty="0" err="1" smtClean="0"/>
              <a:t>ákladní</a:t>
            </a:r>
            <a:r>
              <a:rPr lang="cs-CZ" sz="1400" dirty="0" smtClean="0"/>
              <a:t> školy  v (č)</a:t>
            </a:r>
            <a:r>
              <a:rPr lang="cs-CZ" sz="1400" dirty="0" err="1" smtClean="0"/>
              <a:t>erveném</a:t>
            </a:r>
            <a:r>
              <a:rPr lang="cs-CZ" sz="1400" dirty="0" smtClean="0"/>
              <a:t> (k)</a:t>
            </a:r>
            <a:r>
              <a:rPr lang="cs-CZ" sz="1400" dirty="0" err="1" smtClean="0"/>
              <a:t>ostelci</a:t>
            </a:r>
            <a:r>
              <a:rPr lang="cs-CZ" sz="1400" dirty="0" smtClean="0"/>
              <a:t> , pak do (g)</a:t>
            </a:r>
            <a:r>
              <a:rPr lang="cs-CZ" sz="1400" dirty="0" err="1" smtClean="0"/>
              <a:t>ymnázia</a:t>
            </a:r>
            <a:r>
              <a:rPr lang="cs-CZ" sz="1400" dirty="0" smtClean="0"/>
              <a:t> v ( h)</a:t>
            </a:r>
            <a:r>
              <a:rPr lang="cs-CZ" sz="1400" dirty="0" err="1" smtClean="0"/>
              <a:t>radci</a:t>
            </a:r>
            <a:r>
              <a:rPr lang="cs-CZ" sz="1400" dirty="0" smtClean="0"/>
              <a:t>  (k)</a:t>
            </a:r>
            <a:r>
              <a:rPr lang="cs-CZ" sz="1400" dirty="0" err="1" smtClean="0"/>
              <a:t>rálové</a:t>
            </a:r>
            <a:r>
              <a:rPr lang="cs-CZ" sz="1400" dirty="0" smtClean="0"/>
              <a:t> a </a:t>
            </a:r>
          </a:p>
          <a:p>
            <a:r>
              <a:rPr lang="cs-CZ" sz="1400" dirty="0" smtClean="0"/>
              <a:t>                       svá studia zakončila na (č)</a:t>
            </a:r>
            <a:r>
              <a:rPr lang="cs-CZ" sz="1400" dirty="0" err="1" smtClean="0"/>
              <a:t>eském</a:t>
            </a:r>
            <a:r>
              <a:rPr lang="cs-CZ" sz="1400" dirty="0" smtClean="0"/>
              <a:t> (v)</a:t>
            </a:r>
            <a:r>
              <a:rPr lang="cs-CZ" sz="1400" dirty="0" err="1" smtClean="0"/>
              <a:t>ysokém</a:t>
            </a:r>
            <a:r>
              <a:rPr lang="cs-CZ" sz="1400" dirty="0" smtClean="0"/>
              <a:t>(u)</a:t>
            </a:r>
            <a:r>
              <a:rPr lang="cs-CZ" sz="1400" dirty="0" err="1" smtClean="0"/>
              <a:t>čení</a:t>
            </a:r>
            <a:r>
              <a:rPr lang="cs-CZ" sz="1400" dirty="0" smtClean="0"/>
              <a:t> (t)</a:t>
            </a:r>
            <a:r>
              <a:rPr lang="cs-CZ" sz="1400" dirty="0" err="1" smtClean="0"/>
              <a:t>echnickém</a:t>
            </a:r>
            <a:r>
              <a:rPr lang="cs-CZ" sz="1400" dirty="0" smtClean="0"/>
              <a:t> v (p)raze. </a:t>
            </a:r>
          </a:p>
          <a:p>
            <a:endParaRPr lang="cs-CZ" sz="1400" dirty="0" smtClean="0"/>
          </a:p>
          <a:p>
            <a:r>
              <a:rPr lang="cs-CZ" sz="1400" dirty="0" smtClean="0"/>
              <a:t>         d)    1.  Sledovali jsme zprávy ze zasedání (o)</a:t>
            </a:r>
            <a:r>
              <a:rPr lang="cs-CZ" sz="1400" dirty="0" err="1" smtClean="0"/>
              <a:t>rganizace</a:t>
            </a:r>
            <a:r>
              <a:rPr lang="cs-CZ" sz="1400" dirty="0" smtClean="0"/>
              <a:t>  (s)pojených (n)</a:t>
            </a:r>
            <a:r>
              <a:rPr lang="cs-CZ" sz="1400" dirty="0" err="1" smtClean="0"/>
              <a:t>árodů</a:t>
            </a:r>
            <a:r>
              <a:rPr lang="cs-CZ" sz="1400" dirty="0" smtClean="0"/>
              <a:t>. </a:t>
            </a:r>
          </a:p>
          <a:p>
            <a:r>
              <a:rPr lang="cs-CZ" sz="1400" dirty="0" smtClean="0"/>
              <a:t>                 2.   Jiří z Poděbrad byl zvolen za (č)</a:t>
            </a:r>
            <a:r>
              <a:rPr lang="cs-CZ" sz="1400" dirty="0" err="1" smtClean="0"/>
              <a:t>eského</a:t>
            </a:r>
            <a:r>
              <a:rPr lang="cs-CZ" sz="1400" dirty="0" smtClean="0"/>
              <a:t> krále na (s)</a:t>
            </a:r>
            <a:r>
              <a:rPr lang="cs-CZ" sz="1400" dirty="0" err="1" smtClean="0"/>
              <a:t>taroměstské</a:t>
            </a:r>
            <a:r>
              <a:rPr lang="cs-CZ" sz="1400" dirty="0" smtClean="0"/>
              <a:t>  (r)</a:t>
            </a:r>
            <a:r>
              <a:rPr lang="cs-CZ" sz="1400" dirty="0" err="1" smtClean="0"/>
              <a:t>adnici</a:t>
            </a:r>
            <a:r>
              <a:rPr lang="cs-CZ" sz="1400" dirty="0" smtClean="0"/>
              <a:t> v (p)raze. </a:t>
            </a:r>
          </a:p>
          <a:p>
            <a:r>
              <a:rPr lang="cs-CZ" sz="1400" dirty="0" smtClean="0"/>
              <a:t>                 3.  Žádost jsme podali na (m)</a:t>
            </a:r>
            <a:r>
              <a:rPr lang="cs-CZ" sz="1400" dirty="0" err="1" smtClean="0"/>
              <a:t>ěstský</a:t>
            </a:r>
            <a:r>
              <a:rPr lang="cs-CZ" sz="1400" dirty="0" smtClean="0"/>
              <a:t> (ú)řad v (n)</a:t>
            </a:r>
            <a:r>
              <a:rPr lang="cs-CZ" sz="1400" dirty="0" err="1" smtClean="0"/>
              <a:t>ovém</a:t>
            </a:r>
            <a:r>
              <a:rPr lang="cs-CZ" sz="1400" dirty="0" smtClean="0"/>
              <a:t> (m)</a:t>
            </a:r>
            <a:r>
              <a:rPr lang="cs-CZ" sz="1400" dirty="0" err="1" smtClean="0"/>
              <a:t>ěstě</a:t>
            </a:r>
            <a:r>
              <a:rPr lang="cs-CZ" sz="1400" dirty="0" smtClean="0"/>
              <a:t>  (n)ad  (m)etují. </a:t>
            </a:r>
          </a:p>
          <a:p>
            <a:r>
              <a:rPr lang="cs-CZ" sz="1400" dirty="0" smtClean="0"/>
              <a:t>                 4.  Hledali jsme na obloze (v)</a:t>
            </a:r>
            <a:r>
              <a:rPr lang="cs-CZ" sz="1400" dirty="0" err="1" smtClean="0"/>
              <a:t>elký</a:t>
            </a:r>
            <a:r>
              <a:rPr lang="cs-CZ" sz="1400" dirty="0" smtClean="0"/>
              <a:t> (v)</a:t>
            </a:r>
            <a:r>
              <a:rPr lang="cs-CZ" sz="1400" dirty="0" err="1" smtClean="0"/>
              <a:t>ůz</a:t>
            </a:r>
            <a:r>
              <a:rPr lang="cs-CZ" sz="1400" dirty="0" smtClean="0"/>
              <a:t>.</a:t>
            </a:r>
          </a:p>
          <a:p>
            <a:r>
              <a:rPr lang="cs-CZ" sz="1400" dirty="0" smtClean="0"/>
              <a:t>                 5.   Děda je úředníkem (č)</a:t>
            </a:r>
            <a:r>
              <a:rPr lang="cs-CZ" sz="1400" dirty="0" err="1" smtClean="0"/>
              <a:t>eské</a:t>
            </a:r>
            <a:r>
              <a:rPr lang="cs-CZ" sz="1400" dirty="0" smtClean="0"/>
              <a:t> (s)</a:t>
            </a:r>
            <a:r>
              <a:rPr lang="cs-CZ" sz="1400" dirty="0" err="1" smtClean="0"/>
              <a:t>tátní</a:t>
            </a:r>
            <a:r>
              <a:rPr lang="cs-CZ" sz="1400" dirty="0" smtClean="0"/>
              <a:t> (s)</a:t>
            </a:r>
            <a:r>
              <a:rPr lang="cs-CZ" sz="1400" dirty="0" err="1" smtClean="0"/>
              <a:t>pořitelny</a:t>
            </a:r>
            <a:r>
              <a:rPr lang="cs-CZ" sz="1400" dirty="0" smtClean="0"/>
              <a:t>. </a:t>
            </a:r>
          </a:p>
          <a:p>
            <a:r>
              <a:rPr lang="cs-CZ" sz="1400" dirty="0" smtClean="0"/>
              <a:t>                 6.   Odebíráme (l)</a:t>
            </a:r>
            <a:r>
              <a:rPr lang="cs-CZ" sz="1400" dirty="0" err="1" smtClean="0"/>
              <a:t>idové</a:t>
            </a:r>
            <a:r>
              <a:rPr lang="cs-CZ" sz="1400" dirty="0" smtClean="0"/>
              <a:t> (n)oviny a (d)</a:t>
            </a:r>
            <a:r>
              <a:rPr lang="cs-CZ" sz="1400" dirty="0" err="1" smtClean="0"/>
              <a:t>eník</a:t>
            </a:r>
            <a:r>
              <a:rPr lang="cs-CZ" sz="1400" dirty="0" smtClean="0"/>
              <a:t> (p)</a:t>
            </a:r>
            <a:r>
              <a:rPr lang="cs-CZ" sz="1400" dirty="0" err="1" smtClean="0"/>
              <a:t>rávo</a:t>
            </a:r>
            <a:r>
              <a:rPr lang="cs-CZ" sz="1400" dirty="0" smtClean="0"/>
              <a:t>.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602206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339752" y="1196752"/>
            <a:ext cx="3822663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Použité  zdroje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132856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83568" y="2204864"/>
            <a:ext cx="2448272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Vlastní zdroje</a:t>
            </a:r>
            <a:endParaRPr lang="cs-CZ" dirty="0"/>
          </a:p>
        </p:txBody>
      </p:sp>
      <p:cxnSp>
        <p:nvCxnSpPr>
          <p:cNvPr id="11" name="Přímá spojnice se šipkou 10"/>
          <p:cNvCxnSpPr>
            <a:stCxn id="4" idx="2"/>
          </p:cNvCxnSpPr>
          <p:nvPr/>
        </p:nvCxnSpPr>
        <p:spPr>
          <a:xfrm flipH="1">
            <a:off x="1547664" y="1844824"/>
            <a:ext cx="270342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5357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1841</TotalTime>
  <Words>2001</Words>
  <Application>Microsoft Office PowerPoint</Application>
  <PresentationFormat>Předvádění na obrazovce (4:3)</PresentationFormat>
  <Paragraphs>303</Paragraphs>
  <Slides>12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117</cp:revision>
  <cp:lastPrinted>2014-01-24T06:13:04Z</cp:lastPrinted>
  <dcterms:created xsi:type="dcterms:W3CDTF">2010-11-01T23:40:31Z</dcterms:created>
  <dcterms:modified xsi:type="dcterms:W3CDTF">2014-01-27T11:09:20Z</dcterms:modified>
</cp:coreProperties>
</file>