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924" y="3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B3519-D6D6-4B34-96DA-94433994EBFD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1DA8B-09AE-4260-8B8D-9A58212DF4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0213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lay-ss-2005.jp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om_jiri.JP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cket_wheel_excavator_in_Ferropolis.jp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ezbaHnedeUhli.pn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ory%C4%8Dany_-_t%C4%9B%C5%BEebn%C3%AD_st%C5%99edisko.jp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ohled_z_Hazmburku,_t%C4%9B%C5%BEba_v%C3%A1pence_u_%C3%9Apohlav.JP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aphiteUSGOV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http://cs.wikipedia.org/wiki/Soubor:Clay-ss-2005.jpg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822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http://cs.wikipedia.org/wiki/Soubor:Lom_jiri.JPG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3445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http://cs.wikipedia.org/wiki/Soubor:Bucket_wheel_excavator_in_Ferropolis.jpg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2560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http://cs.wikipedia.org/wiki/Soubor:TezbaHnedeUhli.png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1DA8B-09AE-4260-8B8D-9A58212DF47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867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http://cs.wikipedia.org/wiki/Soubor:Kory%C4%8Dany_-_t%C4%9B%C5%BEebn%C3%AD_st%C5%99edisko.jpg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3120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http://cs.wikipedia.org/wiki/Soubor:Pohled_z_Hazmburku,_t%C4%9B%C5%BEba_v%C3%A1pence_u_%C3%9Apohlav.JPG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C1DA8B-09AE-4260-8B8D-9A58212DF479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3186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http://cs.wikipedia.org/wiki/Soubor:GraphiteUSGOV.jpg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54A6B-87C2-4768-BABB-D85ADCCE8F0B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0023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T%C4%9B%C5%BEba_v_%C4%8Cesku" TargetMode="External"/><Relationship Id="rId4" Type="http://schemas.openxmlformats.org/officeDocument/2006/relationships/hyperlink" Target="http://cs.wikipedia.org/wiki/Ekonomika_%C4%8Ces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těžba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21.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JK_CR_21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15.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seznamuje žáky s hlavními složkami nerostného bohatství v České republice a způsoby </a:t>
            </a:r>
            <a:r>
              <a:rPr lang="cs-CZ" sz="1600" smtClean="0">
                <a:effectLst/>
              </a:rPr>
              <a:t>jejich dobývání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 Atlas 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162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 v ČR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lnSpcReduction="1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 v Česku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má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historickou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tradici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republika má významné bohatství v oblastní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nerostných surovin a fosilních paliv</a:t>
            </a:r>
            <a:endParaRPr lang="cs-CZ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těžené suroviny na území dnešních Čech patří měď, cín a stříbro a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zlato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 klíčovým nerostným surovinám těženým v Česku patří 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 a hnědé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dál kaolín, jíl, grafit, vápenec nebo jiné stavební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hmoty a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uran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malém rozsahu se těží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ropa 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zemní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 další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suroviny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České republice se velmi kvalitní </a:t>
            </a:r>
            <a:r>
              <a:rPr lang="cs-CZ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kaolin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nachází a těží v okolí Kadaně a Podbořan, Karlových Varů, Plzně, Znojma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(slouží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zejména pro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výrobu keramiky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speciálně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porcelánu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papíru)</a:t>
            </a:r>
          </a:p>
          <a:p>
            <a:r>
              <a:rPr lang="cs-CZ" b="1" dirty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Karlovarský kaolin určuje mezinárodní normu pro kvalitu této horniny v průmyslovém využití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(výroba porcelánu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617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Těžba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92696"/>
            <a:ext cx="4680520" cy="6165304"/>
          </a:xfrm>
        </p:spPr>
        <p:txBody>
          <a:bodyPr>
            <a:normAutofit lnSpcReduction="100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Výskyt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jílu</a:t>
            </a:r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vázán na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sedimentární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horniny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 se těží jako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doprovodná surovina při povrchovém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dolování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kaolinu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deální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těsnicí vrstva v mokrém stavu, jelikož při nasycení vodou se stávají pro další vodu naprosto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nepropustnými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ojivo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hliněných omítek, na dusané podlahy, k výrobě přírodního linolea, v hrnčířství a pro další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keramické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výrobky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řimíchává se do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grafitu při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výrobě 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tužek</a:t>
            </a:r>
            <a:endParaRPr lang="cs-CZ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Poměr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jílu a grafitu určuje tvrdost tužky</a:t>
            </a:r>
          </a:p>
        </p:txBody>
      </p:sp>
      <p:pic>
        <p:nvPicPr>
          <p:cNvPr id="4098" name="Picture 2" descr="Soubor:Clay-ss-2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810000" cy="408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497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0609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Těžba v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20688"/>
            <a:ext cx="8640960" cy="5976664"/>
          </a:xfrm>
        </p:spPr>
        <p:txBody>
          <a:bodyPr>
            <a:norm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Česku se dosud </a:t>
            </a:r>
            <a:r>
              <a:rPr lang="cs-CZ" b="1" dirty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uranová ruda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těží poblíž Dolní Rožínky u Žďáru nad Sázavou, jde o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jedinou probíhající těžbu v Evropské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Fosilní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paliva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Hnědé uhlí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je ČR známá především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rozsáhlou povrchovou těžbou hnědého uhlí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v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sokolovské a mostecké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pánvi</a:t>
            </a:r>
            <a:endParaRPr 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vytěžené v těchto lomech </a:t>
            </a:r>
            <a:r>
              <a:rPr lang="cs-CZ" b="1" dirty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zásobuje uhelné elektrárny, které jsou zdrojem přibližně 40 % elektrické energie vyrobené v </a:t>
            </a:r>
            <a:r>
              <a:rPr lang="cs-CZ" b="1" dirty="0" smtClean="0">
                <a:solidFill>
                  <a:srgbClr val="FDB9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 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eologicky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mladší než černé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uhlí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se dobývá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 dolováním z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hlubin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Výskyt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tohoto druhu uhlí je na Kladensku (již vytěženo) 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Ostravsku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 báňská činnost neustále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pokračuje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799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Lom jir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9554" y="0"/>
            <a:ext cx="91735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116632"/>
            <a:ext cx="48245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Pohled do lomu Jiří u Sokolova</a:t>
            </a:r>
            <a:endParaRPr lang="cs-CZ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08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Bucket wheel excavator in Ferropoli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Velkostroj pro povrchovou těžbu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uhlí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2623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TezbaHnedeUhl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059" y="908720"/>
            <a:ext cx="8802525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07767" y="133306"/>
            <a:ext cx="55451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 hnědého uhlí v ČR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665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Těžba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4536504" cy="5832648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se vyskytuje v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 spíš okrajově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její získávání nepřináší žádné velké finanční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zisky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Výskyt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poblíž Hodonína v Jihomoravském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kraji</a:t>
            </a:r>
          </a:p>
          <a:p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Vápence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jsou celistvé sedimentární 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horniny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kras, Moravský kras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Olomoucko 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Vápenec je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důležitou surovinou pro mnoho odvětví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průmyslu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Cukrovary - vyžadují vysoce čistý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vápenec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 celulózy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Hutní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Odsiřování</a:t>
            </a:r>
          </a:p>
          <a:p>
            <a:endParaRPr lang="cs-CZ" dirty="0"/>
          </a:p>
        </p:txBody>
      </p:sp>
      <p:pic>
        <p:nvPicPr>
          <p:cNvPr id="3074" name="Picture 2" descr="Soubor:Koryčany - těžební středisk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40768"/>
            <a:ext cx="4091607" cy="470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218065" y="6077735"/>
            <a:ext cx="3488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Ropné těžební středisko u 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Koryčan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70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Pohled z Hazmburku, těžba vápence u Úpohla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5680"/>
            <a:ext cx="9151573" cy="686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188640"/>
            <a:ext cx="68831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 vápence u Úpohlav v Polabí</a:t>
            </a:r>
          </a:p>
        </p:txBody>
      </p:sp>
    </p:spTree>
    <p:extLst>
      <p:ext uri="{BB962C8B-B14F-4D97-AF65-F5344CB8AC3E}">
        <p14:creationId xmlns:p14="http://schemas.microsoft.com/office/powerpoint/2010/main" xmlns="" val="174824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9472" y="188640"/>
            <a:ext cx="8229600" cy="706090"/>
          </a:xfrm>
        </p:spPr>
        <p:txBody>
          <a:bodyPr/>
          <a:lstStyle/>
          <a:p>
            <a:pPr algn="ctr"/>
            <a:r>
              <a:rPr lang="cs-CZ" dirty="0"/>
              <a:t>Těžba v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4258816" cy="568863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Grafit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/>
              <a:t>Tvoří pigment ve vápencích a jílovitých </a:t>
            </a:r>
            <a:r>
              <a:rPr lang="cs-CZ" dirty="0" smtClean="0"/>
              <a:t>břidlicích</a:t>
            </a:r>
          </a:p>
          <a:p>
            <a:r>
              <a:rPr lang="cs-CZ" dirty="0"/>
              <a:t>N</a:t>
            </a:r>
            <a:r>
              <a:rPr lang="cs-CZ" dirty="0" smtClean="0"/>
              <a:t>alezneme ho v</a:t>
            </a:r>
            <a:r>
              <a:rPr lang="cs-CZ" dirty="0"/>
              <a:t> tužkách, tzv. </a:t>
            </a:r>
            <a:r>
              <a:rPr lang="cs-CZ" b="1" dirty="0"/>
              <a:t>uhlíky</a:t>
            </a:r>
            <a:r>
              <a:rPr lang="cs-CZ" dirty="0"/>
              <a:t> jsou součástí elektromotorů různých domácích spotřebičů (mixér, automatická pračka, vysavač aj</a:t>
            </a:r>
            <a:r>
              <a:rPr lang="cs-CZ" dirty="0" smtClean="0"/>
              <a:t>.)</a:t>
            </a:r>
          </a:p>
          <a:p>
            <a:r>
              <a:rPr lang="cs-CZ" b="1" dirty="0" smtClean="0">
                <a:solidFill>
                  <a:srgbClr val="FFC000"/>
                </a:solidFill>
              </a:rPr>
              <a:t>Značná tepelná odolnost</a:t>
            </a:r>
          </a:p>
          <a:p>
            <a:r>
              <a:rPr lang="cs-CZ" dirty="0"/>
              <a:t>S</a:t>
            </a:r>
            <a:r>
              <a:rPr lang="cs-CZ" dirty="0" smtClean="0"/>
              <a:t>louží </a:t>
            </a:r>
            <a:r>
              <a:rPr lang="cs-CZ" dirty="0"/>
              <a:t>jako moderátor v některých typech jaderných </a:t>
            </a:r>
            <a:r>
              <a:rPr lang="cs-CZ" dirty="0" smtClean="0"/>
              <a:t>reaktorů</a:t>
            </a:r>
          </a:p>
          <a:p>
            <a:r>
              <a:rPr lang="cs-CZ" b="1" dirty="0"/>
              <a:t>E</a:t>
            </a:r>
            <a:r>
              <a:rPr lang="cs-CZ" b="1" dirty="0" smtClean="0"/>
              <a:t>lektrody</a:t>
            </a:r>
            <a:r>
              <a:rPr lang="cs-CZ" dirty="0"/>
              <a:t> pro elektrolytickou výrobu hliníku nebo křemíku, elektrody do obloukových pecí na výrobu </a:t>
            </a:r>
            <a:r>
              <a:rPr lang="cs-CZ" dirty="0" smtClean="0"/>
              <a:t>ocele</a:t>
            </a:r>
          </a:p>
          <a:p>
            <a:r>
              <a:rPr lang="cs-CZ" dirty="0" smtClean="0"/>
              <a:t>Naleziště </a:t>
            </a:r>
            <a:r>
              <a:rPr lang="cs-CZ" b="1" dirty="0" smtClean="0">
                <a:solidFill>
                  <a:srgbClr val="00B0F0"/>
                </a:solidFill>
              </a:rPr>
              <a:t>Český Krumlov</a:t>
            </a:r>
            <a:endParaRPr lang="cs-CZ" b="1" dirty="0">
              <a:solidFill>
                <a:srgbClr val="00B0F0"/>
              </a:solidFill>
            </a:endParaRPr>
          </a:p>
        </p:txBody>
      </p:sp>
      <p:pic>
        <p:nvPicPr>
          <p:cNvPr id="2050" name="Picture 2" descr="Soubor:GraphiteUSG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3429000" cy="393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1482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6021288"/>
          </a:xfrm>
        </p:spPr>
        <p:txBody>
          <a:bodyPr>
            <a:normAutofit fontScale="85000" lnSpcReduction="20000"/>
          </a:bodyPr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et al.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Kastner, J. et al.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4"/>
              </a:rPr>
              <a:t>http://cs.wikipedia.org/wiki/Ekonomika_%</a:t>
            </a:r>
            <a:r>
              <a:rPr lang="cs-CZ" sz="1800" dirty="0" smtClean="0">
                <a:hlinkClick r:id="rId4"/>
              </a:rPr>
              <a:t>C4%8Ceska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5"/>
              </a:rPr>
              <a:t>http://cs.wikipedia.org/wiki/T%C4%9B%C5%BEba_v_%</a:t>
            </a:r>
            <a:r>
              <a:rPr lang="cs-CZ" sz="1800" dirty="0" smtClean="0">
                <a:hlinkClick r:id="rId5"/>
              </a:rPr>
              <a:t>C4%8Cesku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/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</a:t>
            </a: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r>
              <a:rPr lang="cs-CZ" sz="1600" dirty="0" smtClean="0"/>
              <a:t>SPUNDUN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</a:t>
            </a:r>
            <a:r>
              <a:rPr lang="cs-CZ" sz="1600" dirty="0" smtClean="0"/>
              <a:t>15.9.2013]. </a:t>
            </a:r>
            <a:r>
              <a:rPr lang="cs-CZ" sz="1600" dirty="0" smtClean="0"/>
              <a:t>Dostupný na WWW: http://cs.wikipedia.org/wiki/Soubor:GraphiteUSGOV.jpg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P.MATEL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15.9.2013</a:t>
            </a:r>
            <a:r>
              <a:rPr lang="cs-CZ" sz="1600" dirty="0" smtClean="0"/>
              <a:t>]. </a:t>
            </a:r>
            <a:r>
              <a:rPr lang="cs-CZ" sz="1600" dirty="0" smtClean="0"/>
              <a:t>Dostupný na WWW: http://cs.wikipedia.org/wiki/Soubor:Kory%C4%8Dany_-_t%C4%9B%C5%BEebn%C3%AD_st%C5%99edisko.jpg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KÜHN</a:t>
            </a:r>
            <a:r>
              <a:rPr lang="cs-CZ" sz="1600" dirty="0" smtClean="0"/>
              <a:t>, Stefan.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15.9.2013</a:t>
            </a:r>
            <a:r>
              <a:rPr lang="cs-CZ" sz="1600" dirty="0" smtClean="0"/>
              <a:t>]. </a:t>
            </a:r>
            <a:r>
              <a:rPr lang="cs-CZ" sz="1600" dirty="0" smtClean="0"/>
              <a:t>Dostupný na WWW: http://cs.wikipedia.org/wiki/Soubor:Bucket_wheel_excavator_in_Ferropolis.jpg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COOL3D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15.9.2013</a:t>
            </a:r>
            <a:r>
              <a:rPr lang="cs-CZ" sz="1600" dirty="0" smtClean="0"/>
              <a:t>]. </a:t>
            </a:r>
            <a:r>
              <a:rPr lang="cs-CZ" sz="1600" dirty="0" smtClean="0"/>
              <a:t>Dostupný na WWW: http://cs.wikipedia.org/wiki/Soubor:Lom_jiri.JPG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SIIM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15.9.2013</a:t>
            </a:r>
            <a:r>
              <a:rPr lang="cs-CZ" sz="1600" dirty="0" smtClean="0"/>
              <a:t>]. </a:t>
            </a:r>
            <a:r>
              <a:rPr lang="cs-CZ" sz="1600" dirty="0" smtClean="0"/>
              <a:t>Dostupný na WWW: http://cs.wikipedia.org/wiki/Soubor:Clay-ss-2005.jpg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PASTORIUS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15.9.2013</a:t>
            </a:r>
            <a:r>
              <a:rPr lang="cs-CZ" sz="1600" dirty="0" smtClean="0"/>
              <a:t>]. </a:t>
            </a:r>
            <a:r>
              <a:rPr lang="cs-CZ" sz="1600" dirty="0" smtClean="0"/>
              <a:t>Dostupný na WWW: http://cs.wikipedia.org/wiki/Soubor:TezbaHnedeUhli.png 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JUAN </a:t>
            </a:r>
            <a:r>
              <a:rPr lang="cs-CZ" sz="1600" dirty="0" smtClean="0"/>
              <a:t>DE VOJNÍKOV.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15.9.2013</a:t>
            </a:r>
            <a:r>
              <a:rPr lang="cs-CZ" sz="1600" dirty="0" smtClean="0"/>
              <a:t>]. </a:t>
            </a:r>
            <a:r>
              <a:rPr lang="cs-CZ" sz="1600" dirty="0" smtClean="0"/>
              <a:t>Dostupný na WWW: http://cs.wikipedia.org/wiki/Soubor:Pohled_z_Hazmburku,_t%C4%9B%C5%BEba_v%C3%A1pence_u_%C3%9Apohlav.JPG 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280772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15</TotalTime>
  <Words>315</Words>
  <Application>Microsoft Office PowerPoint</Application>
  <PresentationFormat>Předvádění na obrazovce (4:3)</PresentationFormat>
  <Paragraphs>98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Došky</vt:lpstr>
      <vt:lpstr>Snímek 1</vt:lpstr>
      <vt:lpstr>Těžba v ČR</vt:lpstr>
      <vt:lpstr>Těžba v ČR</vt:lpstr>
      <vt:lpstr>Těžba v ČR</vt:lpstr>
      <vt:lpstr>Snímek 5</vt:lpstr>
      <vt:lpstr>Snímek 6</vt:lpstr>
      <vt:lpstr>Snímek 7</vt:lpstr>
      <vt:lpstr>Těžba v ČR</vt:lpstr>
      <vt:lpstr>Snímek 9</vt:lpstr>
      <vt:lpstr>Těžba v ČR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Jan Kohoutek</cp:lastModifiedBy>
  <cp:revision>11</cp:revision>
  <dcterms:created xsi:type="dcterms:W3CDTF">2014-01-06T11:02:35Z</dcterms:created>
  <dcterms:modified xsi:type="dcterms:W3CDTF">2014-01-20T01:31:34Z</dcterms:modified>
</cp:coreProperties>
</file>