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0"/>
  </p:notesMasterIdLst>
  <p:sldIdLst>
    <p:sldId id="893" r:id="rId2"/>
    <p:sldId id="894" r:id="rId3"/>
    <p:sldId id="514" r:id="rId4"/>
    <p:sldId id="515" r:id="rId5"/>
    <p:sldId id="516" r:id="rId6"/>
    <p:sldId id="897" r:id="rId7"/>
    <p:sldId id="517" r:id="rId8"/>
    <p:sldId id="518" r:id="rId9"/>
    <p:sldId id="519" r:id="rId10"/>
    <p:sldId id="520" r:id="rId11"/>
    <p:sldId id="521" r:id="rId12"/>
    <p:sldId id="898" r:id="rId13"/>
    <p:sldId id="899" r:id="rId14"/>
    <p:sldId id="522" r:id="rId15"/>
    <p:sldId id="523" r:id="rId16"/>
    <p:sldId id="524" r:id="rId17"/>
    <p:sldId id="528" r:id="rId18"/>
    <p:sldId id="896" r:id="rId19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329DB14-DFFC-48CA-8497-F82CB405A1BB}">
          <p14:sldIdLst>
            <p14:sldId id="893"/>
            <p14:sldId id="894"/>
            <p14:sldId id="514"/>
            <p14:sldId id="515"/>
            <p14:sldId id="516"/>
            <p14:sldId id="897"/>
            <p14:sldId id="517"/>
            <p14:sldId id="518"/>
            <p14:sldId id="519"/>
            <p14:sldId id="520"/>
            <p14:sldId id="521"/>
            <p14:sldId id="898"/>
            <p14:sldId id="899"/>
            <p14:sldId id="522"/>
            <p14:sldId id="523"/>
            <p14:sldId id="524"/>
            <p14:sldId id="528"/>
            <p14:sldId id="89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69" autoAdjust="0"/>
    <p:restoredTop sz="94201" autoAdjust="0"/>
  </p:normalViewPr>
  <p:slideViewPr>
    <p:cSldViewPr>
      <p:cViewPr varScale="1">
        <p:scale>
          <a:sx n="110" d="100"/>
          <a:sy n="110" d="100"/>
        </p:scale>
        <p:origin x="148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22. 1. 2014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3188" y="2132856"/>
            <a:ext cx="8035256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VY_32_INOVACE_2C_01_úvod do organické chemie</a:t>
            </a: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leden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5522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748972" cy="4788531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Materiál slouží k aktivní výuce </a:t>
            </a:r>
            <a:r>
              <a:rPr lang="cs-CZ" sz="2400" dirty="0" smtClean="0">
                <a:solidFill>
                  <a:schemeClr val="tx1"/>
                </a:solidFill>
              </a:rPr>
              <a:t>o </a:t>
            </a:r>
            <a:r>
              <a:rPr lang="cs-CZ" sz="2400" dirty="0" smtClean="0">
                <a:solidFill>
                  <a:schemeClr val="tx1"/>
                </a:solidFill>
              </a:rPr>
              <a:t>úvodu do organické chemie (rozdíl mezi anorganickými a organickými látkami, vlastnosti uhlíku v organických </a:t>
            </a:r>
            <a:r>
              <a:rPr lang="cs-CZ" sz="2400" dirty="0" smtClean="0">
                <a:solidFill>
                  <a:schemeClr val="tx1"/>
                </a:solidFill>
              </a:rPr>
              <a:t>sloučeninách).</a:t>
            </a:r>
            <a:endParaRPr lang="cs-CZ" sz="2400" dirty="0" smtClean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psána písmem žluté barvy jsou pro žáky povinné poznámky k zápisu do jejich sešitů, bílé </a:t>
            </a:r>
            <a:r>
              <a:rPr lang="cs-CZ" sz="2400" smtClean="0">
                <a:solidFill>
                  <a:schemeClr val="tx1"/>
                </a:solidFill>
              </a:rPr>
              <a:t>písmo </a:t>
            </a:r>
            <a:r>
              <a:rPr lang="cs-CZ" sz="2400" smtClean="0">
                <a:solidFill>
                  <a:schemeClr val="tx1"/>
                </a:solidFill>
              </a:rPr>
              <a:t>označuje doplňující </a:t>
            </a:r>
            <a:r>
              <a:rPr lang="cs-CZ" sz="2400" dirty="0" smtClean="0">
                <a:solidFill>
                  <a:schemeClr val="tx1"/>
                </a:solidFill>
              </a:rPr>
              <a:t>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Aktivita je připravena </a:t>
            </a:r>
            <a:r>
              <a:rPr lang="cs-CZ" sz="2400" dirty="0" smtClean="0">
                <a:solidFill>
                  <a:schemeClr val="tx1"/>
                </a:solidFill>
              </a:rPr>
              <a:t>pro druhý </a:t>
            </a:r>
            <a:r>
              <a:rPr lang="cs-CZ" sz="2400" dirty="0" smtClean="0">
                <a:solidFill>
                  <a:schemeClr val="tx1"/>
                </a:solidFill>
              </a:rPr>
              <a:t>ročník středních škol či odpovídající ročníky víceletých gymnázií.</a:t>
            </a:r>
          </a:p>
        </p:txBody>
      </p:sp>
    </p:spTree>
    <p:extLst>
      <p:ext uri="{BB962C8B-B14F-4D97-AF65-F5344CB8AC3E}">
        <p14:creationId xmlns:p14="http://schemas.microsoft.com/office/powerpoint/2010/main" val="167656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1634" y="332656"/>
            <a:ext cx="7772400" cy="1143000"/>
          </a:xfrm>
        </p:spPr>
        <p:txBody>
          <a:bodyPr/>
          <a:lstStyle/>
          <a:p>
            <a:r>
              <a:rPr lang="cs-CZ" dirty="0" smtClean="0"/>
              <a:t>Organická chemie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403648" y="1628800"/>
            <a:ext cx="6328372" cy="5042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1568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36912"/>
            <a:ext cx="7772400" cy="11430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= chemie studující organické látky – jejich strukturu, vlastnosti a využití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88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36912"/>
            <a:ext cx="7772400" cy="11430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rganické sloučeniny – všechny uhlíkaté mimo: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04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44016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Z následujících látek vyberte ty, které jsou považovány za anorganické a nejsou tedy předmětem studia organické chemie: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755576" y="2276872"/>
            <a:ext cx="2158008" cy="871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CaCO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3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6660232" y="2276872"/>
            <a:ext cx="2158008" cy="871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C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3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8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O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3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3563888" y="3356992"/>
            <a:ext cx="2158008" cy="871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CH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3</a:t>
            </a:r>
            <a:r>
              <a:rPr lang="cs-CZ" sz="3200" kern="0" dirty="0" smtClean="0">
                <a:solidFill>
                  <a:schemeClr val="tx2"/>
                </a:solidFill>
              </a:rPr>
              <a:t>CH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OH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6985992" y="4365104"/>
            <a:ext cx="2158008" cy="871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CO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 bwMode="auto">
          <a:xfrm>
            <a:off x="1043608" y="5373216"/>
            <a:ext cx="2158008" cy="871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C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O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3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5796136" y="5589240"/>
            <a:ext cx="2158008" cy="871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cs-CZ" sz="3200" kern="0" dirty="0" smtClean="0">
                <a:solidFill>
                  <a:schemeClr val="tx2"/>
                </a:solidFill>
              </a:rPr>
              <a:t>NH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4</a:t>
            </a: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CO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3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3131840" y="4869160"/>
            <a:ext cx="2158008" cy="871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CCl</a:t>
            </a:r>
            <a:r>
              <a:rPr kumimoji="0" lang="cs-CZ" sz="3200" b="0" i="0" u="none" strike="noStrike" kern="0" cap="none" spc="0" normalizeH="0" baseline="-2500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4</a:t>
            </a:r>
            <a:endParaRPr kumimoji="0" lang="cs-CZ" sz="3200" b="0" i="0" u="none" strike="noStrike" kern="0" cap="none" spc="0" normalizeH="0" baseline="-2500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886400"/>
            <a:ext cx="77724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složení uhlí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3608" y="260648"/>
            <a:ext cx="7233719" cy="571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359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72400" cy="2243336"/>
          </a:xfrm>
        </p:spPr>
        <p:txBody>
          <a:bodyPr/>
          <a:lstStyle/>
          <a:p>
            <a:r>
              <a:rPr lang="cs-CZ" dirty="0" smtClean="0"/>
              <a:t>další prvky v organických látkách: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47864" y="2060848"/>
            <a:ext cx="22860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400" kern="0" dirty="0">
                <a:solidFill>
                  <a:srgbClr val="FFFF00"/>
                </a:solidFill>
                <a:ea typeface="+mj-ea"/>
                <a:cs typeface="+mj-cs"/>
              </a:rPr>
              <a:t>vodík</a:t>
            </a:r>
            <a:br>
              <a:rPr lang="cs-CZ" sz="4400" kern="0" dirty="0">
                <a:solidFill>
                  <a:srgbClr val="FFFF00"/>
                </a:solidFill>
                <a:ea typeface="+mj-ea"/>
                <a:cs typeface="+mj-cs"/>
              </a:rPr>
            </a:br>
            <a:r>
              <a:rPr lang="cs-CZ" sz="4400" kern="0" dirty="0">
                <a:solidFill>
                  <a:srgbClr val="FFFF00"/>
                </a:solidFill>
                <a:ea typeface="+mj-ea"/>
                <a:cs typeface="+mj-cs"/>
              </a:rPr>
              <a:t>kyslík</a:t>
            </a:r>
            <a:br>
              <a:rPr lang="cs-CZ" sz="4400" kern="0" dirty="0">
                <a:solidFill>
                  <a:srgbClr val="FFFF00"/>
                </a:solidFill>
                <a:ea typeface="+mj-ea"/>
                <a:cs typeface="+mj-cs"/>
              </a:rPr>
            </a:br>
            <a:r>
              <a:rPr lang="cs-CZ" sz="4400" kern="0" dirty="0">
                <a:solidFill>
                  <a:srgbClr val="FFFF00"/>
                </a:solidFill>
                <a:ea typeface="+mj-ea"/>
                <a:cs typeface="+mj-cs"/>
              </a:rPr>
              <a:t>dusík</a:t>
            </a:r>
            <a:br>
              <a:rPr lang="cs-CZ" sz="4400" kern="0" dirty="0">
                <a:solidFill>
                  <a:srgbClr val="FFFF00"/>
                </a:solidFill>
                <a:ea typeface="+mj-ea"/>
                <a:cs typeface="+mj-cs"/>
              </a:rPr>
            </a:br>
            <a:r>
              <a:rPr lang="cs-CZ" sz="4400" kern="0" dirty="0">
                <a:solidFill>
                  <a:srgbClr val="FFFF00"/>
                </a:solidFill>
                <a:ea typeface="+mj-ea"/>
                <a:cs typeface="+mj-cs"/>
              </a:rPr>
              <a:t>fosfor</a:t>
            </a:r>
            <a:br>
              <a:rPr lang="cs-CZ" sz="4400" kern="0" dirty="0">
                <a:solidFill>
                  <a:srgbClr val="FFFF00"/>
                </a:solidFill>
                <a:ea typeface="+mj-ea"/>
                <a:cs typeface="+mj-cs"/>
              </a:rPr>
            </a:br>
            <a:r>
              <a:rPr lang="cs-CZ" sz="4400" kern="0" dirty="0">
                <a:solidFill>
                  <a:srgbClr val="FFFF00"/>
                </a:solidFill>
                <a:ea typeface="+mj-ea"/>
                <a:cs typeface="+mj-cs"/>
              </a:rPr>
              <a:t>síra</a:t>
            </a:r>
            <a:br>
              <a:rPr lang="cs-CZ" sz="4400" kern="0" dirty="0">
                <a:solidFill>
                  <a:srgbClr val="FFFF00"/>
                </a:solidFill>
                <a:ea typeface="+mj-ea"/>
                <a:cs typeface="+mj-cs"/>
              </a:rPr>
            </a:br>
            <a:r>
              <a:rPr lang="cs-CZ" sz="4400" kern="0" dirty="0">
                <a:solidFill>
                  <a:srgbClr val="FFFF00"/>
                </a:solidFill>
                <a:ea typeface="+mj-ea"/>
                <a:cs typeface="+mj-cs"/>
              </a:rPr>
              <a:t>halogeny</a:t>
            </a:r>
          </a:p>
        </p:txBody>
      </p:sp>
    </p:spTree>
    <p:extLst>
      <p:ext uri="{BB962C8B-B14F-4D97-AF65-F5344CB8AC3E}">
        <p14:creationId xmlns:p14="http://schemas.microsoft.com/office/powerpoint/2010/main" val="825538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7774632" cy="418755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tx1"/>
                </a:solidFill>
              </a:rPr>
              <a:t>Paracelsus</a:t>
            </a:r>
            <a:r>
              <a:rPr lang="cs-CZ" dirty="0" smtClean="0">
                <a:solidFill>
                  <a:schemeClr val="tx1"/>
                </a:solidFill>
              </a:rPr>
              <a:t>: „Aby mohl vzniknout organická sloučenina, je potřeba vitální síla, která je obsažena v živých organismech.“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998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7846640" cy="440357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F. </a:t>
            </a:r>
            <a:r>
              <a:rPr lang="cs-CZ" dirty="0" err="1" smtClean="0"/>
              <a:t>Wohler</a:t>
            </a:r>
            <a:r>
              <a:rPr lang="cs-CZ" dirty="0" smtClean="0"/>
              <a:t> (1828): syntéza první </a:t>
            </a:r>
            <a:r>
              <a:rPr lang="cs-CZ" dirty="0" err="1" smtClean="0"/>
              <a:t>org</a:t>
            </a:r>
            <a:r>
              <a:rPr lang="cs-CZ" dirty="0" smtClean="0"/>
              <a:t>. </a:t>
            </a:r>
            <a:r>
              <a:rPr lang="cs-CZ" dirty="0"/>
              <a:t>s</a:t>
            </a:r>
            <a:r>
              <a:rPr lang="cs-CZ" dirty="0" smtClean="0"/>
              <a:t>loučeniny z anorganické – konec teorie o vitální síle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615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45224"/>
            <a:ext cx="7772400" cy="1143000"/>
          </a:xfrm>
        </p:spPr>
        <p:txBody>
          <a:bodyPr/>
          <a:lstStyle/>
          <a:p>
            <a:r>
              <a:rPr lang="cs-CZ" dirty="0" smtClean="0"/>
              <a:t>Kyanatan amonný - močovina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83568" y="3933056"/>
            <a:ext cx="7822194" cy="1702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3042" name="Picture 2" descr="File:Wohler synthesis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88640"/>
            <a:ext cx="3240360" cy="347181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0249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type="title"/>
          </p:nvPr>
        </p:nvSpPr>
        <p:spPr>
          <a:xfrm>
            <a:off x="0" y="1628800"/>
            <a:ext cx="9144000" cy="52292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/>
                </a:solidFill>
              </a:rPr>
              <a:t>Friedrich </a:t>
            </a:r>
            <a:r>
              <a:rPr lang="cs-CZ" sz="2000" b="1" dirty="0" err="1" smtClean="0">
                <a:solidFill>
                  <a:schemeClr val="tx1"/>
                </a:solidFill>
              </a:rPr>
              <a:t>Wöhler</a:t>
            </a:r>
            <a:r>
              <a:rPr lang="cs-CZ" sz="2000" dirty="0" smtClean="0">
                <a:solidFill>
                  <a:schemeClr val="tx1"/>
                </a:solidFill>
              </a:rPr>
              <a:t> (31. 7. 1800 – 23. 9. 1882) byl německý chemik, který se zapsal do dějin chemie jako první, kdo připravil organickou sloučeninu z anorganické látky. Roku 1828 proměnil anorganický kyanatan amonný v močovinu – typický organický produkt látkové přeměny savců. Dokázal tak, že je možný vznik organických sloučenin i mimo živé tělo. Byla tím odstraněna domněnka o vitální síle potřebné k vytvoření organických sloučenin, kterou do té doby zastávali významní vědci, jako byl J. </a:t>
            </a:r>
            <a:r>
              <a:rPr lang="cs-CZ" sz="2000" dirty="0" err="1" smtClean="0">
                <a:solidFill>
                  <a:schemeClr val="tx1"/>
                </a:solidFill>
              </a:rPr>
              <a:t>Berzelius</a:t>
            </a:r>
            <a:r>
              <a:rPr lang="cs-CZ" sz="2000" dirty="0" smtClean="0">
                <a:solidFill>
                  <a:schemeClr val="tx1"/>
                </a:solidFill>
              </a:rPr>
              <a:t> nebo Aristoteles. </a:t>
            </a:r>
            <a:r>
              <a:rPr lang="cs-CZ" sz="2000" dirty="0" err="1" smtClean="0">
                <a:solidFill>
                  <a:schemeClr val="tx1"/>
                </a:solidFill>
              </a:rPr>
              <a:t>Wöhlerova</a:t>
            </a:r>
            <a:r>
              <a:rPr lang="cs-CZ" sz="2000" dirty="0" smtClean="0">
                <a:solidFill>
                  <a:schemeClr val="tx1"/>
                </a:solidFill>
              </a:rPr>
              <a:t> syntéza močoviny se stala mezníkem v dějinách organické chemie a otevřela cestu k bližšímu poznání organických sloučenin. Postupně začala mizet dříve nepřekonatelná hranice mezi organickou a anorganickou chemií.</a:t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 bwMode="auto">
          <a:xfrm>
            <a:off x="539552" y="26064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Pročtěte si následující</a:t>
            </a:r>
            <a:r>
              <a:rPr kumimoji="0" lang="cs-CZ" sz="3200" b="0" i="0" u="none" strike="noStrike" kern="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 text a odpovězte na následující otázku:</a:t>
            </a:r>
            <a:endParaRPr kumimoji="0" lang="cs-CZ" sz="32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348880"/>
            <a:ext cx="9144000" cy="4032448"/>
          </a:xfrm>
        </p:spPr>
        <p:txBody>
          <a:bodyPr/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   Je přirozené – látky z živé přírody neumíme vyrábět uměle.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B   Je umělé – anorganické i organické látky jsou tytéž látky, jak ve svých pokusech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      dokázal Friedrich </a:t>
            </a:r>
            <a:r>
              <a:rPr lang="cs-CZ" sz="2000" dirty="0" err="1" smtClean="0">
                <a:solidFill>
                  <a:schemeClr val="tx1"/>
                </a:solidFill>
              </a:rPr>
              <a:t>Wöhler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C   Je umělé - z dob, kdy se věřilo, že organické látky nelze vyrobit v laboratoři bez 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     „živé síly“ organizmů.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   Je přirozené – jak ve svých pokusech dokázal F. </a:t>
            </a:r>
            <a:r>
              <a:rPr lang="cs-CZ" sz="2000" dirty="0" err="1" smtClean="0">
                <a:solidFill>
                  <a:schemeClr val="tx1"/>
                </a:solidFill>
              </a:rPr>
              <a:t>Wöhler</a:t>
            </a:r>
            <a:r>
              <a:rPr lang="cs-CZ" sz="2000" dirty="0" smtClean="0">
                <a:solidFill>
                  <a:schemeClr val="tx1"/>
                </a:solidFill>
              </a:rPr>
              <a:t> i J. </a:t>
            </a:r>
            <a:r>
              <a:rPr lang="cs-CZ" sz="2000" dirty="0" err="1" smtClean="0">
                <a:solidFill>
                  <a:schemeClr val="tx1"/>
                </a:solidFill>
              </a:rPr>
              <a:t>Berzelius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51520" y="404664"/>
            <a:ext cx="871296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kern="0" dirty="0" smtClean="0">
                <a:ea typeface="+mj-ea"/>
                <a:cs typeface="+mj-cs"/>
              </a:rPr>
              <a:t>Dělení chemických látek na ty z neživé přírody - </a:t>
            </a:r>
            <a:r>
              <a:rPr lang="cs-CZ" sz="3200" b="1" kern="0" dirty="0" smtClean="0">
                <a:ea typeface="+mj-ea"/>
                <a:cs typeface="+mj-cs"/>
              </a:rPr>
              <a:t>anorganické</a:t>
            </a:r>
            <a:r>
              <a:rPr lang="cs-CZ" sz="3200" kern="0" dirty="0" smtClean="0">
                <a:ea typeface="+mj-ea"/>
                <a:cs typeface="+mj-cs"/>
              </a:rPr>
              <a:t> (př. kuchyňská sůl, CO</a:t>
            </a:r>
            <a:r>
              <a:rPr lang="cs-CZ" sz="3200" kern="0" baseline="-25000" dirty="0" smtClean="0">
                <a:ea typeface="+mj-ea"/>
                <a:cs typeface="+mj-cs"/>
              </a:rPr>
              <a:t>2</a:t>
            </a:r>
            <a:r>
              <a:rPr lang="cs-CZ" sz="3200" kern="0" dirty="0" smtClean="0">
                <a:ea typeface="+mj-ea"/>
                <a:cs typeface="+mj-cs"/>
              </a:rPr>
              <a:t>, H</a:t>
            </a:r>
            <a:r>
              <a:rPr lang="cs-CZ" sz="3200" kern="0" baseline="-25000" dirty="0" smtClean="0">
                <a:ea typeface="+mj-ea"/>
                <a:cs typeface="+mj-cs"/>
              </a:rPr>
              <a:t>2</a:t>
            </a:r>
            <a:r>
              <a:rPr lang="cs-CZ" sz="3200" kern="0" dirty="0" smtClean="0">
                <a:ea typeface="+mj-ea"/>
                <a:cs typeface="+mj-cs"/>
              </a:rPr>
              <a:t>O, kyslík…) a z živé přírody - </a:t>
            </a:r>
            <a:r>
              <a:rPr lang="cs-CZ" sz="3200" b="1" kern="0" dirty="0" smtClean="0">
                <a:ea typeface="+mj-ea"/>
                <a:cs typeface="+mj-cs"/>
              </a:rPr>
              <a:t>organické </a:t>
            </a:r>
            <a:r>
              <a:rPr lang="cs-CZ" sz="3200" kern="0" dirty="0" smtClean="0">
                <a:ea typeface="+mj-ea"/>
                <a:cs typeface="+mj-cs"/>
              </a:rPr>
              <a:t>(ropa, cukry, tuky, TNT…):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 bwMode="auto">
          <a:xfrm>
            <a:off x="0" y="3861048"/>
            <a:ext cx="8748464" cy="1368152"/>
          </a:xfrm>
          <a:prstGeom prst="ellipse">
            <a:avLst/>
          </a:prstGeom>
          <a:noFill/>
          <a:ln w="698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Elektronová konfigurace atomu uhlíku: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683568" y="3717032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>
              <a:lnSpc>
                <a:spcPct val="150000"/>
              </a:lnSpc>
            </a:pPr>
            <a:r>
              <a:rPr lang="cs-CZ" dirty="0" smtClean="0"/>
              <a:t>→ uhlík vždy čtyřvazný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651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361" y="620688"/>
            <a:ext cx="3975403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6672"/>
            <a:ext cx="3240360" cy="2430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704193" y="3068960"/>
            <a:ext cx="3048928" cy="3654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2553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azby směřují do vrcholu tetraedru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971600" y="2924944"/>
            <a:ext cx="2634558" cy="2381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9970" name="Picture 2" descr="File:120px-Tetrahedron-slowturn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780928"/>
            <a:ext cx="2736304" cy="273630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25895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204864"/>
            <a:ext cx="7774632" cy="188329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Uhlík má schopnost řetězit se – milióny možností sloučenin!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71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365104"/>
            <a:ext cx="8229600" cy="648072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085184"/>
            <a:ext cx="8229600" cy="3780420"/>
          </a:xfrm>
        </p:spPr>
        <p:txBody>
          <a:bodyPr/>
          <a:lstStyle/>
          <a:p>
            <a:r>
              <a:rPr lang="cs-CZ" sz="1400" dirty="0" smtClean="0">
                <a:solidFill>
                  <a:schemeClr val="tx1"/>
                </a:solidFill>
              </a:rPr>
              <a:t>http://commons.wikimedia.org/wiki/File:Nicotine-2D-skeletal.png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http://commons.wikimedia.org/wiki/File:120px-Tetrahedron-slowturn.gif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http://commons.wikimedia.org/wiki/File:Wohler_synthesis.gif?uselang=cs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archiv autora s pomocí </a:t>
            </a:r>
            <a:r>
              <a:rPr lang="cs-CZ" sz="1400" dirty="0" err="1" smtClean="0">
                <a:solidFill>
                  <a:schemeClr val="tx1"/>
                </a:solidFill>
              </a:rPr>
              <a:t>freewarového</a:t>
            </a:r>
            <a:r>
              <a:rPr lang="cs-CZ" sz="1400" dirty="0" smtClean="0">
                <a:solidFill>
                  <a:schemeClr val="tx1"/>
                </a:solidFill>
              </a:rPr>
              <a:t> programu </a:t>
            </a:r>
            <a:r>
              <a:rPr lang="cs-CZ" sz="1400" dirty="0" err="1" smtClean="0">
                <a:solidFill>
                  <a:schemeClr val="tx1"/>
                </a:solidFill>
              </a:rPr>
              <a:t>ChemSketch</a:t>
            </a:r>
            <a:r>
              <a:rPr lang="cs-CZ" sz="1400" dirty="0" smtClean="0">
                <a:solidFill>
                  <a:schemeClr val="tx1"/>
                </a:solidFill>
              </a:rPr>
              <a:t> pro tvorbu chemických vzorců 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0" y="0"/>
            <a:ext cx="9144000" cy="4509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Použitá literatura:</a:t>
            </a:r>
          </a:p>
          <a:p>
            <a:endParaRPr lang="cs-CZ" sz="2000" dirty="0"/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dirty="0" smtClean="0">
                <a:solidFill>
                  <a:schemeClr val="tx1"/>
                </a:solidFill>
                <a:cs typeface="Arial" pitchFamily="34" charset="0"/>
              </a:rPr>
              <a:t>Kotlík B., Růžičková K. </a:t>
            </a:r>
            <a:r>
              <a:rPr lang="cs-CZ" sz="2000" i="1" dirty="0" smtClean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2000" dirty="0" smtClean="0">
                <a:solidFill>
                  <a:schemeClr val="tx1"/>
                </a:solidFill>
                <a:cs typeface="Arial" pitchFamily="34" charset="0"/>
              </a:rPr>
              <a:t>, Havlíčkův Brod: Fragment, 1996. ISBN 80-7200-056-X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</a:pPr>
            <a:endParaRPr lang="cs-CZ" sz="20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2000" dirty="0" smtClean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2000" dirty="0" err="1" smtClean="0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2000" dirty="0" smtClean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2000" dirty="0" err="1" smtClean="0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2000" dirty="0" smtClean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2000" i="1" dirty="0" smtClean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2000" dirty="0" smtClean="0">
                <a:solidFill>
                  <a:schemeClr val="tx1"/>
                </a:solidFill>
                <a:cs typeface="Times New Roman" pitchFamily="18" charset="0"/>
              </a:rPr>
              <a:t>Praha: Fortuna, 2006. ISBN 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20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dirty="0" err="1" smtClean="0">
                <a:solidFill>
                  <a:schemeClr val="tx1"/>
                </a:solidFill>
              </a:rPr>
              <a:t>Wikipedia</a:t>
            </a:r>
            <a:r>
              <a:rPr lang="cs-CZ" sz="2000" dirty="0" smtClean="0">
                <a:solidFill>
                  <a:schemeClr val="tx1"/>
                </a:solidFill>
              </a:rPr>
              <a:t>. Otevřená Encyklopedie. </a:t>
            </a:r>
            <a:r>
              <a:rPr lang="cs-CZ" sz="2000" i="1" dirty="0" smtClean="0">
                <a:solidFill>
                  <a:schemeClr val="tx1"/>
                </a:solidFill>
              </a:rPr>
              <a:t>Fridrich </a:t>
            </a:r>
            <a:r>
              <a:rPr lang="cs-CZ" sz="2000" i="1" dirty="0" err="1" smtClean="0">
                <a:solidFill>
                  <a:schemeClr val="tx1"/>
                </a:solidFill>
              </a:rPr>
              <a:t>Wohler</a:t>
            </a:r>
            <a:r>
              <a:rPr lang="cs-CZ" sz="2000" dirty="0" smtClean="0">
                <a:solidFill>
                  <a:schemeClr val="tx1"/>
                </a:solidFill>
              </a:rPr>
              <a:t>. dostupné online http://cs.wikipedia.org/wiki/Friedrich_W%C3%B6hler, citováno dne 15.1.2014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</a:pPr>
            <a:endParaRPr lang="cs-CZ" sz="20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2000" dirty="0">
              <a:solidFill>
                <a:schemeClr val="tx1"/>
              </a:solidFill>
              <a:ea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6143</TotalTime>
  <Words>335</Words>
  <Application>Microsoft Office PowerPoint</Application>
  <PresentationFormat>Předvádění na obrazovce (4:3)</PresentationFormat>
  <Paragraphs>50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Arial</vt:lpstr>
      <vt:lpstr>Calibri</vt:lpstr>
      <vt:lpstr>Times New Roman</vt:lpstr>
      <vt:lpstr>Wingdings</vt:lpstr>
      <vt:lpstr>Výchozí návrh</vt:lpstr>
      <vt:lpstr>Prezentace aplikace PowerPoint</vt:lpstr>
      <vt:lpstr>ANOTACE</vt:lpstr>
      <vt:lpstr>Organická chemie</vt:lpstr>
      <vt:lpstr>= chemie studující organické látky – jejich strukturu, vlastnosti a využití</vt:lpstr>
      <vt:lpstr>organické sloučeniny – všechny uhlíkaté mimo:</vt:lpstr>
      <vt:lpstr>Z následujících látek vyberte ty, které jsou považovány za anorganické a nejsou tedy předmětem studia organické chemie:</vt:lpstr>
      <vt:lpstr>složení uhlí</vt:lpstr>
      <vt:lpstr>další prvky v organických látkách:  </vt:lpstr>
      <vt:lpstr>Paracelsus: „Aby mohl vzniknout organická sloučenina, je potřeba vitální síla, která je obsažena v živých organismech.“</vt:lpstr>
      <vt:lpstr>F. Wohler (1828): syntéza první org. sloučeniny z anorganické – konec teorie o vitální síle</vt:lpstr>
      <vt:lpstr>Kyanatan amonný - močovina</vt:lpstr>
      <vt:lpstr>Friedrich Wöhler (31. 7. 1800 – 23. 9. 1882) byl německý chemik, který se zapsal do dějin chemie jako první, kdo připravil organickou sloučeninu z anorganické látky. Roku 1828 proměnil anorganický kyanatan amonný v močovinu – typický organický produkt látkové přeměny savců. Dokázal tak, že je možný vznik organických sloučenin i mimo živé tělo. Byla tím odstraněna domněnka o vitální síle potřebné k vytvoření organických sloučenin, kterou do té doby zastávali významní vědci, jako byl J. Berzelius nebo Aristoteles. Wöhlerova syntéza močoviny se stala mezníkem v dějinách organické chemie a otevřela cestu k bližšímu poznání organických sloučenin. Postupně začala mizet dříve nepřekonatelná hranice mezi organickou a anorganickou chemií. </vt:lpstr>
      <vt:lpstr>A   Je přirozené – látky z živé přírody neumíme vyrábět uměle.  B   Je umělé – anorganické i organické látky jsou tytéž látky, jak ve svých pokusech        dokázal Friedrich Wöhler.  C   Je umělé - z dob, kdy se věřilo, že organické látky nelze vyrobit v laboratoři bez        „živé síly“ organizmů.  D   Je přirozené – jak ve svých pokusech dokázal F. Wöhler i J. Berzelius  </vt:lpstr>
      <vt:lpstr>Elektronová konfigurace atomu uhlíku:</vt:lpstr>
      <vt:lpstr>Prezentace aplikace PowerPoint</vt:lpstr>
      <vt:lpstr>vazby směřují do vrcholu tetraedru</vt:lpstr>
      <vt:lpstr>Uhlík má schopnost řetězit se – milióny možností sloučenin!</vt:lpstr>
      <vt:lpstr> Zdroje obrázků: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ucitel</cp:lastModifiedBy>
  <cp:revision>632</cp:revision>
  <dcterms:created xsi:type="dcterms:W3CDTF">2004-03-24T18:19:47Z</dcterms:created>
  <dcterms:modified xsi:type="dcterms:W3CDTF">2014-01-22T06:19:49Z</dcterms:modified>
</cp:coreProperties>
</file>