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8"/>
  </p:notesMasterIdLst>
  <p:sldIdLst>
    <p:sldId id="256" r:id="rId2"/>
    <p:sldId id="262" r:id="rId3"/>
    <p:sldId id="280" r:id="rId4"/>
    <p:sldId id="299" r:id="rId5"/>
    <p:sldId id="300" r:id="rId6"/>
    <p:sldId id="274" r:id="rId7"/>
    <p:sldId id="290" r:id="rId8"/>
    <p:sldId id="285" r:id="rId9"/>
    <p:sldId id="286" r:id="rId10"/>
    <p:sldId id="289" r:id="rId11"/>
    <p:sldId id="287" r:id="rId12"/>
    <p:sldId id="275" r:id="rId13"/>
    <p:sldId id="288" r:id="rId14"/>
    <p:sldId id="281" r:id="rId15"/>
    <p:sldId id="282" r:id="rId16"/>
    <p:sldId id="283" r:id="rId17"/>
    <p:sldId id="284" r:id="rId18"/>
    <p:sldId id="276" r:id="rId19"/>
    <p:sldId id="293" r:id="rId20"/>
    <p:sldId id="294" r:id="rId21"/>
    <p:sldId id="295" r:id="rId22"/>
    <p:sldId id="296" r:id="rId23"/>
    <p:sldId id="297" r:id="rId24"/>
    <p:sldId id="298" r:id="rId25"/>
    <p:sldId id="291" r:id="rId26"/>
    <p:sldId id="26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DC4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8" autoAdjust="0"/>
    <p:restoredTop sz="94660"/>
  </p:normalViewPr>
  <p:slideViewPr>
    <p:cSldViewPr>
      <p:cViewPr>
        <p:scale>
          <a:sx n="66" d="100"/>
          <a:sy n="66" d="100"/>
        </p:scale>
        <p:origin x="-216" y="-9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b="1" dirty="0" smtClean="0"/>
            <a:t>Angličtina 5. 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VY_32_INOVACE_JOBS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</a:t>
          </a:r>
          <a:r>
            <a:rPr lang="cs-CZ" b="1" dirty="0" smtClean="0"/>
            <a:t>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</a:t>
          </a:r>
          <a:r>
            <a:rPr lang="cs-CZ" sz="2000" b="1" kern="1200" dirty="0" smtClean="0"/>
            <a:t>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dirty="0" smtClean="0"/>
            <a:t>Angličtina 5. 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VY_32_INOVACE_JOBS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027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1.wmf"/><Relationship Id="rId12" Type="http://schemas.openxmlformats.org/officeDocument/2006/relationships/image" Target="../media/image1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11" Type="http://schemas.openxmlformats.org/officeDocument/2006/relationships/image" Target="../media/image6.wmf"/><Relationship Id="rId5" Type="http://schemas.openxmlformats.org/officeDocument/2006/relationships/image" Target="../media/image3.wmf"/><Relationship Id="rId10" Type="http://schemas.openxmlformats.org/officeDocument/2006/relationships/image" Target="../media/image12.wmf"/><Relationship Id="rId4" Type="http://schemas.openxmlformats.org/officeDocument/2006/relationships/image" Target="../media/image10.wmf"/><Relationship Id="rId9" Type="http://schemas.openxmlformats.org/officeDocument/2006/relationships/image" Target="../media/image5.wmf"/><Relationship Id="rId14" Type="http://schemas.openxmlformats.org/officeDocument/2006/relationships/image" Target="../media/image7.wm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76375775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611560" y="1556792"/>
            <a:ext cx="7948405" cy="475252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dirty="0" smtClean="0"/>
              <a:t>Materiál slouží k výkladu </a:t>
            </a:r>
            <a:r>
              <a:rPr lang="cs-CZ" dirty="0" smtClean="0"/>
              <a:t>nových slovíček na téma „Zaměstnání“  a k jejich procvičení</a:t>
            </a:r>
            <a:endParaRPr lang="cs-CZ" dirty="0" smtClean="0"/>
          </a:p>
          <a:p>
            <a:pPr algn="just"/>
            <a:r>
              <a:rPr lang="cs-CZ" dirty="0" smtClean="0"/>
              <a:t>Snímky </a:t>
            </a:r>
            <a:r>
              <a:rPr lang="cs-CZ" dirty="0" smtClean="0"/>
              <a:t>4-5 jsou výkladové(představují obrázek  a daný </a:t>
            </a:r>
            <a:r>
              <a:rPr lang="cs-CZ" err="1" smtClean="0"/>
              <a:t>angl</a:t>
            </a:r>
            <a:r>
              <a:rPr lang="cs-CZ" smtClean="0"/>
              <a:t>. výraz</a:t>
            </a:r>
            <a:r>
              <a:rPr lang="cs-CZ" dirty="0" smtClean="0"/>
              <a:t>), snímky 6-18 pracují s otázkou „Co je její/jeho povolání?“ Zde je procvičena otázka, odpověď kladná i záporná a věta oznamovací, zároveň dochází k upevňování nové slovní zásoby. </a:t>
            </a:r>
            <a:r>
              <a:rPr lang="cs-CZ" dirty="0"/>
              <a:t> </a:t>
            </a:r>
            <a:r>
              <a:rPr lang="cs-CZ" dirty="0" err="1" smtClean="0"/>
              <a:t>Slidy</a:t>
            </a:r>
            <a:r>
              <a:rPr lang="cs-CZ" dirty="0" smtClean="0"/>
              <a:t> 19 – 24 jsou hravým testem(výběr ze tří možností), kdy z obrázku povolání je vidět pouze část a děti musí hádat, o které se jedná. V případě kliknutí na správnou odpověď se obrázek odkrývá a objeví se věta „</a:t>
            </a:r>
            <a:r>
              <a:rPr lang="cs-CZ" dirty="0" err="1" smtClean="0"/>
              <a:t>That´s</a:t>
            </a:r>
            <a:r>
              <a:rPr lang="cs-CZ" dirty="0" smtClean="0"/>
              <a:t> </a:t>
            </a:r>
            <a:r>
              <a:rPr lang="cs-CZ" dirty="0" err="1" smtClean="0"/>
              <a:t>great</a:t>
            </a:r>
            <a:r>
              <a:rPr lang="cs-CZ" dirty="0" smtClean="0"/>
              <a:t>“, v případě špatné odpovědi se prolne odpověď „</a:t>
            </a:r>
            <a:r>
              <a:rPr lang="cs-CZ" dirty="0" err="1" smtClean="0"/>
              <a:t>Bad</a:t>
            </a:r>
            <a:r>
              <a:rPr lang="cs-CZ" dirty="0" smtClean="0"/>
              <a:t> </a:t>
            </a:r>
            <a:r>
              <a:rPr lang="cs-CZ" dirty="0" err="1" smtClean="0"/>
              <a:t>luck</a:t>
            </a:r>
            <a:r>
              <a:rPr lang="cs-CZ" dirty="0" smtClean="0">
                <a:sym typeface="Wingdings" pitchFamily="2" charset="2"/>
              </a:rPr>
              <a:t>“ . Snímek 25 je o postřehu(</a:t>
            </a:r>
            <a:r>
              <a:rPr lang="cs-CZ" dirty="0" err="1" smtClean="0">
                <a:sym typeface="Wingdings" pitchFamily="2" charset="2"/>
              </a:rPr>
              <a:t>Kimova</a:t>
            </a:r>
            <a:r>
              <a:rPr lang="cs-CZ" dirty="0" smtClean="0">
                <a:sym typeface="Wingdings" pitchFamily="2" charset="2"/>
              </a:rPr>
              <a:t> hra), děti mají za úkol si zapamatovat co nejvíce přesných poloh obrázků, po minutě  obrázky mizí pod čtverci s čísly a dál je ´možno pracovat s otázkou: Kde je…? Kdo je pod číslem…? Kdo je  vedle …? Atd. Po kliknutí na zvolené číslo se objeví obrázek i se slovíčkem</a:t>
            </a:r>
            <a:endParaRPr lang="cs-CZ" dirty="0" smtClean="0"/>
          </a:p>
          <a:p>
            <a:pPr algn="just"/>
            <a:r>
              <a:rPr lang="cs-CZ" dirty="0" smtClean="0"/>
              <a:t>Je </a:t>
            </a:r>
            <a:r>
              <a:rPr lang="cs-CZ" dirty="0"/>
              <a:t>určen pro žáky 5. ročníku</a:t>
            </a:r>
          </a:p>
          <a:p>
            <a:pPr algn="just"/>
            <a:r>
              <a:rPr lang="cs-CZ" dirty="0"/>
              <a:t>Časová dotace – 20 minut</a:t>
            </a:r>
          </a:p>
          <a:p>
            <a:pPr algn="just"/>
            <a:r>
              <a:rPr lang="cs-CZ" dirty="0" smtClean="0"/>
              <a:t>Materiál </a:t>
            </a:r>
            <a:r>
              <a:rPr lang="cs-CZ" dirty="0"/>
              <a:t>obsahuje </a:t>
            </a:r>
            <a:r>
              <a:rPr lang="cs-CZ" dirty="0" smtClean="0"/>
              <a:t>26 </a:t>
            </a:r>
            <a:r>
              <a:rPr lang="cs-CZ" dirty="0"/>
              <a:t>stran a je určen k </a:t>
            </a:r>
            <a:r>
              <a:rPr lang="cs-CZ" dirty="0" smtClean="0"/>
              <a:t>inovativní </a:t>
            </a:r>
            <a:r>
              <a:rPr lang="cs-CZ" dirty="0"/>
              <a:t>výuce</a:t>
            </a:r>
            <a:r>
              <a:rPr lang="cs-CZ" dirty="0" smtClean="0"/>
              <a:t>.</a:t>
            </a:r>
          </a:p>
          <a:p>
            <a:pPr marL="0" indent="0" algn="just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252728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2"/>
                </a:solidFill>
              </a:rPr>
              <a:t>JOBS</a:t>
            </a:r>
            <a:endParaRPr lang="cs-CZ" sz="66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12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5" name="Picture 2" descr="C:\Users\sen\AppData\Local\Microsoft\Windows\Temporary Internet Files\Content.IE5\ETR1H94E\MC9003340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0443" y="3904698"/>
            <a:ext cx="1118894" cy="1660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en\AppData\Local\Microsoft\Windows\Temporary Internet Files\Content.IE5\ETR1H94E\MC9003340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6794" y="4156120"/>
            <a:ext cx="1505359" cy="140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sen\AppData\Local\Microsoft\Windows\Temporary Internet Files\Content.IE5\ETR1H94E\MC9003340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772" y="1451833"/>
            <a:ext cx="1360951" cy="132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en\AppData\Local\Microsoft\Windows\Temporary Internet Files\Content.IE5\OKK7SFPI\MC9003340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484" y="1413360"/>
            <a:ext cx="899973" cy="136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sen\AppData\Local\Microsoft\Windows\Temporary Internet Files\Content.IE5\ETR1H94E\MC9003340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066" y="1124744"/>
            <a:ext cx="1236103" cy="165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sen\AppData\Local\Microsoft\Windows\Temporary Internet Files\Content.IE5\WWS2MI0Z\MC9002516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610" y="3745094"/>
            <a:ext cx="1065276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897520" y="2863115"/>
            <a:ext cx="15087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DENTIST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2863115"/>
            <a:ext cx="16145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CLEANER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75373" y="2863115"/>
            <a:ext cx="18020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DUSTMAN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99592" y="5642084"/>
            <a:ext cx="1659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BUTCHER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95217" y="5642084"/>
            <a:ext cx="1553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BAKER    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36055" y="5642084"/>
            <a:ext cx="12490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NURSE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144732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14338" name="Picture 2" descr="C:\Users\sen\AppData\Local\Microsoft\Windows\Temporary Internet Files\Content.IE5\OKK7SFPI\MC900334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290" y="1067191"/>
            <a:ext cx="1256734" cy="150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sen\AppData\Local\Microsoft\Windows\Temporary Internet Files\Content.IE5\NS4GRBO0\MC9002792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451" y="3935330"/>
            <a:ext cx="1048159" cy="150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en\AppData\Local\Microsoft\Windows\Temporary Internet Files\Content.IE5\WWS2MI0Z\MC9002345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0613" y="1202159"/>
            <a:ext cx="1394045" cy="136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sen\AppData\Local\Microsoft\Windows\Temporary Internet Files\Content.IE5\ETR1H94E\MC9003341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8808" y="3941376"/>
            <a:ext cx="721695" cy="1503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sen\AppData\Local\Microsoft\Windows\Temporary Internet Files\Content.IE5\ETR1H94E\MC9003340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217" y="1049810"/>
            <a:ext cx="1194765" cy="1518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sen\AppData\Local\Microsoft\Windows\Temporary Internet Files\Content.IE5\ETR1H94E\MC9003340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305" y="3948178"/>
            <a:ext cx="1218948" cy="149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7520" y="2791107"/>
            <a:ext cx="16369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FIREMAN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2791107"/>
            <a:ext cx="10967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PILOT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75373" y="2791107"/>
            <a:ext cx="16241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TEACHER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9592" y="5570076"/>
            <a:ext cx="1907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GARDENER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95217" y="5570076"/>
            <a:ext cx="1412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COOK    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940152" y="5570076"/>
            <a:ext cx="26484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POLICEWOMAN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1144732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his </a:t>
            </a:r>
            <a:r>
              <a:rPr lang="cs-CZ" dirty="0" err="1" smtClean="0"/>
              <a:t>job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46623" y="4725144"/>
            <a:ext cx="40324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schemeClr val="tx2"/>
                </a:solidFill>
              </a:rPr>
              <a:t>H</a:t>
            </a:r>
            <a:r>
              <a:rPr lang="cs-CZ" sz="4000" dirty="0" smtClean="0">
                <a:solidFill>
                  <a:schemeClr val="tx2"/>
                </a:solidFill>
              </a:rPr>
              <a:t>e</a:t>
            </a:r>
            <a:r>
              <a:rPr lang="en-US" sz="4000" dirty="0" smtClean="0">
                <a:solidFill>
                  <a:schemeClr val="tx2"/>
                </a:solidFill>
              </a:rPr>
              <a:t>'s </a:t>
            </a:r>
            <a:r>
              <a:rPr lang="en-US" sz="4000" dirty="0">
                <a:solidFill>
                  <a:schemeClr val="tx2"/>
                </a:solidFill>
              </a:rPr>
              <a:t>a teacher.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46623" y="2380961"/>
            <a:ext cx="41265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Is </a:t>
            </a:r>
            <a:r>
              <a:rPr lang="en-US" sz="4000" dirty="0" smtClean="0">
                <a:solidFill>
                  <a:schemeClr val="tx2"/>
                </a:solidFill>
              </a:rPr>
              <a:t>he </a:t>
            </a:r>
            <a:r>
              <a:rPr lang="en-US" sz="4000" dirty="0">
                <a:solidFill>
                  <a:schemeClr val="tx2"/>
                </a:solidFill>
              </a:rPr>
              <a:t>a doctor</a:t>
            </a:r>
            <a:r>
              <a:rPr lang="en-US" sz="4000" dirty="0" smtClean="0">
                <a:solidFill>
                  <a:schemeClr val="tx2"/>
                </a:solidFill>
              </a:rPr>
              <a:t>?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35379" y="3563759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No, </a:t>
            </a:r>
            <a:r>
              <a:rPr lang="en-US" sz="4000" dirty="0" smtClean="0">
                <a:solidFill>
                  <a:schemeClr val="tx2"/>
                </a:solidFill>
              </a:rPr>
              <a:t>he </a:t>
            </a:r>
            <a:r>
              <a:rPr lang="en-US" sz="4000" dirty="0">
                <a:solidFill>
                  <a:schemeClr val="tx2"/>
                </a:solidFill>
              </a:rPr>
              <a:t>isn't a doctor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/>
          </a:p>
        </p:txBody>
      </p:sp>
      <p:pic>
        <p:nvPicPr>
          <p:cNvPr id="13315" name="Picture 3" descr="C:\Users\sen\AppData\Local\Microsoft\Windows\Temporary Internet Files\Content.IE5\OKK7SFPI\MC9003340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2559"/>
            <a:ext cx="3259642" cy="3894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05732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his </a:t>
            </a:r>
            <a:r>
              <a:rPr lang="cs-CZ" dirty="0" err="1" smtClean="0"/>
              <a:t>job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46623" y="4725144"/>
            <a:ext cx="40324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He</a:t>
            </a:r>
            <a:r>
              <a:rPr lang="en-US" sz="4000" dirty="0" smtClean="0">
                <a:solidFill>
                  <a:schemeClr val="tx2"/>
                </a:solidFill>
              </a:rPr>
              <a:t>'s </a:t>
            </a:r>
            <a:r>
              <a:rPr lang="en-US" sz="4000" dirty="0">
                <a:solidFill>
                  <a:schemeClr val="tx2"/>
                </a:solidFill>
              </a:rPr>
              <a:t>a </a:t>
            </a:r>
            <a:r>
              <a:rPr lang="cs-CZ" sz="4000" dirty="0" err="1" smtClean="0">
                <a:solidFill>
                  <a:schemeClr val="tx2"/>
                </a:solidFill>
              </a:rPr>
              <a:t>dentist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46623" y="2380961"/>
            <a:ext cx="41265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Is </a:t>
            </a:r>
            <a:r>
              <a:rPr lang="en-US" sz="4000" dirty="0" smtClean="0">
                <a:solidFill>
                  <a:schemeClr val="tx2"/>
                </a:solidFill>
              </a:rPr>
              <a:t>he </a:t>
            </a:r>
            <a:r>
              <a:rPr lang="en-US" sz="4000" dirty="0">
                <a:solidFill>
                  <a:schemeClr val="tx2"/>
                </a:solidFill>
              </a:rPr>
              <a:t>a </a:t>
            </a:r>
            <a:r>
              <a:rPr lang="cs-CZ" sz="4000" dirty="0" err="1" smtClean="0">
                <a:solidFill>
                  <a:schemeClr val="tx2"/>
                </a:solidFill>
              </a:rPr>
              <a:t>teacher</a:t>
            </a:r>
            <a:r>
              <a:rPr lang="en-US" sz="4000" dirty="0" smtClean="0">
                <a:solidFill>
                  <a:schemeClr val="tx2"/>
                </a:solidFill>
              </a:rPr>
              <a:t>?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35379" y="3563759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No, </a:t>
            </a:r>
            <a:r>
              <a:rPr lang="en-US" sz="4000" dirty="0" smtClean="0">
                <a:solidFill>
                  <a:schemeClr val="tx2"/>
                </a:solidFill>
              </a:rPr>
              <a:t>he </a:t>
            </a:r>
            <a:r>
              <a:rPr lang="en-US" sz="4000" dirty="0">
                <a:solidFill>
                  <a:schemeClr val="tx2"/>
                </a:solidFill>
              </a:rPr>
              <a:t>isn't a </a:t>
            </a:r>
            <a:r>
              <a:rPr lang="cs-CZ" sz="4000" dirty="0" err="1" smtClean="0">
                <a:solidFill>
                  <a:schemeClr val="tx2"/>
                </a:solidFill>
              </a:rPr>
              <a:t>teache</a:t>
            </a:r>
            <a:r>
              <a:rPr lang="en-US" sz="4000" dirty="0" smtClean="0">
                <a:solidFill>
                  <a:schemeClr val="tx2"/>
                </a:solidFill>
              </a:rPr>
              <a:t>r.</a:t>
            </a:r>
            <a:endParaRPr lang="cs-CZ" sz="4000" dirty="0"/>
          </a:p>
        </p:txBody>
      </p:sp>
      <p:pic>
        <p:nvPicPr>
          <p:cNvPr id="10242" name="Picture 2" descr="C:\Users\sen\AppData\Local\Microsoft\Windows\Temporary Internet Files\Content.IE5\ETR1H94E\MC9003340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30701"/>
            <a:ext cx="2914665" cy="3902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3699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her </a:t>
            </a:r>
            <a:r>
              <a:rPr lang="cs-CZ" dirty="0" err="1" smtClean="0"/>
              <a:t>job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46623" y="5025370"/>
            <a:ext cx="40324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She</a:t>
            </a:r>
            <a:r>
              <a:rPr lang="en-US" sz="4000" dirty="0" smtClean="0">
                <a:solidFill>
                  <a:schemeClr val="tx2"/>
                </a:solidFill>
              </a:rPr>
              <a:t>'s </a:t>
            </a:r>
            <a:r>
              <a:rPr lang="en-US" sz="4000" dirty="0">
                <a:solidFill>
                  <a:schemeClr val="tx2"/>
                </a:solidFill>
              </a:rPr>
              <a:t>a </a:t>
            </a:r>
            <a:r>
              <a:rPr lang="cs-CZ" sz="4000" dirty="0" err="1" smtClean="0">
                <a:solidFill>
                  <a:schemeClr val="tx2"/>
                </a:solidFill>
              </a:rPr>
              <a:t>nurse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46623" y="2380961"/>
            <a:ext cx="41265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Is </a:t>
            </a:r>
            <a:r>
              <a:rPr lang="cs-CZ" sz="4000" dirty="0">
                <a:solidFill>
                  <a:schemeClr val="tx2"/>
                </a:solidFill>
              </a:rPr>
              <a:t>s</a:t>
            </a:r>
            <a:r>
              <a:rPr lang="en-US" sz="4000" dirty="0">
                <a:solidFill>
                  <a:schemeClr val="tx2"/>
                </a:solidFill>
              </a:rPr>
              <a:t>he a </a:t>
            </a:r>
            <a:r>
              <a:rPr lang="cs-CZ" sz="4000" dirty="0" err="1" smtClean="0">
                <a:solidFill>
                  <a:schemeClr val="tx2"/>
                </a:solidFill>
              </a:rPr>
              <a:t>gardene</a:t>
            </a:r>
            <a:r>
              <a:rPr lang="en-US" sz="4000" dirty="0" smtClean="0">
                <a:solidFill>
                  <a:schemeClr val="tx2"/>
                </a:solidFill>
              </a:rPr>
              <a:t>r?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35379" y="3429000"/>
            <a:ext cx="49685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No, </a:t>
            </a:r>
            <a:r>
              <a:rPr lang="cs-CZ" sz="4000" dirty="0">
                <a:solidFill>
                  <a:schemeClr val="tx2"/>
                </a:solidFill>
              </a:rPr>
              <a:t>s</a:t>
            </a:r>
            <a:r>
              <a:rPr lang="en-US" sz="4000" dirty="0">
                <a:solidFill>
                  <a:schemeClr val="tx2"/>
                </a:solidFill>
              </a:rPr>
              <a:t>he isn't a </a:t>
            </a:r>
            <a:r>
              <a:rPr lang="cs-CZ" sz="4000" dirty="0" err="1" smtClean="0">
                <a:solidFill>
                  <a:schemeClr val="tx2"/>
                </a:solidFill>
              </a:rPr>
              <a:t>gardener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/>
          </a:p>
        </p:txBody>
      </p:sp>
      <p:pic>
        <p:nvPicPr>
          <p:cNvPr id="7170" name="Picture 2" descr="C:\Users\sen\AppData\Local\Microsoft\Windows\Temporary Internet Files\Content.IE5\ETR1H94E\MC9002516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992" y="1730636"/>
            <a:ext cx="2511864" cy="4290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3699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his </a:t>
            </a:r>
            <a:r>
              <a:rPr lang="cs-CZ" dirty="0" err="1" smtClean="0"/>
              <a:t>job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46623" y="4725144"/>
            <a:ext cx="40324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He</a:t>
            </a:r>
            <a:r>
              <a:rPr lang="en-US" sz="4000" dirty="0" smtClean="0">
                <a:solidFill>
                  <a:schemeClr val="tx2"/>
                </a:solidFill>
              </a:rPr>
              <a:t>'s </a:t>
            </a:r>
            <a:r>
              <a:rPr lang="en-US" sz="4000" dirty="0">
                <a:solidFill>
                  <a:schemeClr val="tx2"/>
                </a:solidFill>
              </a:rPr>
              <a:t>a </a:t>
            </a:r>
            <a:r>
              <a:rPr lang="cs-CZ" sz="4000" dirty="0" smtClean="0">
                <a:solidFill>
                  <a:schemeClr val="tx2"/>
                </a:solidFill>
              </a:rPr>
              <a:t>garden</a:t>
            </a:r>
            <a:r>
              <a:rPr lang="en-US" sz="4000" dirty="0" err="1" smtClean="0">
                <a:solidFill>
                  <a:schemeClr val="tx2"/>
                </a:solidFill>
              </a:rPr>
              <a:t>er</a:t>
            </a:r>
            <a:r>
              <a:rPr lang="en-US" sz="4000" dirty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46623" y="2380961"/>
            <a:ext cx="41265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Is </a:t>
            </a:r>
            <a:r>
              <a:rPr lang="en-US" sz="4000" dirty="0" smtClean="0">
                <a:solidFill>
                  <a:schemeClr val="tx2"/>
                </a:solidFill>
              </a:rPr>
              <a:t>he </a:t>
            </a:r>
            <a:r>
              <a:rPr lang="en-US" sz="4000" dirty="0">
                <a:solidFill>
                  <a:schemeClr val="tx2"/>
                </a:solidFill>
              </a:rPr>
              <a:t>a </a:t>
            </a:r>
            <a:r>
              <a:rPr lang="cs-CZ" sz="4000" dirty="0" err="1" smtClean="0">
                <a:solidFill>
                  <a:schemeClr val="tx2"/>
                </a:solidFill>
              </a:rPr>
              <a:t>cleaner</a:t>
            </a:r>
            <a:r>
              <a:rPr lang="en-US" sz="4000" dirty="0" smtClean="0">
                <a:solidFill>
                  <a:schemeClr val="tx2"/>
                </a:solidFill>
              </a:rPr>
              <a:t>?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35379" y="3563759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No, </a:t>
            </a:r>
            <a:r>
              <a:rPr lang="en-US" sz="4000" dirty="0" smtClean="0">
                <a:solidFill>
                  <a:schemeClr val="tx2"/>
                </a:solidFill>
              </a:rPr>
              <a:t>he </a:t>
            </a:r>
            <a:r>
              <a:rPr lang="en-US" sz="4000" dirty="0">
                <a:solidFill>
                  <a:schemeClr val="tx2"/>
                </a:solidFill>
              </a:rPr>
              <a:t>isn't a </a:t>
            </a:r>
            <a:r>
              <a:rPr lang="cs-CZ" sz="4000" dirty="0" err="1" smtClean="0">
                <a:solidFill>
                  <a:schemeClr val="tx2"/>
                </a:solidFill>
              </a:rPr>
              <a:t>cleaner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/>
          </a:p>
        </p:txBody>
      </p:sp>
      <p:pic>
        <p:nvPicPr>
          <p:cNvPr id="6146" name="Picture 2" descr="C:\Users\sen\AppData\Local\Microsoft\Windows\Temporary Internet Files\Content.IE5\ETR1H94E\MC900334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50302"/>
            <a:ext cx="3161638" cy="3882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3699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his </a:t>
            </a:r>
            <a:r>
              <a:rPr lang="cs-CZ" dirty="0" err="1" smtClean="0"/>
              <a:t>job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46623" y="5097378"/>
            <a:ext cx="40324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He</a:t>
            </a:r>
            <a:r>
              <a:rPr lang="en-US" sz="4000" dirty="0" smtClean="0">
                <a:solidFill>
                  <a:schemeClr val="tx2"/>
                </a:solidFill>
              </a:rPr>
              <a:t>'s </a:t>
            </a:r>
            <a:r>
              <a:rPr lang="en-US" sz="4000" dirty="0">
                <a:solidFill>
                  <a:schemeClr val="tx2"/>
                </a:solidFill>
              </a:rPr>
              <a:t>a </a:t>
            </a:r>
            <a:r>
              <a:rPr lang="cs-CZ" sz="4000" dirty="0" err="1" smtClean="0">
                <a:solidFill>
                  <a:schemeClr val="tx2"/>
                </a:solidFill>
              </a:rPr>
              <a:t>fireman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46623" y="2380961"/>
            <a:ext cx="41265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Is </a:t>
            </a:r>
            <a:r>
              <a:rPr lang="en-US" sz="4000" dirty="0" smtClean="0">
                <a:solidFill>
                  <a:schemeClr val="tx2"/>
                </a:solidFill>
              </a:rPr>
              <a:t>he </a:t>
            </a:r>
            <a:r>
              <a:rPr lang="en-US" sz="4000" dirty="0">
                <a:solidFill>
                  <a:schemeClr val="tx2"/>
                </a:solidFill>
              </a:rPr>
              <a:t>a </a:t>
            </a:r>
            <a:r>
              <a:rPr lang="cs-CZ" sz="4000" dirty="0" err="1" smtClean="0">
                <a:solidFill>
                  <a:schemeClr val="tx2"/>
                </a:solidFill>
              </a:rPr>
              <a:t>policeman</a:t>
            </a:r>
            <a:r>
              <a:rPr lang="en-US" sz="4000" dirty="0" smtClean="0">
                <a:solidFill>
                  <a:schemeClr val="tx2"/>
                </a:solidFill>
              </a:rPr>
              <a:t>?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35379" y="3563759"/>
            <a:ext cx="49685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No, </a:t>
            </a:r>
            <a:r>
              <a:rPr lang="en-US" sz="4000" dirty="0" smtClean="0">
                <a:solidFill>
                  <a:schemeClr val="tx2"/>
                </a:solidFill>
              </a:rPr>
              <a:t>he </a:t>
            </a:r>
            <a:r>
              <a:rPr lang="en-US" sz="4000" dirty="0">
                <a:solidFill>
                  <a:schemeClr val="tx2"/>
                </a:solidFill>
              </a:rPr>
              <a:t>isn't a </a:t>
            </a:r>
            <a:r>
              <a:rPr lang="cs-CZ" sz="4000" dirty="0" err="1" smtClean="0">
                <a:solidFill>
                  <a:schemeClr val="tx2"/>
                </a:solidFill>
              </a:rPr>
              <a:t>policeman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/>
          </a:p>
        </p:txBody>
      </p:sp>
      <p:pic>
        <p:nvPicPr>
          <p:cNvPr id="9218" name="Picture 2" descr="C:\Users\sen\AppData\Local\Microsoft\Windows\Temporary Internet Files\Content.IE5\ETR1H94E\MC900334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981" y="1793461"/>
            <a:ext cx="3098915" cy="3939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64480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her </a:t>
            </a:r>
            <a:r>
              <a:rPr lang="cs-CZ" dirty="0" err="1" smtClean="0"/>
              <a:t>job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46623" y="4725144"/>
            <a:ext cx="40324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She</a:t>
            </a:r>
            <a:r>
              <a:rPr lang="en-US" sz="4000" dirty="0" smtClean="0">
                <a:solidFill>
                  <a:schemeClr val="tx2"/>
                </a:solidFill>
              </a:rPr>
              <a:t>'s </a:t>
            </a:r>
            <a:r>
              <a:rPr lang="en-US" sz="4000" dirty="0">
                <a:solidFill>
                  <a:schemeClr val="tx2"/>
                </a:solidFill>
              </a:rPr>
              <a:t>a </a:t>
            </a:r>
            <a:r>
              <a:rPr lang="cs-CZ" sz="4000" dirty="0" err="1" smtClean="0">
                <a:solidFill>
                  <a:schemeClr val="tx2"/>
                </a:solidFill>
              </a:rPr>
              <a:t>clean</a:t>
            </a:r>
            <a:r>
              <a:rPr lang="en-US" sz="4000" dirty="0" err="1" smtClean="0">
                <a:solidFill>
                  <a:schemeClr val="tx2"/>
                </a:solidFill>
              </a:rPr>
              <a:t>er</a:t>
            </a:r>
            <a:r>
              <a:rPr lang="en-US" sz="4000" dirty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46623" y="2380961"/>
            <a:ext cx="41265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Is </a:t>
            </a:r>
            <a:r>
              <a:rPr lang="cs-CZ" sz="4000" dirty="0">
                <a:solidFill>
                  <a:schemeClr val="tx2"/>
                </a:solidFill>
              </a:rPr>
              <a:t>s</a:t>
            </a:r>
            <a:r>
              <a:rPr lang="en-US" sz="4000" dirty="0">
                <a:solidFill>
                  <a:schemeClr val="tx2"/>
                </a:solidFill>
              </a:rPr>
              <a:t>he a </a:t>
            </a:r>
            <a:r>
              <a:rPr lang="cs-CZ" sz="4000" dirty="0" err="1" smtClean="0">
                <a:solidFill>
                  <a:schemeClr val="tx2"/>
                </a:solidFill>
              </a:rPr>
              <a:t>dentist</a:t>
            </a:r>
            <a:r>
              <a:rPr lang="en-US" sz="4000" dirty="0" smtClean="0">
                <a:solidFill>
                  <a:schemeClr val="tx2"/>
                </a:solidFill>
              </a:rPr>
              <a:t>?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35379" y="3563759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No, </a:t>
            </a:r>
            <a:r>
              <a:rPr lang="cs-CZ" sz="4000" dirty="0">
                <a:solidFill>
                  <a:schemeClr val="tx2"/>
                </a:solidFill>
              </a:rPr>
              <a:t>s</a:t>
            </a:r>
            <a:r>
              <a:rPr lang="en-US" sz="4000" dirty="0">
                <a:solidFill>
                  <a:schemeClr val="tx2"/>
                </a:solidFill>
              </a:rPr>
              <a:t>he isn't a </a:t>
            </a:r>
            <a:r>
              <a:rPr lang="en-US" sz="4000" dirty="0" smtClean="0">
                <a:solidFill>
                  <a:schemeClr val="tx2"/>
                </a:solidFill>
              </a:rPr>
              <a:t>d</a:t>
            </a:r>
            <a:r>
              <a:rPr lang="cs-CZ" sz="4000" dirty="0" err="1" smtClean="0">
                <a:solidFill>
                  <a:schemeClr val="tx2"/>
                </a:solidFill>
              </a:rPr>
              <a:t>entist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/>
          </a:p>
        </p:txBody>
      </p:sp>
      <p:pic>
        <p:nvPicPr>
          <p:cNvPr id="5122" name="Picture 2" descr="C:\Users\sen\AppData\Local\Microsoft\Windows\Temporary Internet Files\Content.IE5\OKK7SFPI\MC9003340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60781"/>
            <a:ext cx="2824501" cy="428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3699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her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91880" y="4725144"/>
            <a:ext cx="541205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She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is</a:t>
            </a:r>
            <a:r>
              <a:rPr lang="cs-CZ" sz="4000" dirty="0" smtClean="0">
                <a:solidFill>
                  <a:schemeClr val="tx2"/>
                </a:solidFill>
              </a:rPr>
              <a:t> a </a:t>
            </a:r>
            <a:r>
              <a:rPr lang="cs-CZ" sz="4000" dirty="0" err="1" smtClean="0">
                <a:solidFill>
                  <a:schemeClr val="tx2"/>
                </a:solidFill>
              </a:rPr>
              <a:t>policewoman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91880" y="2380961"/>
            <a:ext cx="45813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tx2"/>
                </a:solidFill>
              </a:rPr>
              <a:t>I</a:t>
            </a:r>
            <a:r>
              <a:rPr lang="cs-CZ" sz="4000" dirty="0" smtClean="0">
                <a:solidFill>
                  <a:schemeClr val="tx2"/>
                </a:solidFill>
              </a:rPr>
              <a:t>s</a:t>
            </a:r>
            <a:r>
              <a:rPr lang="en-US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s</a:t>
            </a:r>
            <a:r>
              <a:rPr lang="en-US" sz="4000" dirty="0" smtClean="0">
                <a:solidFill>
                  <a:schemeClr val="tx2"/>
                </a:solidFill>
              </a:rPr>
              <a:t>he a </a:t>
            </a:r>
            <a:r>
              <a:rPr lang="cs-CZ" sz="4000" dirty="0" smtClean="0">
                <a:solidFill>
                  <a:schemeClr val="tx2"/>
                </a:solidFill>
              </a:rPr>
              <a:t>pilot</a:t>
            </a:r>
            <a:r>
              <a:rPr lang="en-US" sz="4000" dirty="0" smtClean="0">
                <a:solidFill>
                  <a:schemeClr val="tx2"/>
                </a:solidFill>
              </a:rPr>
              <a:t>?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3563759"/>
            <a:ext cx="54120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No, </a:t>
            </a:r>
            <a:r>
              <a:rPr lang="cs-CZ" sz="4000" dirty="0" err="1" smtClean="0">
                <a:solidFill>
                  <a:schemeClr val="tx2"/>
                </a:solidFill>
              </a:rPr>
              <a:t>she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isn‘t</a:t>
            </a:r>
            <a:r>
              <a:rPr lang="cs-CZ" sz="4000" dirty="0" smtClean="0">
                <a:solidFill>
                  <a:schemeClr val="tx2"/>
                </a:solidFill>
              </a:rPr>
              <a:t> a pilot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/>
          </a:p>
        </p:txBody>
      </p:sp>
      <p:pic>
        <p:nvPicPr>
          <p:cNvPr id="12290" name="Picture 2" descr="C:\Users\sen\AppData\Local\Microsoft\Windows\Temporary Internet Files\Content.IE5\ETR1H94E\MC9003341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048687"/>
            <a:ext cx="1871894" cy="3900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4798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his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46623" y="4725144"/>
            <a:ext cx="40324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He </a:t>
            </a:r>
            <a:r>
              <a:rPr lang="cs-CZ" sz="4000" dirty="0" err="1" smtClean="0">
                <a:solidFill>
                  <a:schemeClr val="tx2"/>
                </a:solidFill>
              </a:rPr>
              <a:t>is</a:t>
            </a:r>
            <a:r>
              <a:rPr lang="cs-CZ" sz="4000" dirty="0" smtClean="0">
                <a:solidFill>
                  <a:schemeClr val="tx2"/>
                </a:solidFill>
              </a:rPr>
              <a:t> a </a:t>
            </a:r>
            <a:r>
              <a:rPr lang="cs-CZ" sz="4000" dirty="0" err="1" smtClean="0">
                <a:solidFill>
                  <a:schemeClr val="tx2"/>
                </a:solidFill>
              </a:rPr>
              <a:t>dustman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46623" y="2380961"/>
            <a:ext cx="41265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tx2"/>
                </a:solidFill>
              </a:rPr>
              <a:t>I</a:t>
            </a:r>
            <a:r>
              <a:rPr lang="cs-CZ" sz="4000" dirty="0" smtClean="0">
                <a:solidFill>
                  <a:schemeClr val="tx2"/>
                </a:solidFill>
              </a:rPr>
              <a:t>s</a:t>
            </a:r>
            <a:r>
              <a:rPr lang="en-US" sz="4000" dirty="0" smtClean="0">
                <a:solidFill>
                  <a:schemeClr val="tx2"/>
                </a:solidFill>
              </a:rPr>
              <a:t> </a:t>
            </a:r>
            <a:r>
              <a:rPr lang="en-US" sz="4000" dirty="0">
                <a:solidFill>
                  <a:schemeClr val="tx2"/>
                </a:solidFill>
              </a:rPr>
              <a:t>he </a:t>
            </a:r>
            <a:r>
              <a:rPr lang="en-US" sz="4000" dirty="0" smtClean="0">
                <a:solidFill>
                  <a:schemeClr val="tx2"/>
                </a:solidFill>
              </a:rPr>
              <a:t>a </a:t>
            </a:r>
            <a:r>
              <a:rPr lang="cs-CZ" sz="4000" dirty="0" err="1" smtClean="0">
                <a:solidFill>
                  <a:schemeClr val="tx2"/>
                </a:solidFill>
              </a:rPr>
              <a:t>dustman</a:t>
            </a:r>
            <a:r>
              <a:rPr lang="en-US" sz="4000" dirty="0" smtClean="0">
                <a:solidFill>
                  <a:schemeClr val="tx2"/>
                </a:solidFill>
              </a:rPr>
              <a:t>?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35379" y="3563759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Yes</a:t>
            </a:r>
            <a:r>
              <a:rPr lang="en-US" sz="4000" dirty="0" smtClean="0">
                <a:solidFill>
                  <a:schemeClr val="tx2"/>
                </a:solidFill>
              </a:rPr>
              <a:t>, </a:t>
            </a:r>
            <a:r>
              <a:rPr lang="cs-CZ" sz="4000" dirty="0" smtClean="0">
                <a:solidFill>
                  <a:schemeClr val="tx2"/>
                </a:solidFill>
              </a:rPr>
              <a:t>he </a:t>
            </a:r>
            <a:r>
              <a:rPr lang="cs-CZ" sz="4000" dirty="0" err="1" smtClean="0">
                <a:solidFill>
                  <a:schemeClr val="tx2"/>
                </a:solidFill>
              </a:rPr>
              <a:t>is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/>
          </a:p>
        </p:txBody>
      </p:sp>
      <p:pic>
        <p:nvPicPr>
          <p:cNvPr id="8194" name="Picture 2" descr="C:\Users\sen\AppData\Local\Microsoft\Windows\Temporary Internet Files\Content.IE5\ETR1H94E\MC9003340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71" y="2313927"/>
            <a:ext cx="3209053" cy="3131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59133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her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46623" y="4725144"/>
            <a:ext cx="40324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She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is</a:t>
            </a:r>
            <a:r>
              <a:rPr lang="cs-CZ" sz="4000" dirty="0" smtClean="0">
                <a:solidFill>
                  <a:schemeClr val="tx2"/>
                </a:solidFill>
              </a:rPr>
              <a:t> a </a:t>
            </a:r>
            <a:r>
              <a:rPr lang="cs-CZ" sz="4000" dirty="0" err="1" smtClean="0">
                <a:solidFill>
                  <a:schemeClr val="tx2"/>
                </a:solidFill>
              </a:rPr>
              <a:t>doctor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46623" y="2420888"/>
            <a:ext cx="41265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tx2"/>
                </a:solidFill>
              </a:rPr>
              <a:t>I</a:t>
            </a:r>
            <a:r>
              <a:rPr lang="cs-CZ" sz="4000" dirty="0" smtClean="0">
                <a:solidFill>
                  <a:schemeClr val="tx2"/>
                </a:solidFill>
              </a:rPr>
              <a:t>s</a:t>
            </a:r>
            <a:r>
              <a:rPr lang="en-US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s</a:t>
            </a:r>
            <a:r>
              <a:rPr lang="en-US" sz="4000" dirty="0" smtClean="0">
                <a:solidFill>
                  <a:schemeClr val="tx2"/>
                </a:solidFill>
              </a:rPr>
              <a:t>he a </a:t>
            </a:r>
            <a:r>
              <a:rPr lang="cs-CZ" sz="4000" dirty="0" smtClean="0">
                <a:solidFill>
                  <a:schemeClr val="tx2"/>
                </a:solidFill>
              </a:rPr>
              <a:t>pilot</a:t>
            </a:r>
            <a:r>
              <a:rPr lang="en-US" sz="4000" dirty="0" smtClean="0">
                <a:solidFill>
                  <a:schemeClr val="tx2"/>
                </a:solidFill>
              </a:rPr>
              <a:t>?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35379" y="3603686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No, </a:t>
            </a:r>
            <a:r>
              <a:rPr lang="cs-CZ" sz="4000" dirty="0" err="1" smtClean="0">
                <a:solidFill>
                  <a:schemeClr val="tx2"/>
                </a:solidFill>
              </a:rPr>
              <a:t>she</a:t>
            </a:r>
            <a:r>
              <a:rPr lang="cs-CZ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err="1" smtClean="0">
                <a:solidFill>
                  <a:schemeClr val="tx2"/>
                </a:solidFill>
              </a:rPr>
              <a:t>isn‘t</a:t>
            </a:r>
            <a:r>
              <a:rPr lang="cs-CZ" sz="4000" dirty="0" smtClean="0">
                <a:solidFill>
                  <a:schemeClr val="tx2"/>
                </a:solidFill>
              </a:rPr>
              <a:t> a pilot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/>
          </a:p>
        </p:txBody>
      </p:sp>
      <p:pic>
        <p:nvPicPr>
          <p:cNvPr id="1041" name="Picture 17" descr="C:\Users\sen\AppData\Local\Microsoft\Windows\Temporary Internet Files\Content.IE5\WWS2MI0Z\MC9002516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11702"/>
            <a:ext cx="2229167" cy="3533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54705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his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367220" y="4725144"/>
            <a:ext cx="40324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He </a:t>
            </a:r>
            <a:r>
              <a:rPr lang="cs-CZ" sz="4000" dirty="0" err="1" smtClean="0">
                <a:solidFill>
                  <a:schemeClr val="tx2"/>
                </a:solidFill>
              </a:rPr>
              <a:t>is</a:t>
            </a:r>
            <a:r>
              <a:rPr lang="cs-CZ" sz="4000" dirty="0" smtClean="0">
                <a:solidFill>
                  <a:schemeClr val="tx2"/>
                </a:solidFill>
              </a:rPr>
              <a:t> a pilot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67220" y="2380961"/>
            <a:ext cx="41265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tx2"/>
                </a:solidFill>
              </a:rPr>
              <a:t>I</a:t>
            </a:r>
            <a:r>
              <a:rPr lang="cs-CZ" sz="4000" dirty="0" smtClean="0">
                <a:solidFill>
                  <a:schemeClr val="tx2"/>
                </a:solidFill>
              </a:rPr>
              <a:t>s</a:t>
            </a:r>
            <a:r>
              <a:rPr lang="en-US" sz="4000" dirty="0" smtClean="0">
                <a:solidFill>
                  <a:schemeClr val="tx2"/>
                </a:solidFill>
              </a:rPr>
              <a:t> </a:t>
            </a:r>
            <a:r>
              <a:rPr lang="en-US" sz="4000" dirty="0">
                <a:solidFill>
                  <a:schemeClr val="tx2"/>
                </a:solidFill>
              </a:rPr>
              <a:t>he </a:t>
            </a:r>
            <a:r>
              <a:rPr lang="en-US" sz="4000" dirty="0" smtClean="0">
                <a:solidFill>
                  <a:schemeClr val="tx2"/>
                </a:solidFill>
              </a:rPr>
              <a:t>a </a:t>
            </a:r>
            <a:r>
              <a:rPr lang="cs-CZ" sz="4000" dirty="0" smtClean="0">
                <a:solidFill>
                  <a:schemeClr val="tx2"/>
                </a:solidFill>
              </a:rPr>
              <a:t>pilot</a:t>
            </a:r>
            <a:r>
              <a:rPr lang="en-US" sz="4000" dirty="0" smtClean="0">
                <a:solidFill>
                  <a:schemeClr val="tx2"/>
                </a:solidFill>
              </a:rPr>
              <a:t>?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5976" y="3563759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Yes</a:t>
            </a:r>
            <a:r>
              <a:rPr lang="cs-CZ" sz="4000" dirty="0" smtClean="0">
                <a:solidFill>
                  <a:schemeClr val="tx2"/>
                </a:solidFill>
              </a:rPr>
              <a:t>, he </a:t>
            </a:r>
            <a:r>
              <a:rPr lang="cs-CZ" sz="4000" dirty="0" err="1" smtClean="0">
                <a:solidFill>
                  <a:schemeClr val="tx2"/>
                </a:solidFill>
              </a:rPr>
              <a:t>is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/>
          </a:p>
        </p:txBody>
      </p:sp>
      <p:pic>
        <p:nvPicPr>
          <p:cNvPr id="2051" name="Picture 3" descr="C:\Users\sen\AppData\Local\Microsoft\Windows\Temporary Internet Files\Content.IE5\WWS2MI0Z\MC900234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44599"/>
            <a:ext cx="3615791" cy="3544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54705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his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46623" y="4725144"/>
            <a:ext cx="40324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He </a:t>
            </a:r>
            <a:r>
              <a:rPr lang="cs-CZ" sz="4000" dirty="0" err="1" smtClean="0">
                <a:solidFill>
                  <a:schemeClr val="tx2"/>
                </a:solidFill>
              </a:rPr>
              <a:t>is</a:t>
            </a:r>
            <a:r>
              <a:rPr lang="cs-CZ" sz="4000" dirty="0" smtClean="0">
                <a:solidFill>
                  <a:schemeClr val="tx2"/>
                </a:solidFill>
              </a:rPr>
              <a:t> a </a:t>
            </a:r>
            <a:r>
              <a:rPr lang="cs-CZ" sz="4000" dirty="0" err="1" smtClean="0">
                <a:solidFill>
                  <a:schemeClr val="tx2"/>
                </a:solidFill>
              </a:rPr>
              <a:t>baker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46623" y="2380961"/>
            <a:ext cx="41265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tx2"/>
                </a:solidFill>
              </a:rPr>
              <a:t>I</a:t>
            </a:r>
            <a:r>
              <a:rPr lang="cs-CZ" sz="4000" dirty="0" smtClean="0">
                <a:solidFill>
                  <a:schemeClr val="tx2"/>
                </a:solidFill>
              </a:rPr>
              <a:t>s</a:t>
            </a:r>
            <a:r>
              <a:rPr lang="en-US" sz="4000" dirty="0" smtClean="0">
                <a:solidFill>
                  <a:schemeClr val="tx2"/>
                </a:solidFill>
              </a:rPr>
              <a:t> </a:t>
            </a:r>
            <a:r>
              <a:rPr lang="en-US" sz="4000" dirty="0">
                <a:solidFill>
                  <a:schemeClr val="tx2"/>
                </a:solidFill>
              </a:rPr>
              <a:t>he </a:t>
            </a:r>
            <a:r>
              <a:rPr lang="en-US" sz="4000" dirty="0" smtClean="0">
                <a:solidFill>
                  <a:schemeClr val="tx2"/>
                </a:solidFill>
              </a:rPr>
              <a:t>a </a:t>
            </a:r>
            <a:r>
              <a:rPr lang="cs-CZ" sz="4000" dirty="0" err="1" smtClean="0">
                <a:solidFill>
                  <a:schemeClr val="tx2"/>
                </a:solidFill>
              </a:rPr>
              <a:t>butcher</a:t>
            </a:r>
            <a:r>
              <a:rPr lang="en-US" sz="4000" dirty="0" smtClean="0">
                <a:solidFill>
                  <a:schemeClr val="tx2"/>
                </a:solidFill>
              </a:rPr>
              <a:t>?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35379" y="3563759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No, </a:t>
            </a:r>
            <a:r>
              <a:rPr lang="cs-CZ" sz="4000" dirty="0" smtClean="0">
                <a:solidFill>
                  <a:schemeClr val="tx2"/>
                </a:solidFill>
              </a:rPr>
              <a:t>he </a:t>
            </a:r>
            <a:r>
              <a:rPr lang="cs-CZ" sz="4000" dirty="0" err="1" smtClean="0">
                <a:solidFill>
                  <a:schemeClr val="tx2"/>
                </a:solidFill>
              </a:rPr>
              <a:t>isn‘t</a:t>
            </a:r>
            <a:r>
              <a:rPr lang="cs-CZ" sz="4000" dirty="0" smtClean="0">
                <a:solidFill>
                  <a:schemeClr val="tx2"/>
                </a:solidFill>
              </a:rPr>
              <a:t> a </a:t>
            </a:r>
            <a:r>
              <a:rPr lang="cs-CZ" sz="4000" dirty="0" err="1" smtClean="0">
                <a:solidFill>
                  <a:schemeClr val="tx2"/>
                </a:solidFill>
              </a:rPr>
              <a:t>butcher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/>
          </a:p>
        </p:txBody>
      </p:sp>
      <p:pic>
        <p:nvPicPr>
          <p:cNvPr id="3074" name="Picture 2" descr="C:\Users\sen\AppData\Local\Microsoft\Windows\Temporary Internet Files\Content.IE5\ETR1H94E\MC9003340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007625"/>
            <a:ext cx="3904516" cy="3653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54705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his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46623" y="4725144"/>
            <a:ext cx="40324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He </a:t>
            </a:r>
            <a:r>
              <a:rPr lang="cs-CZ" sz="4000" dirty="0" err="1" smtClean="0">
                <a:solidFill>
                  <a:schemeClr val="tx2"/>
                </a:solidFill>
              </a:rPr>
              <a:t>is</a:t>
            </a:r>
            <a:r>
              <a:rPr lang="cs-CZ" sz="4000" dirty="0" smtClean="0">
                <a:solidFill>
                  <a:schemeClr val="tx2"/>
                </a:solidFill>
              </a:rPr>
              <a:t> a </a:t>
            </a:r>
            <a:r>
              <a:rPr lang="cs-CZ" sz="4000" dirty="0" err="1" smtClean="0">
                <a:solidFill>
                  <a:schemeClr val="tx2"/>
                </a:solidFill>
              </a:rPr>
              <a:t>butcher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46623" y="2380961"/>
            <a:ext cx="41265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chemeClr val="tx2"/>
                </a:solidFill>
              </a:rPr>
              <a:t>I</a:t>
            </a:r>
            <a:r>
              <a:rPr lang="cs-CZ" sz="4000" dirty="0" smtClean="0">
                <a:solidFill>
                  <a:schemeClr val="tx2"/>
                </a:solidFill>
              </a:rPr>
              <a:t>s</a:t>
            </a:r>
            <a:r>
              <a:rPr lang="en-US" sz="4000" dirty="0" smtClean="0">
                <a:solidFill>
                  <a:schemeClr val="tx2"/>
                </a:solidFill>
              </a:rPr>
              <a:t> </a:t>
            </a:r>
            <a:r>
              <a:rPr lang="en-US" sz="4000" dirty="0">
                <a:solidFill>
                  <a:schemeClr val="tx2"/>
                </a:solidFill>
              </a:rPr>
              <a:t>he </a:t>
            </a:r>
            <a:r>
              <a:rPr lang="en-US" sz="4000" dirty="0" smtClean="0">
                <a:solidFill>
                  <a:schemeClr val="tx2"/>
                </a:solidFill>
              </a:rPr>
              <a:t>a </a:t>
            </a:r>
            <a:r>
              <a:rPr lang="cs-CZ" sz="4000" dirty="0" err="1" smtClean="0">
                <a:solidFill>
                  <a:schemeClr val="tx2"/>
                </a:solidFill>
              </a:rPr>
              <a:t>butcher</a:t>
            </a:r>
            <a:r>
              <a:rPr lang="en-US" sz="4000" dirty="0" smtClean="0">
                <a:solidFill>
                  <a:schemeClr val="tx2"/>
                </a:solidFill>
              </a:rPr>
              <a:t>?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35379" y="3563759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Yes</a:t>
            </a:r>
            <a:r>
              <a:rPr lang="cs-CZ" sz="4000" dirty="0" smtClean="0">
                <a:solidFill>
                  <a:schemeClr val="tx2"/>
                </a:solidFill>
              </a:rPr>
              <a:t>,</a:t>
            </a:r>
            <a:r>
              <a:rPr lang="en-US" sz="4000" dirty="0" smtClean="0">
                <a:solidFill>
                  <a:schemeClr val="tx2"/>
                </a:solidFill>
              </a:rPr>
              <a:t> </a:t>
            </a:r>
            <a:r>
              <a:rPr lang="cs-CZ" sz="4000" dirty="0" smtClean="0">
                <a:solidFill>
                  <a:schemeClr val="tx2"/>
                </a:solidFill>
              </a:rPr>
              <a:t>he </a:t>
            </a:r>
            <a:r>
              <a:rPr lang="cs-CZ" sz="4000" dirty="0" err="1" smtClean="0">
                <a:solidFill>
                  <a:schemeClr val="tx2"/>
                </a:solidFill>
              </a:rPr>
              <a:t>is</a:t>
            </a:r>
            <a:r>
              <a:rPr lang="cs-CZ" sz="4000" dirty="0" smtClean="0">
                <a:solidFill>
                  <a:schemeClr val="tx2"/>
                </a:solidFill>
              </a:rPr>
              <a:t>.</a:t>
            </a:r>
            <a:endParaRPr lang="cs-CZ" sz="4000" dirty="0"/>
          </a:p>
        </p:txBody>
      </p:sp>
      <p:pic>
        <p:nvPicPr>
          <p:cNvPr id="4098" name="Picture 2" descr="C:\Users\sen\AppData\Local\Microsoft\Windows\Temporary Internet Files\Content.IE5\ETR1H94E\MC9003340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471" y="2089917"/>
            <a:ext cx="2398447" cy="3558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8700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his </a:t>
            </a:r>
            <a:r>
              <a:rPr lang="cs-CZ" dirty="0" err="1" smtClean="0"/>
              <a:t>job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658501" y="4394952"/>
            <a:ext cx="40324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chemeClr val="tx2"/>
                </a:solidFill>
              </a:rPr>
              <a:t>He </a:t>
            </a:r>
            <a:r>
              <a:rPr lang="cs-CZ" sz="4000" dirty="0" err="1" smtClean="0">
                <a:solidFill>
                  <a:schemeClr val="tx2"/>
                </a:solidFill>
              </a:rPr>
              <a:t>is</a:t>
            </a:r>
            <a:r>
              <a:rPr lang="cs-CZ" sz="4000" dirty="0" smtClean="0">
                <a:solidFill>
                  <a:schemeClr val="tx2"/>
                </a:solidFill>
              </a:rPr>
              <a:t> a </a:t>
            </a:r>
            <a:r>
              <a:rPr lang="cs-CZ" sz="4000" dirty="0" err="1" smtClean="0">
                <a:solidFill>
                  <a:schemeClr val="tx2"/>
                </a:solidFill>
              </a:rPr>
              <a:t>cook</a:t>
            </a:r>
            <a:r>
              <a:rPr lang="en-US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58501" y="2618346"/>
            <a:ext cx="51845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chemeClr val="tx2"/>
                </a:solidFill>
              </a:rPr>
              <a:t>Is</a:t>
            </a:r>
            <a:r>
              <a:rPr lang="cs-CZ" sz="4000" dirty="0" smtClean="0">
                <a:solidFill>
                  <a:schemeClr val="tx2"/>
                </a:solidFill>
              </a:rPr>
              <a:t> he a </a:t>
            </a:r>
            <a:r>
              <a:rPr lang="cs-CZ" sz="4000" dirty="0" err="1" smtClean="0">
                <a:solidFill>
                  <a:schemeClr val="tx2"/>
                </a:solidFill>
              </a:rPr>
              <a:t>fireman</a:t>
            </a:r>
            <a:r>
              <a:rPr lang="en-US" sz="4000" dirty="0" smtClean="0">
                <a:solidFill>
                  <a:schemeClr val="tx2"/>
                </a:solidFill>
              </a:rPr>
              <a:t>?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58501" y="3564125"/>
            <a:ext cx="53059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No, </a:t>
            </a:r>
            <a:r>
              <a:rPr lang="cs-CZ" sz="4000" dirty="0" smtClean="0">
                <a:solidFill>
                  <a:schemeClr val="tx2"/>
                </a:solidFill>
              </a:rPr>
              <a:t>he </a:t>
            </a:r>
            <a:r>
              <a:rPr lang="cs-CZ" sz="4000" dirty="0" err="1" smtClean="0">
                <a:solidFill>
                  <a:schemeClr val="tx2"/>
                </a:solidFill>
              </a:rPr>
              <a:t>isn‘t</a:t>
            </a:r>
            <a:r>
              <a:rPr lang="cs-CZ" sz="4000" dirty="0" smtClean="0">
                <a:solidFill>
                  <a:schemeClr val="tx2"/>
                </a:solidFill>
              </a:rPr>
              <a:t> a </a:t>
            </a:r>
            <a:r>
              <a:rPr lang="cs-CZ" sz="4000" dirty="0" err="1" smtClean="0">
                <a:solidFill>
                  <a:schemeClr val="tx2"/>
                </a:solidFill>
              </a:rPr>
              <a:t>fireman</a:t>
            </a:r>
            <a:r>
              <a:rPr lang="cs-CZ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pic>
        <p:nvPicPr>
          <p:cNvPr id="11266" name="Picture 2" descr="C:\Users\sen\AppData\Local\Microsoft\Windows\Temporary Internet Files\Content.IE5\NS4GRBO0\MC9002792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60996"/>
            <a:ext cx="2718656" cy="3916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4798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38328"/>
            <a:ext cx="8229600" cy="8584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Try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to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guess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job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…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2" descr="C:\Users\sen\AppData\Local\Microsoft\Windows\Temporary Internet Files\Content.IE5\NS4GRBO0\MC9002792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591" y="1808755"/>
            <a:ext cx="969183" cy="1396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pisek se čtyřstrannou šipkou 4"/>
          <p:cNvSpPr/>
          <p:nvPr/>
        </p:nvSpPr>
        <p:spPr>
          <a:xfrm rot="16200000">
            <a:off x="-36013" y="1884820"/>
            <a:ext cx="2016224" cy="1216152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3" descr="C:\Users\sen\AppData\Local\Microsoft\Windows\Temporary Internet Files\Content.IE5\WWS2MI0Z\MC900234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789" y="4448343"/>
            <a:ext cx="952152" cy="933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pisek se čtyřstrannou šipkou 6"/>
          <p:cNvSpPr/>
          <p:nvPr/>
        </p:nvSpPr>
        <p:spPr>
          <a:xfrm rot="16200000">
            <a:off x="1858753" y="4477108"/>
            <a:ext cx="2016224" cy="1216152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1700808"/>
            <a:ext cx="24897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teacher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2175247"/>
            <a:ext cx="2149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b)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cook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2679303"/>
            <a:ext cx="24929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fireman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97736" y="170080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97736" y="2679303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82292" y="2204864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43899" y="4695527"/>
            <a:ext cx="25106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teacher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43899" y="4161854"/>
            <a:ext cx="20874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pilot.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43899" y="5199583"/>
            <a:ext cx="2674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gardener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5939" y="4695527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5939" y="5199583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90495" y="4191471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784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C:\Users\sen\AppData\Local\Microsoft\Windows\Temporary Internet Files\Content.IE5\ETR1H94E\MC9003340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697" y="4543748"/>
            <a:ext cx="929548" cy="90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sen\AppData\Local\Microsoft\Windows\Temporary Internet Files\Content.IE5\ETR1H94E\MC9003340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85" y="1840863"/>
            <a:ext cx="844275" cy="1130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38328"/>
            <a:ext cx="8229600" cy="8584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Try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to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guess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job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…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pisek se čtyřstrannou šipkou 4"/>
          <p:cNvSpPr/>
          <p:nvPr/>
        </p:nvSpPr>
        <p:spPr>
          <a:xfrm rot="16200000">
            <a:off x="-36013" y="1884820"/>
            <a:ext cx="2016224" cy="1216152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pisek se čtyřstrannou šipkou 6"/>
          <p:cNvSpPr/>
          <p:nvPr/>
        </p:nvSpPr>
        <p:spPr>
          <a:xfrm rot="16200000">
            <a:off x="1858753" y="4477108"/>
            <a:ext cx="2016224" cy="1216152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1700808"/>
            <a:ext cx="28440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policeman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2852936"/>
            <a:ext cx="23968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c</a:t>
            </a:r>
            <a:r>
              <a:rPr lang="cs-CZ" sz="2400" dirty="0" smtClean="0">
                <a:solidFill>
                  <a:srgbClr val="002060"/>
                </a:solidFill>
              </a:rPr>
              <a:t>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dentist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2276872"/>
            <a:ext cx="24705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cleaner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97736" y="170080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97736" y="2276872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82292" y="2882553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43899" y="5373216"/>
            <a:ext cx="24785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teacher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4797152"/>
            <a:ext cx="26597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b)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dustman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43899" y="4191471"/>
            <a:ext cx="2367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doctor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5939" y="5373216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5939" y="4191471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14540" y="4797152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6172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 descr="C:\Users\sen\AppData\Local\Microsoft\Windows\Temporary Internet Files\Content.IE5\ETR1H94E\MC9003340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33" y="1778409"/>
            <a:ext cx="987410" cy="125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sen\AppData\Local\Microsoft\Windows\Temporary Internet Files\Content.IE5\ETR1H94E\MC900334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6973" y="4466570"/>
            <a:ext cx="1007395" cy="1237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21</a:t>
            </a:fld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38328"/>
            <a:ext cx="8229600" cy="8584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Try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to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guess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job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…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pisek se čtyřstrannou šipkou 4"/>
          <p:cNvSpPr/>
          <p:nvPr/>
        </p:nvSpPr>
        <p:spPr>
          <a:xfrm rot="16200000">
            <a:off x="-36013" y="1884820"/>
            <a:ext cx="2016224" cy="1216152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pisek se čtyřstrannou šipkou 6"/>
          <p:cNvSpPr/>
          <p:nvPr/>
        </p:nvSpPr>
        <p:spPr>
          <a:xfrm rot="16200000">
            <a:off x="1858753" y="4477108"/>
            <a:ext cx="2016224" cy="1216152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1700808"/>
            <a:ext cx="2236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baker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2175247"/>
            <a:ext cx="2525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b)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fireman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2679303"/>
            <a:ext cx="2505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butcher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97736" y="170080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97736" y="2679303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82292" y="2204864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43899" y="4221088"/>
            <a:ext cx="22236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nurse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43899" y="5313982"/>
            <a:ext cx="2674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gardener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43899" y="4725144"/>
            <a:ext cx="2149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cook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5939" y="422108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5939" y="4725144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90495" y="5343599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63873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 descr="C:\Users\sen\AppData\Local\Microsoft\Windows\Temporary Internet Files\Content.IE5\ETR1H94E\MC9003341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74" y="1887800"/>
            <a:ext cx="542220" cy="1129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sen\AppData\Local\Microsoft\Windows\Temporary Internet Files\Content.IE5\ETR1H94E\MC9003340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157" y="4418676"/>
            <a:ext cx="1028180" cy="962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22</a:t>
            </a:fld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38328"/>
            <a:ext cx="8229600" cy="8584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Try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to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guess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job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…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pisek se čtyřstrannou šipkou 4"/>
          <p:cNvSpPr/>
          <p:nvPr/>
        </p:nvSpPr>
        <p:spPr>
          <a:xfrm rot="16200000">
            <a:off x="55634" y="1940100"/>
            <a:ext cx="1832931" cy="1105593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pisek se čtyřstrannou šipkou 6"/>
          <p:cNvSpPr/>
          <p:nvPr/>
        </p:nvSpPr>
        <p:spPr>
          <a:xfrm rot="16200000">
            <a:off x="1858753" y="4477108"/>
            <a:ext cx="2016224" cy="1216152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1700808"/>
            <a:ext cx="26132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a) </a:t>
            </a:r>
            <a:r>
              <a:rPr lang="cs-CZ" sz="2400" dirty="0" err="1" smtClean="0">
                <a:solidFill>
                  <a:srgbClr val="002060"/>
                </a:solidFill>
              </a:rPr>
              <a:t>She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teacher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2852936"/>
            <a:ext cx="34403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c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She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policewoman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2276872"/>
            <a:ext cx="30556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She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firewoman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170080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2276872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94351" y="2882553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43899" y="5373216"/>
            <a:ext cx="23968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dentist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4797152"/>
            <a:ext cx="2257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b)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baker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43899" y="4191471"/>
            <a:ext cx="25170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butcher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5939" y="5373216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5939" y="4191471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14540" y="4797152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0181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sen\AppData\Local\Microsoft\Windows\Temporary Internet Files\Content.IE5\WWS2MI0Z\MC9002516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03" y="1825739"/>
            <a:ext cx="727598" cy="1242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sen\AppData\Local\Microsoft\Windows\Temporary Internet Files\Content.IE5\OKK7SFPI\MC9003340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432" y="4572382"/>
            <a:ext cx="858366" cy="102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23</a:t>
            </a:fld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38328"/>
            <a:ext cx="8229600" cy="8584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Try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to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guess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job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…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pisek se čtyřstrannou šipkou 4"/>
          <p:cNvSpPr/>
          <p:nvPr/>
        </p:nvSpPr>
        <p:spPr>
          <a:xfrm rot="16200000">
            <a:off x="-36013" y="1884820"/>
            <a:ext cx="2016224" cy="1216152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pisek se čtyřstrannou šipkou 6"/>
          <p:cNvSpPr/>
          <p:nvPr/>
        </p:nvSpPr>
        <p:spPr>
          <a:xfrm rot="16200000">
            <a:off x="1858753" y="4477108"/>
            <a:ext cx="2016224" cy="1216152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2132856"/>
            <a:ext cx="26613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She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butcher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1628800"/>
            <a:ext cx="23471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a) </a:t>
            </a:r>
            <a:r>
              <a:rPr lang="cs-CZ" sz="2400" dirty="0" err="1" smtClean="0">
                <a:solidFill>
                  <a:srgbClr val="002060"/>
                </a:solidFill>
              </a:rPr>
              <a:t>She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nurse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2679303"/>
            <a:ext cx="22413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c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She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cook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2132856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2708920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94351" y="1658417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43899" y="4653136"/>
            <a:ext cx="23887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doctor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5157192"/>
            <a:ext cx="24785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c</a:t>
            </a:r>
            <a:r>
              <a:rPr lang="cs-CZ" sz="2400" dirty="0" smtClean="0">
                <a:solidFill>
                  <a:srgbClr val="002060"/>
                </a:solidFill>
              </a:rPr>
              <a:t>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teacher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43899" y="4191471"/>
            <a:ext cx="26388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dustman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5939" y="4653136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5939" y="4191471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14540" y="5157192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4764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 descr="C:\Users\sen\AppData\Local\Microsoft\Windows\Temporary Internet Files\Content.IE5\ETR1H94E\MC9003340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56" y="1782468"/>
            <a:ext cx="840641" cy="1247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sen\AppData\Local\Microsoft\Windows\Temporary Internet Files\Content.IE5\OKK7SFPI\MC9003340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6791" y="4501467"/>
            <a:ext cx="818157" cy="124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24</a:t>
            </a:fld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338328"/>
            <a:ext cx="8229600" cy="85842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Try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to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guess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job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…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pisek se čtyřstrannou šipkou 4"/>
          <p:cNvSpPr/>
          <p:nvPr/>
        </p:nvSpPr>
        <p:spPr>
          <a:xfrm rot="16200000">
            <a:off x="-36013" y="1884820"/>
            <a:ext cx="2016224" cy="1216152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pisek se čtyřstrannou šipkou 6"/>
          <p:cNvSpPr/>
          <p:nvPr/>
        </p:nvSpPr>
        <p:spPr>
          <a:xfrm rot="16200000">
            <a:off x="1858753" y="4477108"/>
            <a:ext cx="2016224" cy="1216152"/>
          </a:xfrm>
          <a:prstGeom prst="quadArrowCallout">
            <a:avLst>
              <a:gd name="adj1" fmla="val 13741"/>
              <a:gd name="adj2" fmla="val 24482"/>
              <a:gd name="adj3" fmla="val 14935"/>
              <a:gd name="adj4" fmla="val 447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1700808"/>
            <a:ext cx="2685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a)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gardener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2175247"/>
            <a:ext cx="2537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b)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butcher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35696" y="2679303"/>
            <a:ext cx="22252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He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baker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97736" y="170080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97736" y="2679303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82292" y="2204864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43899" y="4221088"/>
            <a:ext cx="23471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a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She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nurse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43899" y="5313982"/>
            <a:ext cx="25619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c) </a:t>
            </a:r>
            <a:r>
              <a:rPr lang="cs-CZ" sz="2400" dirty="0" err="1" smtClean="0">
                <a:solidFill>
                  <a:srgbClr val="002060"/>
                </a:solidFill>
              </a:rPr>
              <a:t>She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cleaner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43899" y="4725144"/>
            <a:ext cx="2512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b</a:t>
            </a:r>
            <a:r>
              <a:rPr lang="cs-CZ" sz="2400" dirty="0" smtClean="0">
                <a:solidFill>
                  <a:srgbClr val="002060"/>
                </a:solidFill>
              </a:rPr>
              <a:t>) </a:t>
            </a:r>
            <a:r>
              <a:rPr lang="cs-CZ" sz="2400" dirty="0" err="1" smtClean="0">
                <a:solidFill>
                  <a:srgbClr val="002060"/>
                </a:solidFill>
              </a:rPr>
              <a:t>She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</a:rPr>
              <a:t>is</a:t>
            </a:r>
            <a:r>
              <a:rPr lang="cs-CZ" sz="2400" dirty="0" smtClean="0">
                <a:solidFill>
                  <a:srgbClr val="002060"/>
                </a:solidFill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</a:rPr>
              <a:t>doctor</a:t>
            </a:r>
            <a:r>
              <a:rPr lang="cs-CZ" sz="2400" dirty="0" smtClean="0">
                <a:solidFill>
                  <a:srgbClr val="002060"/>
                </a:solidFill>
              </a:rPr>
              <a:t>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5939" y="4221088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5939" y="4725144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Bad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luck</a:t>
            </a:r>
            <a:r>
              <a:rPr lang="cs-CZ" sz="2400" b="1" dirty="0" smtClean="0">
                <a:solidFill>
                  <a:srgbClr val="002060"/>
                </a:solidFill>
                <a:sym typeface="Wingdings" pitchFamily="2" charset="2"/>
              </a:rPr>
              <a:t>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90495" y="5343599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That´s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</a:rPr>
              <a:t>great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!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713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25</a:t>
            </a:fld>
            <a:endParaRPr lang="cs-CZ"/>
          </a:p>
        </p:txBody>
      </p:sp>
      <p:pic>
        <p:nvPicPr>
          <p:cNvPr id="14338" name="Picture 2" descr="C:\Users\sen\AppData\Local\Microsoft\Windows\Temporary Internet Files\Content.IE5\OKK7SFPI\MC9003340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645" y="1067191"/>
            <a:ext cx="1256734" cy="1501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sen\AppData\Local\Microsoft\Windows\Temporary Internet Files\Content.IE5\NS4GRBO0\MC9002792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9961" y="3078028"/>
            <a:ext cx="1048159" cy="150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en\AppData\Local\Microsoft\Windows\Temporary Internet Files\Content.IE5\ETR1H94E\MC9003340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5074" y="908720"/>
            <a:ext cx="1118894" cy="1660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en\AppData\Local\Microsoft\Windows\Temporary Internet Files\Content.IE5\ETR1H94E\MC9003340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013176"/>
            <a:ext cx="1505359" cy="140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en\AppData\Local\Microsoft\Windows\Temporary Internet Files\Content.IE5\WWS2MI0Z\MC9002345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155" y="1202159"/>
            <a:ext cx="1394045" cy="136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7" descr="C:\Users\sen\AppData\Local\Microsoft\Windows\Temporary Internet Files\Content.IE5\WWS2MI0Z\MC9002516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013176"/>
            <a:ext cx="859440" cy="136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sen\AppData\Local\Microsoft\Windows\Temporary Internet Files\Content.IE5\ETR1H94E\MC90033402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60" y="5085184"/>
            <a:ext cx="1360951" cy="132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sen\AppData\Local\Microsoft\Windows\Temporary Internet Files\Content.IE5\ETR1H94E\MC90033413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2384" y="3084074"/>
            <a:ext cx="721695" cy="1503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en\AppData\Local\Microsoft\Windows\Temporary Internet Files\Content.IE5\OKK7SFPI\MC90033408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6529" y="3221474"/>
            <a:ext cx="899973" cy="136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sen\AppData\Local\Microsoft\Windows\Temporary Internet Files\Content.IE5\ETR1H94E\MC90033401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882" y="3068960"/>
            <a:ext cx="1194765" cy="1518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sen\AppData\Local\Microsoft\Windows\Temporary Internet Files\Content.IE5\ETR1H94E\MC90033406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013176"/>
            <a:ext cx="1218948" cy="149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sen\AppData\Local\Microsoft\Windows\Temporary Internet Files\Content.IE5\ETR1H94E\MC900334022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913708"/>
            <a:ext cx="1236103" cy="165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35582" y="2463279"/>
            <a:ext cx="1188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teacher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95822" y="2492896"/>
            <a:ext cx="12186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butcher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081589" y="2492896"/>
            <a:ext cx="797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pilot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76256" y="2522513"/>
            <a:ext cx="11128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dentist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971600" y="4437112"/>
            <a:ext cx="12250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fireman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131840" y="4466729"/>
            <a:ext cx="1156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cleaner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44008" y="4466729"/>
            <a:ext cx="19704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policewoman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987587" y="4496346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cook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27584" y="6292477"/>
            <a:ext cx="1340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dustman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131840" y="6322094"/>
            <a:ext cx="9396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baker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932040" y="6322094"/>
            <a:ext cx="13965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gardener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912274" y="6351711"/>
            <a:ext cx="1066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accent2">
                    <a:lumMod val="50000"/>
                  </a:schemeClr>
                </a:solidFill>
              </a:rPr>
              <a:t>doctor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913708"/>
            <a:ext cx="1656123" cy="1723204"/>
          </a:xfrm>
          <a:prstGeom prst="rect">
            <a:avLst/>
          </a:prstGeom>
          <a:solidFill>
            <a:srgbClr val="5DC4FD"/>
          </a:solidFill>
          <a:ln>
            <a:solidFill>
              <a:srgbClr val="5DC4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2768425" y="913708"/>
            <a:ext cx="1656123" cy="1723204"/>
          </a:xfrm>
          <a:prstGeom prst="rect">
            <a:avLst/>
          </a:prstGeom>
          <a:solidFill>
            <a:srgbClr val="5DC4FD"/>
          </a:solidFill>
          <a:ln>
            <a:solidFill>
              <a:srgbClr val="5DC4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4775107" y="913708"/>
            <a:ext cx="1656123" cy="1723204"/>
          </a:xfrm>
          <a:prstGeom prst="rect">
            <a:avLst/>
          </a:prstGeom>
          <a:solidFill>
            <a:srgbClr val="5DC4FD"/>
          </a:solidFill>
          <a:ln>
            <a:solidFill>
              <a:srgbClr val="5DC4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19" name="Obdélník 18"/>
          <p:cNvSpPr/>
          <p:nvPr/>
        </p:nvSpPr>
        <p:spPr>
          <a:xfrm>
            <a:off x="6666245" y="913708"/>
            <a:ext cx="1656123" cy="1723204"/>
          </a:xfrm>
          <a:prstGeom prst="rect">
            <a:avLst/>
          </a:prstGeom>
          <a:solidFill>
            <a:srgbClr val="5DC4FD"/>
          </a:solidFill>
          <a:ln>
            <a:solidFill>
              <a:srgbClr val="5DC4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20" name="Obdélník 19"/>
          <p:cNvSpPr/>
          <p:nvPr/>
        </p:nvSpPr>
        <p:spPr>
          <a:xfrm>
            <a:off x="683568" y="2929932"/>
            <a:ext cx="1656123" cy="1723204"/>
          </a:xfrm>
          <a:prstGeom prst="rect">
            <a:avLst/>
          </a:prstGeom>
          <a:solidFill>
            <a:srgbClr val="5DC4FD"/>
          </a:solidFill>
          <a:ln>
            <a:solidFill>
              <a:srgbClr val="5DC4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21" name="Obdélník 20"/>
          <p:cNvSpPr/>
          <p:nvPr/>
        </p:nvSpPr>
        <p:spPr>
          <a:xfrm>
            <a:off x="2768425" y="2929932"/>
            <a:ext cx="1656123" cy="1723204"/>
          </a:xfrm>
          <a:prstGeom prst="rect">
            <a:avLst/>
          </a:prstGeom>
          <a:solidFill>
            <a:srgbClr val="5DC4FD"/>
          </a:solidFill>
          <a:ln>
            <a:solidFill>
              <a:srgbClr val="5DC4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22" name="Obdélník 21"/>
          <p:cNvSpPr/>
          <p:nvPr/>
        </p:nvSpPr>
        <p:spPr>
          <a:xfrm>
            <a:off x="4775107" y="2929932"/>
            <a:ext cx="1656123" cy="1723204"/>
          </a:xfrm>
          <a:prstGeom prst="rect">
            <a:avLst/>
          </a:prstGeom>
          <a:solidFill>
            <a:srgbClr val="5DC4FD"/>
          </a:solidFill>
          <a:ln>
            <a:solidFill>
              <a:srgbClr val="5DC4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23" name="Obdélník 22"/>
          <p:cNvSpPr/>
          <p:nvPr/>
        </p:nvSpPr>
        <p:spPr>
          <a:xfrm>
            <a:off x="6666245" y="2929932"/>
            <a:ext cx="1656123" cy="1723204"/>
          </a:xfrm>
          <a:prstGeom prst="rect">
            <a:avLst/>
          </a:prstGeom>
          <a:solidFill>
            <a:srgbClr val="5DC4FD"/>
          </a:solidFill>
          <a:ln>
            <a:solidFill>
              <a:srgbClr val="5DC4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24" name="Obdélník 23"/>
          <p:cNvSpPr/>
          <p:nvPr/>
        </p:nvSpPr>
        <p:spPr>
          <a:xfrm>
            <a:off x="683568" y="4869160"/>
            <a:ext cx="1656123" cy="1723204"/>
          </a:xfrm>
          <a:prstGeom prst="rect">
            <a:avLst/>
          </a:prstGeom>
          <a:solidFill>
            <a:srgbClr val="5DC4FD"/>
          </a:solidFill>
          <a:ln>
            <a:solidFill>
              <a:srgbClr val="5DC4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9</a:t>
            </a:r>
            <a:endParaRPr lang="cs-CZ" sz="3200" dirty="0"/>
          </a:p>
        </p:txBody>
      </p:sp>
      <p:sp>
        <p:nvSpPr>
          <p:cNvPr id="25" name="Obdélník 24"/>
          <p:cNvSpPr/>
          <p:nvPr/>
        </p:nvSpPr>
        <p:spPr>
          <a:xfrm>
            <a:off x="2768425" y="4869160"/>
            <a:ext cx="1656123" cy="1723204"/>
          </a:xfrm>
          <a:prstGeom prst="rect">
            <a:avLst/>
          </a:prstGeom>
          <a:solidFill>
            <a:srgbClr val="5DC4FD"/>
          </a:solidFill>
          <a:ln>
            <a:solidFill>
              <a:srgbClr val="5DC4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 </a:t>
            </a:r>
            <a:endParaRPr lang="cs-CZ" sz="3200" dirty="0"/>
          </a:p>
        </p:txBody>
      </p:sp>
      <p:sp>
        <p:nvSpPr>
          <p:cNvPr id="26" name="Obdélník 25"/>
          <p:cNvSpPr/>
          <p:nvPr/>
        </p:nvSpPr>
        <p:spPr>
          <a:xfrm>
            <a:off x="4775107" y="4869160"/>
            <a:ext cx="1656123" cy="1723204"/>
          </a:xfrm>
          <a:prstGeom prst="rect">
            <a:avLst/>
          </a:prstGeom>
          <a:solidFill>
            <a:srgbClr val="5DC4FD"/>
          </a:solidFill>
          <a:ln>
            <a:solidFill>
              <a:srgbClr val="5DC4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11</a:t>
            </a:r>
            <a:endParaRPr lang="cs-CZ" sz="3200" dirty="0"/>
          </a:p>
        </p:txBody>
      </p:sp>
      <p:sp>
        <p:nvSpPr>
          <p:cNvPr id="27" name="Obdélník 26"/>
          <p:cNvSpPr/>
          <p:nvPr/>
        </p:nvSpPr>
        <p:spPr>
          <a:xfrm>
            <a:off x="6666245" y="4869160"/>
            <a:ext cx="1656123" cy="1723204"/>
          </a:xfrm>
          <a:prstGeom prst="rect">
            <a:avLst/>
          </a:prstGeom>
          <a:solidFill>
            <a:srgbClr val="5DC4FD"/>
          </a:solidFill>
          <a:ln>
            <a:solidFill>
              <a:srgbClr val="5DC4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12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639097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32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32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32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32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32" fill="hold" grpId="0" nodeType="withEffect">
                                  <p:stCondLst>
                                    <p:cond delay="59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"/>
                            </p:stCondLst>
                            <p:childTnLst>
                              <p:par>
                                <p:cTn id="7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000"/>
                            </p:stCondLst>
                            <p:childTnLst>
                              <p:par>
                                <p:cTn id="9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000"/>
                            </p:stCondLst>
                            <p:childTnLst>
                              <p:par>
                                <p:cTn id="10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2000"/>
                            </p:stCondLst>
                            <p:childTnLst>
                              <p:par>
                                <p:cTn id="12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2000"/>
                            </p:stCondLst>
                            <p:childTnLst>
                              <p:par>
                                <p:cTn id="13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2000"/>
                            </p:stCondLst>
                            <p:childTnLst>
                              <p:par>
                                <p:cTn id="14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2000"/>
                            </p:stCondLst>
                            <p:childTnLst>
                              <p:par>
                                <p:cTn id="15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" grpId="0" animBg="1"/>
      <p:bldP spid="3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Microsoft.office.com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1287</TotalTime>
  <Words>1019</Words>
  <Application>Microsoft Office PowerPoint</Application>
  <PresentationFormat>Předvádění na obrazovce (4:3)</PresentationFormat>
  <Paragraphs>208</Paragraphs>
  <Slides>26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Vlnění</vt:lpstr>
      <vt:lpstr>Základní škola a Mateřská škola Bílá Třemešná, okres Trutnov</vt:lpstr>
      <vt:lpstr>Anotace</vt:lpstr>
      <vt:lpstr>JOBS</vt:lpstr>
      <vt:lpstr>Prezentace aplikace PowerPoint</vt:lpstr>
      <vt:lpstr>Prezentace aplikace PowerPoint</vt:lpstr>
      <vt:lpstr>What is his job ?</vt:lpstr>
      <vt:lpstr>What is his job ?</vt:lpstr>
      <vt:lpstr>What is her job ?</vt:lpstr>
      <vt:lpstr>What is his job ?</vt:lpstr>
      <vt:lpstr>What is his job ?</vt:lpstr>
      <vt:lpstr>What is her job ?</vt:lpstr>
      <vt:lpstr>What is her job?</vt:lpstr>
      <vt:lpstr>What is his job?</vt:lpstr>
      <vt:lpstr>What is her job?</vt:lpstr>
      <vt:lpstr>What is his job?</vt:lpstr>
      <vt:lpstr>What is his job?</vt:lpstr>
      <vt:lpstr>What is his job?</vt:lpstr>
      <vt:lpstr>What is his job?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77</cp:revision>
  <dcterms:created xsi:type="dcterms:W3CDTF">2013-05-10T12:01:16Z</dcterms:created>
  <dcterms:modified xsi:type="dcterms:W3CDTF">2014-01-27T13:07:42Z</dcterms:modified>
</cp:coreProperties>
</file>