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4" r:id="rId4"/>
    <p:sldId id="277" r:id="rId5"/>
    <p:sldId id="280" r:id="rId6"/>
    <p:sldId id="278" r:id="rId7"/>
    <p:sldId id="282" r:id="rId8"/>
    <p:sldId id="281" r:id="rId9"/>
    <p:sldId id="283" r:id="rId10"/>
    <p:sldId id="284" r:id="rId11"/>
    <p:sldId id="285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60"/>
  </p:normalViewPr>
  <p:slideViewPr>
    <p:cSldViewPr>
      <p:cViewPr>
        <p:scale>
          <a:sx n="90" d="100"/>
          <a:sy n="90" d="100"/>
        </p:scale>
        <p:origin x="-2244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89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ZEMĚPIS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 RUSKO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ZEMĚPIS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 RUSKO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27.1.2014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27.1.2014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27.1.2014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zsjindra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8308985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oblastmi Evropy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>
                <a:solidFill>
                  <a:schemeClr val="tx1"/>
                </a:solidFill>
              </a:rPr>
              <a:t>je určen k využití pro práci s interaktivní </a:t>
            </a:r>
            <a:r>
              <a:rPr lang="cs-CZ" dirty="0" smtClean="0">
                <a:solidFill>
                  <a:schemeClr val="tx1"/>
                </a:solidFill>
              </a:rPr>
              <a:t>tabulí.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Slouží </a:t>
            </a:r>
            <a:r>
              <a:rPr lang="cs-CZ" dirty="0">
                <a:solidFill>
                  <a:schemeClr val="tx1"/>
                </a:solidFill>
              </a:rPr>
              <a:t>k probírání učiva Evropské státy  formou prezentace a k doplnění učiva o Evropě. Materiál obsahuje obrázky a hypertextové internetové odkazy k větší názornosti a zpestření </a:t>
            </a:r>
            <a:r>
              <a:rPr lang="cs-CZ" dirty="0" smtClean="0">
                <a:solidFill>
                  <a:schemeClr val="tx1"/>
                </a:solidFill>
              </a:rPr>
              <a:t>výuky.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>
                <a:solidFill>
                  <a:schemeClr val="tx1"/>
                </a:solidFill>
              </a:rPr>
              <a:t>může být využit jako zápis do sešitu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práci s mapou.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Zeměpis 8. ročník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110" y="1424875"/>
            <a:ext cx="6477000" cy="4953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620823" y="469263"/>
            <a:ext cx="6120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sz="3600" b="1" dirty="0"/>
              <a:t>EVROPA – regiony Evropy</a:t>
            </a:r>
            <a:endParaRPr lang="cs-CZ" sz="3600" dirty="0"/>
          </a:p>
        </p:txBody>
      </p:sp>
      <p:sp>
        <p:nvSpPr>
          <p:cNvPr id="31" name="Zaoblený obdélníkový popisek 30"/>
          <p:cNvSpPr/>
          <p:nvPr/>
        </p:nvSpPr>
        <p:spPr>
          <a:xfrm>
            <a:off x="1380551" y="1630082"/>
            <a:ext cx="2304256" cy="409660"/>
          </a:xfrm>
          <a:prstGeom prst="wedgeRoundRectCallout">
            <a:avLst>
              <a:gd name="adj1" fmla="val 76517"/>
              <a:gd name="adj2" fmla="val 252152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SEVERNÍ EVROPA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4" name="Zaoblený obdélníkový popisek 33"/>
          <p:cNvSpPr/>
          <p:nvPr/>
        </p:nvSpPr>
        <p:spPr>
          <a:xfrm>
            <a:off x="6492788" y="5572606"/>
            <a:ext cx="1991072" cy="612648"/>
          </a:xfrm>
          <a:prstGeom prst="wedgeRoundRectCallout">
            <a:avLst>
              <a:gd name="adj1" fmla="val -119244"/>
              <a:gd name="adj2" fmla="val -111953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JIHOVÝCHODNÍ EVROPA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5" name="Zaoblený obdélníkový popisek 34"/>
          <p:cNvSpPr/>
          <p:nvPr/>
        </p:nvSpPr>
        <p:spPr>
          <a:xfrm>
            <a:off x="6300192" y="4005064"/>
            <a:ext cx="2376264" cy="460684"/>
          </a:xfrm>
          <a:prstGeom prst="wedgeRoundRectCallout">
            <a:avLst>
              <a:gd name="adj1" fmla="val -132382"/>
              <a:gd name="adj2" fmla="val 91355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STŘEDNÍ EVROPA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2" name="Zaoblený obdélníkový popisek 31"/>
          <p:cNvSpPr/>
          <p:nvPr/>
        </p:nvSpPr>
        <p:spPr>
          <a:xfrm>
            <a:off x="2449581" y="2852936"/>
            <a:ext cx="1235226" cy="612648"/>
          </a:xfrm>
          <a:prstGeom prst="wedgeRoundRectCallout">
            <a:avLst>
              <a:gd name="adj1" fmla="val 32743"/>
              <a:gd name="adj2" fmla="val 277498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ZÁPADNÍ EVROPA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3" name="Zaoblený obdélníkový popisek 32"/>
          <p:cNvSpPr/>
          <p:nvPr/>
        </p:nvSpPr>
        <p:spPr>
          <a:xfrm>
            <a:off x="4139952" y="1424875"/>
            <a:ext cx="2952328" cy="371306"/>
          </a:xfrm>
          <a:prstGeom prst="wedgeRoundRectCallout">
            <a:avLst>
              <a:gd name="adj1" fmla="val -5786"/>
              <a:gd name="adj2" fmla="val 660031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VÝCHODNÍ EVROPA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" name="Zaoblený obdélníkový popisek 2"/>
          <p:cNvSpPr/>
          <p:nvPr/>
        </p:nvSpPr>
        <p:spPr>
          <a:xfrm>
            <a:off x="323528" y="4365104"/>
            <a:ext cx="1944216" cy="432048"/>
          </a:xfrm>
          <a:prstGeom prst="wedgeRoundRectCallout">
            <a:avLst>
              <a:gd name="adj1" fmla="val 101072"/>
              <a:gd name="adj2" fmla="val 285444"/>
              <a:gd name="adj3" fmla="val 16667"/>
            </a:avLst>
          </a:prstGeom>
          <a:solidFill>
            <a:schemeClr val="bg2">
              <a:lumMod val="9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JIŽNÍ EVROPA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6489616" y="2276872"/>
            <a:ext cx="2474872" cy="1260720"/>
          </a:xfrm>
          <a:prstGeom prst="wedgeEllipseCallout">
            <a:avLst>
              <a:gd name="adj1" fmla="val -68586"/>
              <a:gd name="adj2" fmla="val 501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RUSKO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5985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 animBg="1"/>
      <p:bldP spid="35" grpId="0" animBg="1"/>
      <p:bldP spid="32" grpId="0" animBg="1"/>
      <p:bldP spid="33" grpId="0" animBg="1"/>
      <p:bldP spid="3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H90036281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94180" y="4149080"/>
            <a:ext cx="2491944" cy="16561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600px-Russia_on_the_globe_(Russia_centered).svg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3895065"/>
            <a:ext cx="2420888" cy="2420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340px-Russia-bold.svg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31860" y="710184"/>
            <a:ext cx="2806452" cy="68510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Tlačítko akce: Video 10">
            <a:hlinkClick r:id="rId6" highlightClick="1"/>
          </p:cNvPr>
          <p:cNvSpPr/>
          <p:nvPr/>
        </p:nvSpPr>
        <p:spPr>
          <a:xfrm>
            <a:off x="7812360" y="6093296"/>
            <a:ext cx="1152128" cy="576064"/>
          </a:xfrm>
          <a:prstGeom prst="actionButtonMovi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940152" y="1052736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45552" y="1551321"/>
            <a:ext cx="2270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dva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světadíly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3614" y="2012986"/>
            <a:ext cx="6962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rozloha – 17 mil. km</a:t>
            </a:r>
            <a:r>
              <a:rPr lang="cs-CZ" sz="24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(evropská část 4 mil. km</a:t>
            </a:r>
            <a:r>
              <a:rPr lang="cs-CZ" sz="24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3614" y="2557738"/>
            <a:ext cx="3962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/>
                <a:cs typeface="Arial"/>
              </a:rPr>
              <a:t>	→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největší stát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světa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3614" y="3102489"/>
            <a:ext cx="7210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počet obyvatel – 150 mil. (evropská část 110 mil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.)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878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800px-Panorama_of_Moscow_Kremlin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3015" y="4149080"/>
            <a:ext cx="6532536" cy="243315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398px-RedSquare_SaintBasile_(pixinn.net)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721675"/>
            <a:ext cx="2088232" cy="31428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TextovéPole 1"/>
          <p:cNvSpPr txBox="1"/>
          <p:nvPr/>
        </p:nvSpPr>
        <p:spPr>
          <a:xfrm>
            <a:off x="467544" y="1281124"/>
            <a:ext cx="561662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Arial" pitchFamily="34" charset="0"/>
                <a:cs typeface="Arial" pitchFamily="34" charset="0"/>
              </a:rPr>
              <a:t>hlavní město – Moskva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00808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latin typeface="Arial" pitchFamily="34" charset="0"/>
                <a:cs typeface="Arial" pitchFamily="34" charset="0"/>
              </a:rPr>
              <a:t>milionová města – Petrohrad, Kazaň, Rostov na Donu, Volgograd,</a:t>
            </a:r>
            <a:endParaRPr lang="cs-CZ" sz="2200" b="1" dirty="0"/>
          </a:p>
        </p:txBody>
      </p:sp>
      <p:sp>
        <p:nvSpPr>
          <p:cNvPr id="13" name="Obdélník 12"/>
          <p:cNvSpPr/>
          <p:nvPr/>
        </p:nvSpPr>
        <p:spPr>
          <a:xfrm>
            <a:off x="827584" y="332656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pic>
        <p:nvPicPr>
          <p:cNvPr id="14" name="Obrázek 13" descr="ermita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39" y="2420888"/>
            <a:ext cx="2850083" cy="20542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Pantserkruiser_Aurora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61521" y="2204864"/>
            <a:ext cx="2754030" cy="184140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7969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800px-Ladoga_Shor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645024"/>
            <a:ext cx="3456384" cy="19442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800px-Ural_highlands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4509120"/>
            <a:ext cx="3384376" cy="203062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Volga_Ulyanovsk-oliv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2636912"/>
            <a:ext cx="2699792" cy="20248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755576" y="332656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4586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Východoevropská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rovina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1799916"/>
            <a:ext cx="58448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Ladožské jezero, Kaspické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moře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2259064"/>
            <a:ext cx="41467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pramení Volha,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Dněpr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2718212"/>
            <a:ext cx="1306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Ural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1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404664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628800"/>
            <a:ext cx="44630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pokles významu průmyslu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2332620"/>
            <a:ext cx="4807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chemický, těžký,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strojírenství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3036440"/>
            <a:ext cx="6938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těžba – ropa, uhlí, železná ruda, drahé kovy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7544" y="3740260"/>
            <a:ext cx="5094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orná půda – pšenice,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brambory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4444080"/>
            <a:ext cx="35910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těžba dřeva, rybolov </a:t>
            </a:r>
          </a:p>
        </p:txBody>
      </p:sp>
    </p:spTree>
    <p:extLst>
      <p:ext uri="{BB962C8B-B14F-4D97-AF65-F5344CB8AC3E}">
        <p14:creationId xmlns:p14="http://schemas.microsoft.com/office/powerpoint/2010/main" val="1107083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385px-Soyuz_TMA-2_launch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2708920"/>
            <a:ext cx="1771900" cy="275680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591px-STS86_Mir_Station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577304"/>
            <a:ext cx="2801501" cy="28441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Gagarin_in_Sweden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2924944"/>
            <a:ext cx="1676400" cy="24384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2010_Moscow_Victory_Day_Parade-5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2852936"/>
            <a:ext cx="1896163" cy="283770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Victory_Day_Parade_2005-18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5301208"/>
            <a:ext cx="1949202" cy="13020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Obdélník 1"/>
          <p:cNvSpPr/>
          <p:nvPr/>
        </p:nvSpPr>
        <p:spPr>
          <a:xfrm>
            <a:off x="1115616" y="404664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5487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VOJENSKÁ A JADERNÁ VELMOC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1916832"/>
            <a:ext cx="3575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KOSMICKÝ VÝZKUM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029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Trans_siberian_railroad_large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212976"/>
            <a:ext cx="3923928" cy="27369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800px-Barja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4581128"/>
            <a:ext cx="2795803" cy="209685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Transib_locomotive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996952"/>
            <a:ext cx="3071438" cy="20962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Obdélník 8"/>
          <p:cNvSpPr/>
          <p:nvPr/>
        </p:nvSpPr>
        <p:spPr>
          <a:xfrm>
            <a:off x="1376059" y="548680"/>
            <a:ext cx="20714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>
                <a:solidFill>
                  <a:prstClr val="black"/>
                </a:solidFill>
              </a:rPr>
              <a:t>RUSKO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02706" y="1556792"/>
            <a:ext cx="5503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doprava – velké vzdálenosti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02706" y="2204864"/>
            <a:ext cx="8941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Transsibiřská magistrála (Moskva – Vladivostok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5695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800px-Russian-Matroshka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4601466"/>
            <a:ext cx="2438400" cy="1828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484px-Samovar.silver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005064"/>
            <a:ext cx="2069023" cy="256490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Balalaika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1772816"/>
            <a:ext cx="1803400" cy="24003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Russian_borscht_with_beef_and_sour_cream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1481635"/>
            <a:ext cx="2352544" cy="194634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690px-Pelmeni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5816" y="1832392"/>
            <a:ext cx="2103120" cy="18288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Salmoncavieronbutterbrot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0232" y="4869160"/>
            <a:ext cx="2139206" cy="17398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TextovéPole 1"/>
          <p:cNvSpPr txBox="1"/>
          <p:nvPr/>
        </p:nvSpPr>
        <p:spPr>
          <a:xfrm>
            <a:off x="3720346" y="4074024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matrjošky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14346" y="1235661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balalajka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38511" y="3601616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ruský čaj, zmrzlina 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520595" y="1296969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boršč,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pelmeně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64288" y="4423658"/>
            <a:ext cx="1531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kaviár,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vodka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449194" y="404664"/>
            <a:ext cx="20714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RUSKO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407390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16419" y="541532"/>
            <a:ext cx="46650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Otázky a odpovědi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5" y="1616577"/>
            <a:ext cx="5006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Na kterých kontinentech leží Rusko ?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384621"/>
            <a:ext cx="3797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Jaké je hlavní město Ruska?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566318"/>
            <a:ext cx="3853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Jaké barvy má vlajka Ruska?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5229200"/>
            <a:ext cx="5767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Odkud kam vede Transsibiřská magistrála?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40327" y="1616576"/>
            <a:ext cx="2211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EVROPA A ASIE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60314" y="2384620"/>
            <a:ext cx="13711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MOSKVA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43400" y="5765416"/>
            <a:ext cx="35736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cs typeface="Arial" pitchFamily="34" charset="0"/>
              </a:rPr>
              <a:t>MOSKVA – VLADIVOSTOK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23542" y="4566317"/>
            <a:ext cx="33954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BÍLÁ, ČERVENÁ, MODRÁ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5" y="3140705"/>
            <a:ext cx="85234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Jmenuj nejméně tři města s větším počtem obyvatel  než milion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2130" y="3694261"/>
            <a:ext cx="8733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cs typeface="Arial" pitchFamily="34" charset="0"/>
              </a:rPr>
              <a:t>MOSKVA, PETROHRAD, KAZAŇ, ROSTOV NA DONU, VOLGOGRAD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945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7408333" cy="5040560"/>
          </a:xfrm>
        </p:spPr>
        <p:txBody>
          <a:bodyPr>
            <a:normAutofit fontScale="32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0" indent="0">
              <a:buNone/>
            </a:pPr>
            <a:r>
              <a:rPr lang="cs-CZ" dirty="0" smtClean="0"/>
              <a:t>     </a:t>
            </a:r>
            <a:r>
              <a:rPr lang="cs-CZ" b="1" dirty="0"/>
              <a:t>Zeměpis 8 pro ZŠ a VG UČ /nové vydání/ </a:t>
            </a:r>
            <a:r>
              <a:rPr lang="cs-CZ" dirty="0"/>
              <a:t>Jeřábek Milan, Anděl Jiří, Peštová Jana, Kastner </a:t>
            </a:r>
            <a:r>
              <a:rPr lang="cs-CZ" dirty="0" smtClean="0"/>
              <a:t>Jiří</a:t>
            </a:r>
          </a:p>
          <a:p>
            <a:pPr marL="0" lvl="0" indent="0">
              <a:buNone/>
            </a:pP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r>
              <a:rPr lang="cs-CZ" i="1" u="sng" dirty="0" smtClean="0"/>
              <a:t>Internetové odkazy: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File:Europe_subregion_map_world_factbook.svg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File:Russia_on_the_globe</a:t>
            </a:r>
            <a:r>
              <a:rPr lang="cs-CZ" dirty="0">
                <a:latin typeface="Arial" pitchFamily="34" charset="0"/>
                <a:cs typeface="Arial" pitchFamily="34" charset="0"/>
              </a:rPr>
              <a:t>_(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Russia_centered</a:t>
            </a:r>
            <a:r>
              <a:rPr lang="cs-CZ" dirty="0">
                <a:latin typeface="Arial" pitchFamily="34" charset="0"/>
                <a:cs typeface="Arial" pitchFamily="34" charset="0"/>
              </a:rPr>
              <a:t>).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svg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File:Ural_highlands.jpg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File:Ladoga_Shore.jpg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File:Volga_Ulyanovsk-oliv.jpg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File:StalinPortrait.jpg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&lt;http://commons.wikimedia.org/wiki/File:Vladimir_Putin-5_edit.jpg&gt;.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1.jpg&gt;.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File:RedSquare_SaintBasile</a:t>
            </a:r>
            <a:r>
              <a:rPr lang="cs-CZ" dirty="0">
                <a:latin typeface="Arial" pitchFamily="34" charset="0"/>
                <a:cs typeface="Arial" pitchFamily="34" charset="0"/>
              </a:rPr>
              <a:t>_(pixinn.net).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File:Panorama_of_Moscow_Kremlin.jpg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http://commons.wikimedia.org/wiki/File:Zimn%C3%AD_pal%C3%A1c_(3).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File:Pantserkruiser_Aurora.jpg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http://commons.wikimedia.org/wiki/File:2010_Moscow_Victory_Day_Parade-5.jpeg&gt;.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http://commons.wikimedia.org/wiki/File:Victory_Day_Parade_2005-18.jpg&gt;.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http://commons.wikimedia.org/wiki/File:Soyuz_TMA-2_launch.jpg&gt;.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http://commons.wikimedia.org/wiki/File:STS86_Mir_Station.jpg&gt;.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 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File:Gagarin_in_Sweden.jpg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File:Trans_siberian_railroad_large.png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File:Transib_locomotive.jpg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File:Barja.JPG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&lt;http://commons.wikimedia.org/wiki/File:Russian-Matroshka2.jpg&gt;.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File:Balalaika.jpg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File:Samovar.silver.jpg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File:Russian_borscht_with_beef_and_sour_cream.jpg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File:Pelmeni.jpg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dirty="0">
                <a:latin typeface="Arial" pitchFamily="34" charset="0"/>
                <a:cs typeface="Arial" pitchFamily="34" charset="0"/>
              </a:rPr>
              <a:t> z WWW: &lt;http://commons.wikimedia.org/wiki/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File:Salmoncavieronbutterbrot.jpg</a:t>
            </a:r>
            <a:r>
              <a:rPr lang="cs-CZ" dirty="0">
                <a:latin typeface="Arial" pitchFamily="34" charset="0"/>
                <a:cs typeface="Arial" pitchFamily="34" charset="0"/>
              </a:rPr>
              <a:t>&gt;.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[cit.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2013-10-11]. </a:t>
            </a:r>
            <a:r>
              <a:rPr lang="cs-CZ" dirty="0">
                <a:latin typeface="Arial" pitchFamily="34" charset="0"/>
                <a:cs typeface="Arial" pitchFamily="34" charset="0"/>
              </a:rPr>
              <a:t>Dostupné z WWW: &lt;http://office.microsoft.com/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cs-cz</a:t>
            </a:r>
            <a:r>
              <a:rPr lang="cs-CZ" dirty="0">
                <a:latin typeface="Arial" pitchFamily="34" charset="0"/>
                <a:cs typeface="Arial" pitchFamily="34" charset="0"/>
              </a:rPr>
              <a:t>/&gt;.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You Tube [online]. 4. </a:t>
            </a:r>
            <a:r>
              <a:rPr lang="cs-CZ" dirty="0">
                <a:latin typeface="Arial" pitchFamily="34" charset="0"/>
                <a:cs typeface="Arial" pitchFamily="34" charset="0"/>
              </a:rPr>
              <a:t>1</a:t>
            </a:r>
            <a:r>
              <a:rPr lang="en-US" dirty="0">
                <a:latin typeface="Arial" pitchFamily="34" charset="0"/>
                <a:cs typeface="Arial" pitchFamily="34" charset="0"/>
              </a:rPr>
              <a:t>. 200</a:t>
            </a:r>
            <a:r>
              <a:rPr lang="cs-CZ" dirty="0">
                <a:latin typeface="Arial" pitchFamily="34" charset="0"/>
                <a:cs typeface="Arial" pitchFamily="34" charset="0"/>
              </a:rPr>
              <a:t>9</a:t>
            </a:r>
            <a:r>
              <a:rPr lang="en-US" dirty="0">
                <a:latin typeface="Arial" pitchFamily="34" charset="0"/>
                <a:cs typeface="Arial" pitchFamily="34" charset="0"/>
              </a:rPr>
              <a:t> [cit.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2013-10-11].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>
                <a:latin typeface="Arial" pitchFamily="34" charset="0"/>
                <a:cs typeface="Arial" pitchFamily="34" charset="0"/>
              </a:rPr>
              <a:t>Rusko.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Dostupné</a:t>
            </a:r>
            <a:r>
              <a:rPr lang="en-US" dirty="0">
                <a:latin typeface="Arial" pitchFamily="34" charset="0"/>
                <a:cs typeface="Arial" pitchFamily="34" charset="0"/>
              </a:rPr>
              <a:t> z WWW: &lt;http://www.youtube.com/user/zsjindra#p/u/0/S6GjtMtZm34&gt;.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err="1">
                <a:latin typeface="Arial" pitchFamily="34" charset="0"/>
                <a:cs typeface="Arial" pitchFamily="34" charset="0"/>
              </a:rPr>
              <a:t>Hubelová</a:t>
            </a:r>
            <a:r>
              <a:rPr lang="cs-CZ" dirty="0">
                <a:latin typeface="Arial" pitchFamily="34" charset="0"/>
                <a:cs typeface="Arial" pitchFamily="34" charset="0"/>
              </a:rPr>
              <a:t> D. – Chalupa, P. (2009): Zeměpis pro 8. ročník, 1. díl (Evropa). Brno, Nová škola, 96 s. ISBN 80-7289-101-4.</a:t>
            </a:r>
          </a:p>
          <a:p>
            <a:pPr marL="0" indent="0">
              <a:buNone/>
            </a:pPr>
            <a:endParaRPr lang="cs-CZ" dirty="0" smtClean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1619</TotalTime>
  <Words>909</Words>
  <Application>Microsoft Office PowerPoint</Application>
  <PresentationFormat>Předvádění na obrazovce (4:3)</PresentationFormat>
  <Paragraphs>110</Paragraphs>
  <Slides>12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144</cp:revision>
  <dcterms:created xsi:type="dcterms:W3CDTF">2013-05-10T12:01:16Z</dcterms:created>
  <dcterms:modified xsi:type="dcterms:W3CDTF">2014-01-27T14:20:28Z</dcterms:modified>
</cp:coreProperties>
</file>