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0"/>
  </p:notesMasterIdLst>
  <p:sldIdLst>
    <p:sldId id="256" r:id="rId2"/>
    <p:sldId id="262" r:id="rId3"/>
    <p:sldId id="278" r:id="rId4"/>
    <p:sldId id="284" r:id="rId5"/>
    <p:sldId id="282" r:id="rId6"/>
    <p:sldId id="285" r:id="rId7"/>
    <p:sldId id="287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3" end="7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3" autoAdjust="0"/>
    <p:restoredTop sz="94660"/>
  </p:normalViewPr>
  <p:slideViewPr>
    <p:cSldViewPr>
      <p:cViewPr>
        <p:scale>
          <a:sx n="100" d="100"/>
          <a:sy n="100" d="100"/>
        </p:scale>
        <p:origin x="-194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7" d="100"/>
          <a:sy n="87" d="100"/>
        </p:scale>
        <p:origin x="-894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</a:t>
          </a:r>
          <a:r>
            <a:rPr lang="cs-CZ" sz="2000" b="1" dirty="0" smtClean="0"/>
            <a:t>ZEMĚPIS 8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EVROPA – MĚSTA II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507CD672-83C5-4E1C-B8F6-E9E564035F79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BFAD00-3889-4A54-B4E4-CA64B21B4253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0535E5CE-D9F6-48B8-BDA5-AB21CE2B3D51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98584152-E309-4B05-8FFA-8DBDF039402D}" type="presOf" srcId="{E392F34A-E55D-43D5-AEDD-49027298B816}" destId="{507CD672-83C5-4E1C-B8F6-E9E564035F79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3FBF8EC9-BEAF-4267-94D6-893E64DB7C6F}" type="presParOf" srcId="{96773A7D-3367-4F53-A2D2-EA5770AFFDB3}" destId="{53E42326-DC07-4DF9-9467-D8432361C847}" srcOrd="5" destOrd="0" presId="urn:microsoft.com/office/officeart/2008/layout/VerticalCurvedList"/>
    <dgm:cxn modelId="{5C47C93D-BAE4-4180-8C80-85FCE58A0E81}" type="presParOf" srcId="{96773A7D-3367-4F53-A2D2-EA5770AFFDB3}" destId="{B5686FDD-9F30-4916-A44F-CA26261BE122}" srcOrd="6" destOrd="0" presId="urn:microsoft.com/office/officeart/2008/layout/VerticalCurvedList"/>
    <dgm:cxn modelId="{F8677A13-7069-41A1-89EC-C72417ED74E7}" type="presParOf" srcId="{B5686FDD-9F30-4916-A44F-CA26261BE122}" destId="{D00E28E9-7A94-4DBE-BF47-6DC8F169B300}" srcOrd="0" destOrd="0" presId="urn:microsoft.com/office/officeart/2008/layout/VerticalCurvedList"/>
    <dgm:cxn modelId="{920EFFF5-B9C8-49BF-BC58-AD5EC62B18F3}" type="presParOf" srcId="{96773A7D-3367-4F53-A2D2-EA5770AFFDB3}" destId="{507CD672-83C5-4E1C-B8F6-E9E564035F79}" srcOrd="7" destOrd="0" presId="urn:microsoft.com/office/officeart/2008/layout/VerticalCurvedList"/>
    <dgm:cxn modelId="{C30B018B-5924-4830-8F30-8C7306D7DBD3}" type="presParOf" srcId="{96773A7D-3367-4F53-A2D2-EA5770AFFDB3}" destId="{B5BFAD00-3889-4A54-B4E4-CA64B21B4253}" srcOrd="8" destOrd="0" presId="urn:microsoft.com/office/officeart/2008/layout/VerticalCurvedList"/>
    <dgm:cxn modelId="{DE86B42F-6C8B-4EFF-B772-F62F3E6FB98B}" type="presParOf" srcId="{B5BFAD00-3889-4A54-B4E4-CA64B21B4253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</a:t>
          </a:r>
          <a:r>
            <a:rPr lang="cs-CZ" sz="2000" b="1" kern="1200" dirty="0" smtClean="0"/>
            <a:t>ZEMĚPIS 8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EVROPA – MĚSTA II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7CD672-83C5-4E1C-B8F6-E9E564035F79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24.1.2014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Praha&amp;oldid=868467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798487157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oblastmi Evropy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je určen k využití pro práci s interaktivní </a:t>
            </a:r>
            <a:r>
              <a:rPr lang="cs-CZ" dirty="0" smtClean="0">
                <a:solidFill>
                  <a:schemeClr val="tx1"/>
                </a:solidFill>
              </a:rPr>
              <a:t>tabulí.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Slouží </a:t>
            </a:r>
            <a:r>
              <a:rPr lang="cs-CZ" dirty="0">
                <a:solidFill>
                  <a:schemeClr val="tx1"/>
                </a:solidFill>
              </a:rPr>
              <a:t>k probírání učiva Evropské státy  formou prezentace a k doplnění učiva o Evropě. Materiál obsahuje obrázky 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k </a:t>
            </a:r>
            <a:r>
              <a:rPr lang="cs-CZ" dirty="0">
                <a:solidFill>
                  <a:schemeClr val="tx1"/>
                </a:solidFill>
              </a:rPr>
              <a:t>větší názornosti a zpestření </a:t>
            </a:r>
            <a:r>
              <a:rPr lang="cs-CZ" dirty="0" smtClean="0">
                <a:solidFill>
                  <a:schemeClr val="tx1"/>
                </a:solidFill>
              </a:rPr>
              <a:t>výuky.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Materiál </a:t>
            </a:r>
            <a:r>
              <a:rPr lang="cs-CZ" dirty="0">
                <a:solidFill>
                  <a:schemeClr val="tx1"/>
                </a:solidFill>
              </a:rPr>
              <a:t>může být využit jako zápis do sešitu</a:t>
            </a:r>
            <a:r>
              <a:rPr lang="cs-CZ" dirty="0">
                <a:solidFill>
                  <a:schemeClr val="tx1"/>
                </a:solidFill>
                <a:latin typeface="Calibri" pitchFamily="34" charset="0"/>
              </a:rPr>
              <a:t>.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práci s mapou.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Zeměpis 8. ročník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3"/>
          <p:cNvSpPr>
            <a:spLocks noGrp="1"/>
          </p:cNvSpPr>
          <p:nvPr>
            <p:ph type="title"/>
          </p:nvPr>
        </p:nvSpPr>
        <p:spPr>
          <a:xfrm>
            <a:off x="312762" y="0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EVROPA - města</a:t>
            </a:r>
          </a:p>
        </p:txBody>
      </p:sp>
      <p:pic>
        <p:nvPicPr>
          <p:cNvPr id="4099" name="Obrázek 16" descr="se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78836"/>
            <a:ext cx="5976663" cy="493998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0" name="TextovéPole 17"/>
          <p:cNvSpPr txBox="1">
            <a:spLocks noChangeArrowheads="1"/>
          </p:cNvSpPr>
          <p:nvPr/>
        </p:nvSpPr>
        <p:spPr bwMode="auto">
          <a:xfrm>
            <a:off x="306735" y="939800"/>
            <a:ext cx="609719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800" b="1" dirty="0"/>
              <a:t>Nejznámější města Evropy</a:t>
            </a:r>
          </a:p>
        </p:txBody>
      </p:sp>
      <p:sp>
        <p:nvSpPr>
          <p:cNvPr id="3" name="Oválný popisek 2"/>
          <p:cNvSpPr/>
          <p:nvPr/>
        </p:nvSpPr>
        <p:spPr>
          <a:xfrm>
            <a:off x="5508104" y="2492896"/>
            <a:ext cx="1554709" cy="475812"/>
          </a:xfrm>
          <a:prstGeom prst="wedgeEllipseCallout">
            <a:avLst>
              <a:gd name="adj1" fmla="val -110280"/>
              <a:gd name="adj2" fmla="val 360775"/>
            </a:avLst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b="1" dirty="0" smtClean="0">
                <a:solidFill>
                  <a:schemeClr val="tx1"/>
                </a:solidFill>
              </a:rPr>
              <a:t>PRAHA</a:t>
            </a:r>
            <a:endParaRPr lang="cs-CZ" altLang="cs-CZ" b="1" dirty="0">
              <a:solidFill>
                <a:schemeClr val="tx1"/>
              </a:solidFill>
            </a:endParaRPr>
          </a:p>
        </p:txBody>
      </p:sp>
      <p:sp>
        <p:nvSpPr>
          <p:cNvPr id="15" name="Oválný popisek 14"/>
          <p:cNvSpPr/>
          <p:nvPr/>
        </p:nvSpPr>
        <p:spPr>
          <a:xfrm>
            <a:off x="1187624" y="2636912"/>
            <a:ext cx="1554709" cy="475812"/>
          </a:xfrm>
          <a:prstGeom prst="wedgeEllipseCallout">
            <a:avLst>
              <a:gd name="adj1" fmla="val 85769"/>
              <a:gd name="adj2" fmla="val 338753"/>
            </a:avLst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b="1" dirty="0" smtClean="0">
                <a:solidFill>
                  <a:schemeClr val="tx1"/>
                </a:solidFill>
              </a:rPr>
              <a:t>PAŘÍŽ</a:t>
            </a:r>
            <a:endParaRPr lang="cs-CZ" altLang="cs-CZ" b="1" dirty="0">
              <a:solidFill>
                <a:schemeClr val="tx1"/>
              </a:solidFill>
            </a:endParaRPr>
          </a:p>
        </p:txBody>
      </p:sp>
      <p:sp>
        <p:nvSpPr>
          <p:cNvPr id="17" name="Oválný popisek 16"/>
          <p:cNvSpPr/>
          <p:nvPr/>
        </p:nvSpPr>
        <p:spPr>
          <a:xfrm>
            <a:off x="306735" y="4653136"/>
            <a:ext cx="1554709" cy="475812"/>
          </a:xfrm>
          <a:prstGeom prst="wedgeEllipseCallout">
            <a:avLst>
              <a:gd name="adj1" fmla="val 90670"/>
              <a:gd name="adj2" fmla="val 80517"/>
            </a:avLst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b="1" dirty="0" smtClean="0">
                <a:solidFill>
                  <a:schemeClr val="tx1"/>
                </a:solidFill>
              </a:rPr>
              <a:t>MADRID</a:t>
            </a:r>
            <a:endParaRPr lang="cs-CZ" alt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885206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/>
      <p:bldP spid="3" grpId="0" animBg="1"/>
      <p:bldP spid="15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3"/>
          <p:cNvSpPr>
            <a:spLocks noGrp="1"/>
          </p:cNvSpPr>
          <p:nvPr>
            <p:ph type="title"/>
          </p:nvPr>
        </p:nvSpPr>
        <p:spPr>
          <a:xfrm>
            <a:off x="-1188640" y="0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EVROPA - města</a:t>
            </a:r>
          </a:p>
        </p:txBody>
      </p:sp>
      <p:sp>
        <p:nvSpPr>
          <p:cNvPr id="10244" name="TextovéPole 27"/>
          <p:cNvSpPr txBox="1">
            <a:spLocks noChangeArrowheads="1"/>
          </p:cNvSpPr>
          <p:nvPr/>
        </p:nvSpPr>
        <p:spPr bwMode="auto">
          <a:xfrm>
            <a:off x="310902" y="1022351"/>
            <a:ext cx="4214813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cs-CZ" altLang="cs-CZ" dirty="0"/>
              <a:t> </a:t>
            </a:r>
            <a:r>
              <a:rPr lang="cs-CZ" altLang="cs-CZ" b="1" dirty="0"/>
              <a:t>hlavní město Francie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rozloha: 105 km²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počet obyvatel: 2 </a:t>
            </a:r>
            <a:r>
              <a:rPr lang="cs-CZ" altLang="cs-CZ" b="1" dirty="0" smtClean="0"/>
              <a:t>250 000</a:t>
            </a:r>
            <a:endParaRPr lang="cs-CZ" altLang="cs-CZ" b="1" dirty="0"/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významné světové kulturní, obchodní i politické centrum</a:t>
            </a:r>
          </a:p>
        </p:txBody>
      </p:sp>
      <p:pic>
        <p:nvPicPr>
          <p:cNvPr id="10245" name="Obrázek 28" descr="Moscow_In_Europ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394" y="785812"/>
            <a:ext cx="1949450" cy="15001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10" descr="582px-Paris_-_Eiffelturm_und_Marsfeld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298" y="2564904"/>
            <a:ext cx="4022355" cy="413910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TextovéPole 11"/>
          <p:cNvSpPr txBox="1">
            <a:spLocks noChangeArrowheads="1"/>
          </p:cNvSpPr>
          <p:nvPr/>
        </p:nvSpPr>
        <p:spPr bwMode="auto">
          <a:xfrm>
            <a:off x="391518" y="2708920"/>
            <a:ext cx="1857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 err="1"/>
              <a:t>Eifelova</a:t>
            </a:r>
            <a:r>
              <a:rPr lang="cs-CZ" altLang="cs-CZ" b="1" dirty="0"/>
              <a:t> věž</a:t>
            </a:r>
          </a:p>
        </p:txBody>
      </p:sp>
      <p:pic>
        <p:nvPicPr>
          <p:cNvPr id="10249" name="Obrázek 17" descr="553px-Arc_Triomphe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410" y="2564903"/>
            <a:ext cx="3873966" cy="413910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50" name="TextovéPole 18"/>
          <p:cNvSpPr txBox="1">
            <a:spLocks noChangeArrowheads="1"/>
          </p:cNvSpPr>
          <p:nvPr/>
        </p:nvSpPr>
        <p:spPr bwMode="auto">
          <a:xfrm>
            <a:off x="4954315" y="2636912"/>
            <a:ext cx="221456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>
                <a:solidFill>
                  <a:schemeClr val="bg1"/>
                </a:solidFill>
              </a:rPr>
              <a:t>Vítězný oblouk</a:t>
            </a:r>
          </a:p>
        </p:txBody>
      </p:sp>
      <p:sp>
        <p:nvSpPr>
          <p:cNvPr id="2" name="Oválný popisek 1"/>
          <p:cNvSpPr/>
          <p:nvPr/>
        </p:nvSpPr>
        <p:spPr>
          <a:xfrm>
            <a:off x="3659113" y="1066674"/>
            <a:ext cx="2834593" cy="709764"/>
          </a:xfrm>
          <a:prstGeom prst="wedgeEllipseCallout">
            <a:avLst>
              <a:gd name="adj1" fmla="val 78787"/>
              <a:gd name="adj2" fmla="val 39931"/>
            </a:avLst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4000" b="1" dirty="0">
                <a:solidFill>
                  <a:srgbClr val="FF0000"/>
                </a:solidFill>
              </a:rPr>
              <a:t>PAŘÍŽ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139341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  <p:bldP spid="10248" grpId="0"/>
      <p:bldP spid="10250" grpId="0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28" descr="Moscow_In_Europ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2534" y="1096962"/>
            <a:ext cx="2314575" cy="17811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4" name="Nadpis 3"/>
          <p:cNvSpPr>
            <a:spLocks noGrp="1"/>
          </p:cNvSpPr>
          <p:nvPr>
            <p:ph type="title"/>
          </p:nvPr>
        </p:nvSpPr>
        <p:spPr>
          <a:xfrm>
            <a:off x="1402309" y="11460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EVROPA - města</a:t>
            </a:r>
          </a:p>
        </p:txBody>
      </p:sp>
      <p:sp>
        <p:nvSpPr>
          <p:cNvPr id="8196" name="TextovéPole 27"/>
          <p:cNvSpPr txBox="1">
            <a:spLocks noChangeArrowheads="1"/>
          </p:cNvSpPr>
          <p:nvPr/>
        </p:nvSpPr>
        <p:spPr bwMode="auto">
          <a:xfrm>
            <a:off x="142875" y="2000250"/>
            <a:ext cx="314325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cs-CZ" altLang="cs-CZ" dirty="0"/>
              <a:t> </a:t>
            </a:r>
            <a:r>
              <a:rPr lang="cs-CZ" altLang="cs-CZ" b="1" dirty="0"/>
              <a:t>hlavní město </a:t>
            </a:r>
            <a:r>
              <a:rPr lang="cs-CZ" altLang="cs-CZ" b="1" dirty="0" smtClean="0"/>
              <a:t>Španělska</a:t>
            </a:r>
            <a:endParaRPr lang="cs-CZ" altLang="cs-CZ" b="1" dirty="0"/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rozloha: 607 km²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počet obyvatel: 3 </a:t>
            </a:r>
            <a:r>
              <a:rPr lang="cs-CZ" altLang="cs-CZ" b="1" dirty="0" smtClean="0"/>
              <a:t>260 000</a:t>
            </a:r>
            <a:endParaRPr lang="cs-CZ" altLang="cs-CZ" b="1" dirty="0"/>
          </a:p>
        </p:txBody>
      </p:sp>
      <p:pic>
        <p:nvPicPr>
          <p:cNvPr id="8199" name="Obrázek 10" descr="de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3357563"/>
            <a:ext cx="4638675" cy="3276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TextovéPole 11"/>
          <p:cNvSpPr txBox="1">
            <a:spLocks noChangeArrowheads="1"/>
          </p:cNvSpPr>
          <p:nvPr/>
        </p:nvSpPr>
        <p:spPr bwMode="auto">
          <a:xfrm>
            <a:off x="357188" y="3429000"/>
            <a:ext cx="41433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Sídlo španělského královského letectva </a:t>
            </a:r>
            <a:r>
              <a:rPr lang="cs-CZ" altLang="cs-CZ" b="1" dirty="0" err="1"/>
              <a:t>Royal</a:t>
            </a:r>
            <a:r>
              <a:rPr lang="cs-CZ" altLang="cs-CZ" b="1" dirty="0"/>
              <a:t> Air </a:t>
            </a:r>
            <a:r>
              <a:rPr lang="cs-CZ" altLang="cs-CZ" b="1" dirty="0" err="1"/>
              <a:t>Force</a:t>
            </a:r>
            <a:endParaRPr lang="cs-CZ" altLang="cs-CZ" b="1" dirty="0"/>
          </a:p>
        </p:txBody>
      </p:sp>
      <p:pic>
        <p:nvPicPr>
          <p:cNvPr id="8201" name="Obrázek 17" descr="Royal_Palace_of_Madrid_02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2063" y="4643438"/>
            <a:ext cx="3714750" cy="19446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2" name="TextovéPole 19"/>
          <p:cNvSpPr txBox="1">
            <a:spLocks noChangeArrowheads="1"/>
          </p:cNvSpPr>
          <p:nvPr/>
        </p:nvSpPr>
        <p:spPr bwMode="auto">
          <a:xfrm>
            <a:off x="5072063" y="4643438"/>
            <a:ext cx="22145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/>
              <a:t>Královský palác</a:t>
            </a:r>
          </a:p>
        </p:txBody>
      </p:sp>
      <p:pic>
        <p:nvPicPr>
          <p:cNvPr id="8203" name="Obrázek 20" descr="fd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2533" y="2393156"/>
            <a:ext cx="3549650" cy="20716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4" name="TextovéPole 21"/>
          <p:cNvSpPr txBox="1">
            <a:spLocks noChangeArrowheads="1"/>
          </p:cNvSpPr>
          <p:nvPr/>
        </p:nvSpPr>
        <p:spPr bwMode="auto">
          <a:xfrm>
            <a:off x="5500688" y="2000250"/>
            <a:ext cx="3643312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Moderní mrakodrapy v Madridu</a:t>
            </a:r>
          </a:p>
        </p:txBody>
      </p:sp>
      <p:sp>
        <p:nvSpPr>
          <p:cNvPr id="2" name="Oválný popisek 1"/>
          <p:cNvSpPr/>
          <p:nvPr/>
        </p:nvSpPr>
        <p:spPr>
          <a:xfrm>
            <a:off x="285750" y="404664"/>
            <a:ext cx="2774082" cy="756664"/>
          </a:xfrm>
          <a:prstGeom prst="wedgeEllipseCallout">
            <a:avLst>
              <a:gd name="adj1" fmla="val 69126"/>
              <a:gd name="adj2" fmla="val 226146"/>
            </a:avLst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3600" b="1" dirty="0">
                <a:solidFill>
                  <a:srgbClr val="FF0000"/>
                </a:solidFill>
              </a:rPr>
              <a:t>MADRID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13373275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  <p:bldP spid="8200" grpId="0"/>
      <p:bldP spid="8202" grpId="0"/>
      <p:bldP spid="8204" grpId="0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3"/>
          <p:cNvSpPr>
            <a:spLocks noGrp="1"/>
          </p:cNvSpPr>
          <p:nvPr>
            <p:ph type="title"/>
          </p:nvPr>
        </p:nvSpPr>
        <p:spPr>
          <a:xfrm>
            <a:off x="-1300162" y="-38290"/>
            <a:ext cx="8229600" cy="1252728"/>
          </a:xfrm>
        </p:spPr>
        <p:txBody>
          <a:bodyPr/>
          <a:lstStyle/>
          <a:p>
            <a:r>
              <a:rPr lang="cs-CZ" altLang="cs-CZ" b="1" dirty="0" smtClean="0"/>
              <a:t>EVROPA - města</a:t>
            </a:r>
          </a:p>
        </p:txBody>
      </p:sp>
      <p:sp>
        <p:nvSpPr>
          <p:cNvPr id="11268" name="TextovéPole 27"/>
          <p:cNvSpPr txBox="1">
            <a:spLocks noChangeArrowheads="1"/>
          </p:cNvSpPr>
          <p:nvPr/>
        </p:nvSpPr>
        <p:spPr bwMode="auto">
          <a:xfrm>
            <a:off x="142875" y="1785938"/>
            <a:ext cx="4643438" cy="2585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 typeface="Arial" charset="0"/>
              <a:buChar char="•"/>
            </a:pPr>
            <a:r>
              <a:rPr lang="cs-CZ" altLang="cs-CZ" dirty="0"/>
              <a:t> </a:t>
            </a:r>
            <a:r>
              <a:rPr lang="cs-CZ" altLang="cs-CZ" b="1" dirty="0"/>
              <a:t>hlavní město České republiky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rozloha: 496 km²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počet obyvatel: 1 </a:t>
            </a:r>
            <a:r>
              <a:rPr lang="cs-CZ" altLang="cs-CZ" b="1" dirty="0" smtClean="0"/>
              <a:t>250 000</a:t>
            </a:r>
            <a:endParaRPr lang="cs-CZ" altLang="cs-CZ" b="1" dirty="0"/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vysoce ekonomicky vyspělý a bohatý region s výjimečně vysokou životní úrovní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jedno z nejkrásnějších měst v Evropě</a:t>
            </a:r>
          </a:p>
          <a:p>
            <a:pPr eaLnBrk="1" hangingPunct="1">
              <a:buFont typeface="Arial" charset="0"/>
              <a:buChar char="•"/>
            </a:pPr>
            <a:r>
              <a:rPr lang="cs-CZ" altLang="cs-CZ" b="1" dirty="0"/>
              <a:t> Pražský hrad je největší hradní komplex na světě</a:t>
            </a:r>
          </a:p>
        </p:txBody>
      </p:sp>
      <p:pic>
        <p:nvPicPr>
          <p:cNvPr id="11269" name="Obrázek 28" descr="Moscow_In_Europ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9438" y="404664"/>
            <a:ext cx="1949450" cy="150018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13" descr="Hradschin_Prag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1708" y="2053034"/>
            <a:ext cx="4071937" cy="26574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14"/>
          <p:cNvSpPr txBox="1">
            <a:spLocks noChangeArrowheads="1"/>
          </p:cNvSpPr>
          <p:nvPr/>
        </p:nvSpPr>
        <p:spPr bwMode="auto">
          <a:xfrm>
            <a:off x="5114614" y="2119312"/>
            <a:ext cx="164306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>
                <a:solidFill>
                  <a:schemeClr val="bg1"/>
                </a:solidFill>
              </a:rPr>
              <a:t>Pražský hrad </a:t>
            </a:r>
          </a:p>
        </p:txBody>
      </p:sp>
      <p:pic>
        <p:nvPicPr>
          <p:cNvPr id="11273" name="Obrázek 15" descr="Prague_panorama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000625"/>
            <a:ext cx="8712968" cy="13922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4" name="TextovéPole 16"/>
          <p:cNvSpPr txBox="1">
            <a:spLocks noChangeArrowheads="1"/>
          </p:cNvSpPr>
          <p:nvPr/>
        </p:nvSpPr>
        <p:spPr bwMode="auto">
          <a:xfrm>
            <a:off x="683568" y="4560888"/>
            <a:ext cx="3857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/>
              <a:t>Praha </a:t>
            </a:r>
            <a:r>
              <a:rPr lang="cs-CZ" altLang="cs-CZ" dirty="0"/>
              <a:t>(pohled z Petřínské věže)</a:t>
            </a:r>
          </a:p>
        </p:txBody>
      </p:sp>
      <p:sp>
        <p:nvSpPr>
          <p:cNvPr id="2" name="Oválný popisek 1"/>
          <p:cNvSpPr/>
          <p:nvPr/>
        </p:nvSpPr>
        <p:spPr>
          <a:xfrm>
            <a:off x="4139952" y="848433"/>
            <a:ext cx="2620838" cy="612648"/>
          </a:xfrm>
          <a:prstGeom prst="wedgeEllipseCallout">
            <a:avLst>
              <a:gd name="adj1" fmla="val 91104"/>
              <a:gd name="adj2" fmla="val 18968"/>
            </a:avLst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altLang="cs-CZ" sz="3600" b="1" dirty="0">
                <a:solidFill>
                  <a:srgbClr val="FF0000"/>
                </a:solidFill>
              </a:rPr>
              <a:t>PRAHA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67993269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1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8" grpId="0"/>
      <p:bldP spid="11272" grpId="0"/>
      <p:bldP spid="11274" grpId="0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5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cs-CZ" altLang="cs-CZ" b="1" smtClean="0"/>
              <a:t>OTÁZKY A PROCVIČOVÁNÍ</a:t>
            </a:r>
          </a:p>
        </p:txBody>
      </p:sp>
      <p:sp>
        <p:nvSpPr>
          <p:cNvPr id="13315" name="TextovéPole 3"/>
          <p:cNvSpPr txBox="1">
            <a:spLocks noChangeArrowheads="1"/>
          </p:cNvSpPr>
          <p:nvPr/>
        </p:nvSpPr>
        <p:spPr bwMode="auto">
          <a:xfrm>
            <a:off x="285750" y="1214438"/>
            <a:ext cx="8143875" cy="36988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8575">
            <a:solidFill>
              <a:srgbClr val="FF3300"/>
            </a:solidFill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 smtClean="0">
                <a:solidFill>
                  <a:srgbClr val="FF0000"/>
                </a:solidFill>
              </a:rPr>
              <a:t>       Spojte </a:t>
            </a:r>
            <a:r>
              <a:rPr lang="cs-CZ" altLang="cs-CZ" b="1" dirty="0">
                <a:solidFill>
                  <a:srgbClr val="FF0000"/>
                </a:solidFill>
              </a:rPr>
              <a:t>šipkami nejvýznamnější města se státem, ve kterém leží.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222425" y="2286001"/>
            <a:ext cx="2272308" cy="42465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ČESKÁ REPUBLIKA</a:t>
            </a:r>
          </a:p>
          <a:p>
            <a:pPr>
              <a:defRPr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FRANCIE</a:t>
            </a:r>
          </a:p>
          <a:p>
            <a:pPr>
              <a:defRPr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VELKÁ BRITÁNIE</a:t>
            </a:r>
          </a:p>
          <a:p>
            <a:pPr>
              <a:defRPr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ŘECKO</a:t>
            </a:r>
          </a:p>
          <a:p>
            <a:pPr>
              <a:defRPr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ITÁLIE</a:t>
            </a:r>
          </a:p>
          <a:p>
            <a:pPr>
              <a:defRPr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ŠPANĚLSKO</a:t>
            </a:r>
          </a:p>
          <a:p>
            <a:pPr>
              <a:defRPr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>
              <a:defRPr/>
            </a:pP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RUSKO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/>
          </a:p>
        </p:txBody>
      </p:sp>
      <p:sp>
        <p:nvSpPr>
          <p:cNvPr id="13317" name="TextovéPole 17"/>
          <p:cNvSpPr txBox="1">
            <a:spLocks noChangeArrowheads="1"/>
          </p:cNvSpPr>
          <p:nvPr/>
        </p:nvSpPr>
        <p:spPr bwMode="auto">
          <a:xfrm>
            <a:off x="5580112" y="2214563"/>
            <a:ext cx="1893093" cy="369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b="1" dirty="0">
                <a:solidFill>
                  <a:srgbClr val="FF0000"/>
                </a:solidFill>
              </a:rPr>
              <a:t>ATHÉNY</a:t>
            </a:r>
          </a:p>
          <a:p>
            <a:pPr eaLnBrk="1" hangingPunct="1"/>
            <a:endParaRPr lang="cs-CZ" altLang="cs-CZ" b="1" dirty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b="1" dirty="0">
                <a:solidFill>
                  <a:srgbClr val="FF0000"/>
                </a:solidFill>
              </a:rPr>
              <a:t>ŘÍM</a:t>
            </a:r>
          </a:p>
          <a:p>
            <a:pPr eaLnBrk="1" hangingPunct="1"/>
            <a:endParaRPr lang="cs-CZ" altLang="cs-CZ" b="1" dirty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b="1" dirty="0">
                <a:solidFill>
                  <a:srgbClr val="FF0000"/>
                </a:solidFill>
              </a:rPr>
              <a:t>PRAHA</a:t>
            </a:r>
          </a:p>
          <a:p>
            <a:pPr eaLnBrk="1" hangingPunct="1"/>
            <a:endParaRPr lang="cs-CZ" altLang="cs-CZ" b="1" dirty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b="1" dirty="0">
                <a:solidFill>
                  <a:srgbClr val="FF0000"/>
                </a:solidFill>
              </a:rPr>
              <a:t>PAŘÍŽ</a:t>
            </a:r>
          </a:p>
          <a:p>
            <a:pPr eaLnBrk="1" hangingPunct="1"/>
            <a:endParaRPr lang="cs-CZ" altLang="cs-CZ" b="1" dirty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b="1" dirty="0">
                <a:solidFill>
                  <a:srgbClr val="FF0000"/>
                </a:solidFill>
              </a:rPr>
              <a:t>LONDÝN</a:t>
            </a:r>
          </a:p>
          <a:p>
            <a:pPr eaLnBrk="1" hangingPunct="1"/>
            <a:endParaRPr lang="cs-CZ" altLang="cs-CZ" b="1" dirty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b="1" dirty="0">
                <a:solidFill>
                  <a:srgbClr val="FF0000"/>
                </a:solidFill>
              </a:rPr>
              <a:t>MOSKVA</a:t>
            </a:r>
          </a:p>
          <a:p>
            <a:pPr eaLnBrk="1" hangingPunct="1"/>
            <a:endParaRPr lang="cs-CZ" altLang="cs-CZ" b="1" dirty="0">
              <a:solidFill>
                <a:srgbClr val="FF0000"/>
              </a:solidFill>
            </a:endParaRPr>
          </a:p>
          <a:p>
            <a:pPr eaLnBrk="1" hangingPunct="1"/>
            <a:r>
              <a:rPr lang="cs-CZ" altLang="cs-CZ" b="1" dirty="0">
                <a:solidFill>
                  <a:srgbClr val="FF0000"/>
                </a:solidFill>
              </a:rPr>
              <a:t>MADRID</a:t>
            </a: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651300" y="2500313"/>
            <a:ext cx="1928813" cy="100012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079800" y="3000376"/>
            <a:ext cx="2357438" cy="100012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365550" y="3571876"/>
            <a:ext cx="2143125" cy="92868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3294113" y="2428876"/>
            <a:ext cx="2143125" cy="164306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2865488" y="3071813"/>
            <a:ext cx="2643187" cy="157162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3222675" y="5214938"/>
            <a:ext cx="2214563" cy="428625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3008363" y="5143501"/>
            <a:ext cx="2428875" cy="57150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7048907"/>
      </p:ext>
    </p:extLst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animBg="1"/>
      <p:bldP spid="17" grpId="0"/>
      <p:bldP spid="133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12776"/>
            <a:ext cx="8424936" cy="5040560"/>
          </a:xfrm>
        </p:spPr>
        <p:txBody>
          <a:bodyPr>
            <a:normAutofit fontScale="47500" lnSpcReduction="20000"/>
          </a:bodyPr>
          <a:lstStyle/>
          <a:p>
            <a:r>
              <a:rPr lang="cs-CZ" i="1" u="sng" dirty="0" smtClean="0"/>
              <a:t>Použitá literatura:</a:t>
            </a:r>
          </a:p>
          <a:p>
            <a:pPr marL="0" lvl="0" indent="0">
              <a:buNone/>
            </a:pPr>
            <a:r>
              <a:rPr lang="cs-CZ" dirty="0" smtClean="0"/>
              <a:t>     </a:t>
            </a:r>
            <a:r>
              <a:rPr lang="cs-CZ" b="1" dirty="0"/>
              <a:t>Zeměpis 8 pro ZŠ a VG UČ /nové vydání/ </a:t>
            </a:r>
            <a:r>
              <a:rPr lang="cs-CZ" dirty="0"/>
              <a:t>Jeřábek Milan, Anděl Jiří, Peštová Jana, Kastner </a:t>
            </a:r>
            <a:r>
              <a:rPr lang="cs-CZ" dirty="0" smtClean="0"/>
              <a:t>Jiří</a:t>
            </a:r>
          </a:p>
          <a:p>
            <a:pPr marL="0" lvl="0" indent="0">
              <a:buNone/>
            </a:pP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r>
              <a:rPr lang="cs-CZ" i="1" u="sng" dirty="0" smtClean="0"/>
              <a:t>Internetové odkazy:</a:t>
            </a:r>
          </a:p>
          <a:p>
            <a:r>
              <a:rPr lang="cs-CZ" altLang="cs-CZ" i="1" dirty="0" smtClean="0"/>
              <a:t>Wikipedie</a:t>
            </a:r>
            <a:r>
              <a:rPr lang="cs-CZ" altLang="cs-CZ" i="1" dirty="0"/>
              <a:t>: Otevřená encyklopedie: Madrid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17.12.2013]. </a:t>
            </a:r>
            <a:r>
              <a:rPr lang="cs-CZ" altLang="cs-CZ" dirty="0"/>
              <a:t>Dostupný z WWW: http://cs.wikipedia.org/w/index.php?title=Madrid&amp;oldid=8651668</a:t>
            </a:r>
          </a:p>
          <a:p>
            <a:r>
              <a:rPr lang="cs-CZ" altLang="cs-CZ" i="1" dirty="0"/>
              <a:t>Wikipedie: Otevřená encyklopedie: Londýn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17.12.2013]. </a:t>
            </a:r>
            <a:r>
              <a:rPr lang="cs-CZ" altLang="cs-CZ" dirty="0"/>
              <a:t>Dostupný z WWW: http://cs.wikipedia.org/w/index.php?title=Lond%C3%BDn&amp;oldid=8663486</a:t>
            </a:r>
          </a:p>
          <a:p>
            <a:r>
              <a:rPr lang="cs-CZ" altLang="cs-CZ" i="1" dirty="0"/>
              <a:t>Wikipedie: Otevřená encyklopedie: Paříž</a:t>
            </a:r>
            <a:r>
              <a:rPr lang="cs-CZ" altLang="cs-CZ" dirty="0"/>
              <a:t>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17.12.2013]. </a:t>
            </a:r>
            <a:r>
              <a:rPr lang="cs-CZ" altLang="cs-CZ" dirty="0"/>
              <a:t>Dostupný z WWW: http://cs.wikipedia.org/w/index.php?title=Pa%C5%99%C3%AD%C5%BE&amp;oldid=8644564</a:t>
            </a:r>
          </a:p>
          <a:p>
            <a:r>
              <a:rPr lang="cs-CZ" altLang="cs-CZ" dirty="0"/>
              <a:t>Wikipedie: Otevřená encyklopedie: Praha [online]. </a:t>
            </a:r>
            <a:r>
              <a:rPr lang="cs-CZ" altLang="cs-CZ" dirty="0" smtClean="0"/>
              <a:t> </a:t>
            </a:r>
            <a:r>
              <a:rPr lang="cs-CZ" altLang="cs-CZ" dirty="0"/>
              <a:t>[citováno </a:t>
            </a:r>
            <a:r>
              <a:rPr lang="cs-CZ" altLang="cs-CZ" dirty="0" smtClean="0"/>
              <a:t>17.12.2013]. </a:t>
            </a:r>
            <a:r>
              <a:rPr lang="cs-CZ" altLang="cs-CZ" dirty="0"/>
              <a:t>Dostupný z WWW: </a:t>
            </a:r>
            <a:r>
              <a:rPr lang="cs-CZ" altLang="cs-CZ" dirty="0">
                <a:hlinkClick r:id="rId2"/>
              </a:rPr>
              <a:t>http://</a:t>
            </a:r>
            <a:r>
              <a:rPr lang="cs-CZ" altLang="cs-CZ" dirty="0" smtClean="0">
                <a:hlinkClick r:id="rId2"/>
              </a:rPr>
              <a:t>cs.wikipedia.org/w/index.php?title=Praha&amp;oldid=8684679</a:t>
            </a:r>
            <a:endParaRPr lang="cs-CZ" altLang="cs-CZ" dirty="0" smtClean="0"/>
          </a:p>
          <a:p>
            <a:r>
              <a:rPr lang="pt-BR" altLang="cs-CZ" dirty="0"/>
              <a:t>NEZNÁMÝ. </a:t>
            </a:r>
            <a:r>
              <a:rPr lang="pt-BR" altLang="cs-CZ" i="1" dirty="0"/>
              <a:t>Evropa</a:t>
            </a:r>
            <a:r>
              <a:rPr lang="pt-BR" altLang="cs-CZ" dirty="0"/>
              <a:t> [online]. [cit. 17.12.2013]. Dostupný na WWW: &lt;http://www.11zsmost.cz/cd-evropa/cdevropa/mapa_mesta.htm&gt;. </a:t>
            </a:r>
            <a:endParaRPr lang="cs-CZ" altLang="cs-CZ" dirty="0"/>
          </a:p>
          <a:p>
            <a:r>
              <a:rPr lang="cs-CZ" altLang="cs-CZ" dirty="0"/>
              <a:t>NOTSUREIFSRS.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17.12.2013]. Dostupný na WWW: &lt;http://cs.wikipedia.org/wiki/</a:t>
            </a:r>
            <a:r>
              <a:rPr lang="cs-CZ" altLang="cs-CZ" dirty="0" err="1"/>
              <a:t>Soubor:MontajeMadrid.png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GAGNON, Bernard.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17.12.2013]. Dostupný na WWW: &lt;http://cs.wikipedia.org/wiki/Soubor:Royal_Palace_of_Madrid_02.jpg&gt;.</a:t>
            </a:r>
          </a:p>
          <a:p>
            <a:r>
              <a:rPr lang="cs-CZ" altLang="cs-CZ" dirty="0"/>
              <a:t>TAXIARCHOS228.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17.12.2013]. Dostupný na WWW: &lt;http://cs.wikipedia.org/wiki/Soubor:Paris_-_Eiffelturm_und_Marsfeld2.jpg&gt;.</a:t>
            </a:r>
          </a:p>
          <a:p>
            <a:r>
              <a:rPr lang="fr-FR" altLang="cs-CZ" dirty="0"/>
              <a:t>BENH LIEU SONG. </a:t>
            </a:r>
            <a:r>
              <a:rPr lang="fr-FR" altLang="cs-CZ" i="1" dirty="0"/>
              <a:t>Wikipedie</a:t>
            </a:r>
            <a:r>
              <a:rPr lang="fr-FR" altLang="cs-CZ" dirty="0"/>
              <a:t> [online]. [cit. 17.12.2013]. Dostupný na WWW: &lt;http://cs.wikipedia.org/wiki/Soubor:Arc_Triomphe.jpg&gt;.</a:t>
            </a:r>
            <a:endParaRPr lang="cs-CZ" altLang="cs-CZ" dirty="0"/>
          </a:p>
          <a:p>
            <a:r>
              <a:rPr lang="cs-CZ" altLang="cs-CZ" dirty="0"/>
              <a:t>BAUER, Stefan.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17.12.2013]. Dostupný na WWW: &lt;http://cs.wikipedia.org/wiki/</a:t>
            </a:r>
            <a:r>
              <a:rPr lang="cs-CZ" altLang="cs-CZ" dirty="0" err="1"/>
              <a:t>Soubor:Hradschin_Prag.jpg</a:t>
            </a:r>
            <a:r>
              <a:rPr lang="cs-CZ" altLang="cs-CZ" dirty="0"/>
              <a:t>&gt;.</a:t>
            </a:r>
          </a:p>
          <a:p>
            <a:r>
              <a:rPr lang="cs-CZ" altLang="cs-CZ" dirty="0"/>
              <a:t>HRON, Lukáš. </a:t>
            </a:r>
            <a:r>
              <a:rPr lang="cs-CZ" altLang="cs-CZ" i="1" dirty="0"/>
              <a:t>Wikipedie</a:t>
            </a:r>
            <a:r>
              <a:rPr lang="cs-CZ" altLang="cs-CZ" dirty="0"/>
              <a:t> [online]. [cit. 17.12.2013]. Dostupný na WWW: &lt;http://cs.wikipedia.org/wiki/</a:t>
            </a:r>
            <a:r>
              <a:rPr lang="cs-CZ" altLang="cs-CZ" dirty="0" err="1"/>
              <a:t>Soubor:Prague_panorama.jpg</a:t>
            </a:r>
            <a:r>
              <a:rPr lang="cs-CZ" altLang="cs-CZ" dirty="0"/>
              <a:t>&gt;.</a:t>
            </a:r>
            <a:endParaRPr lang="cs-CZ" altLang="cs-CZ" dirty="0">
              <a:solidFill>
                <a:schemeClr val="bg1"/>
              </a:solidFill>
            </a:endParaRPr>
          </a:p>
          <a:p>
            <a:endParaRPr lang="cs-CZ" altLang="cs-CZ" dirty="0"/>
          </a:p>
          <a:p>
            <a:pPr marL="0" indent="0">
              <a:buNone/>
            </a:pPr>
            <a:r>
              <a:rPr lang="cs-CZ" dirty="0"/>
              <a:t> </a:t>
            </a:r>
            <a:endParaRPr lang="cs-CZ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endParaRPr lang="cs-CZ" alt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1781</TotalTime>
  <Words>504</Words>
  <Application>Microsoft Office PowerPoint</Application>
  <PresentationFormat>Předvádění na obrazovce (4:3)</PresentationFormat>
  <Paragraphs>95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Základní škola a Mateřská škola Bílá Třemešná, okres Trutnov</vt:lpstr>
      <vt:lpstr>Anotace</vt:lpstr>
      <vt:lpstr>EVROPA - města</vt:lpstr>
      <vt:lpstr>EVROPA - města</vt:lpstr>
      <vt:lpstr>EVROPA - města</vt:lpstr>
      <vt:lpstr>EVROPA - města</vt:lpstr>
      <vt:lpstr>OTÁZKY A PROCVIČOVÁNÍ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141</cp:revision>
  <dcterms:created xsi:type="dcterms:W3CDTF">2013-05-10T12:01:16Z</dcterms:created>
  <dcterms:modified xsi:type="dcterms:W3CDTF">2014-01-24T16:24:21Z</dcterms:modified>
</cp:coreProperties>
</file>