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7"/>
  </p:notesMasterIdLst>
  <p:sldIdLst>
    <p:sldId id="256" r:id="rId2"/>
    <p:sldId id="262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60" r:id="rId15"/>
    <p:sldId id="276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3" end="1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3" autoAdjust="0"/>
    <p:restoredTop sz="94660"/>
  </p:normalViewPr>
  <p:slideViewPr>
    <p:cSldViewPr>
      <p:cViewPr>
        <p:scale>
          <a:sx n="80" d="100"/>
          <a:sy n="80" d="100"/>
        </p:scale>
        <p:origin x="-2514" y="-7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7" d="100"/>
          <a:sy n="87" d="100"/>
        </p:scale>
        <p:origin x="-894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Předmět:       </a:t>
          </a:r>
          <a:r>
            <a:rPr lang="cs-CZ" sz="2000" b="1" dirty="0" smtClean="0"/>
            <a:t>ZEMĚPIS 8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            EVROPSKÁ UNIE</a:t>
          </a:r>
          <a:endParaRPr lang="cs-CZ" sz="2000" b="1" dirty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smtClean="0"/>
            <a:t>Autor:                 </a:t>
          </a:r>
          <a:r>
            <a:rPr lang="cs-CZ" sz="2000" b="1" dirty="0" smtClean="0"/>
            <a:t>Ing Věra Kubová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  CZ. 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</dgm:pt>
    <dgm:pt modelId="{F31B7103-6E88-4DB9-9888-CB9E0B3FEEF8}" type="pres">
      <dgm:prSet presAssocID="{BA9EE107-A5FB-41C4-9EF1-1CC153B68B3F}" presName="cycle" presStyleCnt="0"/>
      <dgm:spPr/>
    </dgm:pt>
    <dgm:pt modelId="{F7A92DE4-3445-4B9B-AF3D-F2DA6F69C25D}" type="pres">
      <dgm:prSet presAssocID="{BA9EE107-A5FB-41C4-9EF1-1CC153B68B3F}" presName="srcNode" presStyleLbl="node1" presStyleIdx="0" presStyleCnt="4"/>
      <dgm:spPr/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4"/>
      <dgm:spPr/>
    </dgm:pt>
    <dgm:pt modelId="{F16BA6F4-95DE-4E28-BF94-6459A70C4A6D}" type="pres">
      <dgm:prSet presAssocID="{BA9EE107-A5FB-41C4-9EF1-1CC153B68B3F}" presName="dstNode" presStyleLbl="node1" presStyleIdx="0" presStyleCnt="4"/>
      <dgm:spPr/>
    </dgm:pt>
    <dgm:pt modelId="{F036299F-AF4D-4DAF-ABF5-87E8CC3FEF1B}" type="pres">
      <dgm:prSet presAssocID="{A83A7CFB-B411-4357-9641-4A8443F73655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</dgm:pt>
    <dgm:pt modelId="{112F553D-60C2-4CC4-948D-0369F51C4DB0}" type="pres">
      <dgm:prSet presAssocID="{A83A7CFB-B411-4357-9641-4A8443F73655}" presName="accentRepeatNode" presStyleLbl="solidFgAcc1" presStyleIdx="0" presStyleCnt="4"/>
      <dgm:spPr/>
    </dgm:pt>
    <dgm:pt modelId="{8F499F57-25C9-45F4-8CBD-7D9D581CAA10}" type="pres">
      <dgm:prSet presAssocID="{3061F91D-8548-4FCB-A021-DD835A272F0F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96E2ED9-986E-45D6-92F7-C8372E97FA90}" type="pres">
      <dgm:prSet presAssocID="{3061F91D-8548-4FCB-A021-DD835A272F0F}" presName="accent_2" presStyleCnt="0"/>
      <dgm:spPr/>
    </dgm:pt>
    <dgm:pt modelId="{A6FEC19F-0F90-4EC7-BB21-E0ADFEFFA617}" type="pres">
      <dgm:prSet presAssocID="{3061F91D-8548-4FCB-A021-DD835A272F0F}" presName="accentRepeatNode" presStyleLbl="solidFgAcc1" presStyleIdx="1" presStyleCnt="4"/>
      <dgm:spPr/>
    </dgm:pt>
    <dgm:pt modelId="{53E42326-DC07-4DF9-9467-D8432361C847}" type="pres">
      <dgm:prSet presAssocID="{60B5D622-D348-4384-9EFA-863CA4F7B7A3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686FDD-9F30-4916-A44F-CA26261BE122}" type="pres">
      <dgm:prSet presAssocID="{60B5D622-D348-4384-9EFA-863CA4F7B7A3}" presName="accent_3" presStyleCnt="0"/>
      <dgm:spPr/>
    </dgm:pt>
    <dgm:pt modelId="{D00E28E9-7A94-4DBE-BF47-6DC8F169B300}" type="pres">
      <dgm:prSet presAssocID="{60B5D622-D348-4384-9EFA-863CA4F7B7A3}" presName="accentRepeatNode" presStyleLbl="solidFgAcc1" presStyleIdx="2" presStyleCnt="4"/>
      <dgm:spPr/>
      <dgm:t>
        <a:bodyPr/>
        <a:lstStyle/>
        <a:p>
          <a:endParaRPr lang="cs-CZ"/>
        </a:p>
      </dgm:t>
    </dgm:pt>
    <dgm:pt modelId="{4D744F30-9794-46C6-ACFA-F39922614CF7}" type="pres">
      <dgm:prSet presAssocID="{E392F34A-E55D-43D5-AEDD-49027298B816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183638-E327-4DD3-A173-2ABBAF66184A}" type="pres">
      <dgm:prSet presAssocID="{E392F34A-E55D-43D5-AEDD-49027298B816}" presName="accent_4" presStyleCnt="0"/>
      <dgm:spPr/>
    </dgm:pt>
    <dgm:pt modelId="{EB133F34-59A3-4639-B813-3EF5396EC28B}" type="pres">
      <dgm:prSet presAssocID="{E392F34A-E55D-43D5-AEDD-49027298B816}" presName="accentRepeatNode" presStyleLbl="solidFgAcc1" presStyleIdx="3" presStyleCnt="4"/>
      <dgm:spPr/>
    </dgm:pt>
  </dgm:ptLst>
  <dgm:cxnLst>
    <dgm:cxn modelId="{B8C92B4A-9E16-4C6D-8583-A1CEC081E720}" srcId="{BA9EE107-A5FB-41C4-9EF1-1CC153B68B3F}" destId="{3061F91D-8548-4FCB-A021-DD835A272F0F}" srcOrd="1" destOrd="0" parTransId="{964A7552-04A1-426D-AC2F-6455AE0A46FC}" sibTransId="{CD2629B0-CE06-4C37-BA3E-EB383F625F73}"/>
    <dgm:cxn modelId="{DF849492-EC0F-41C4-9A01-844E1A834E31}" srcId="{BA9EE107-A5FB-41C4-9EF1-1CC153B68B3F}" destId="{60B5D622-D348-4384-9EFA-863CA4F7B7A3}" srcOrd="2" destOrd="0" parTransId="{74CB5370-34BA-43B8-AB66-1E3510545B42}" sibTransId="{5895C10F-262B-4EFF-A7FE-F20237FEAECB}"/>
    <dgm:cxn modelId="{0DF8EE4B-7403-4DA2-BB0D-D7FDD49EF787}" type="presOf" srcId="{60B5D622-D348-4384-9EFA-863CA4F7B7A3}" destId="{53E42326-DC07-4DF9-9467-D8432361C847}" srcOrd="0" destOrd="0" presId="urn:microsoft.com/office/officeart/2008/layout/VerticalCurvedList"/>
    <dgm:cxn modelId="{183304B8-1358-44C9-8803-DA07758E6D27}" type="presOf" srcId="{3061F91D-8548-4FCB-A021-DD835A272F0F}" destId="{8F499F57-25C9-45F4-8CBD-7D9D581CAA10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8199721E-EB96-4207-8FDD-53BD1BA95FDC}" type="presOf" srcId="{E392F34A-E55D-43D5-AEDD-49027298B816}" destId="{4D744F30-9794-46C6-ACFA-F39922614CF7}" srcOrd="0" destOrd="0" presId="urn:microsoft.com/office/officeart/2008/layout/VerticalCurvedList"/>
    <dgm:cxn modelId="{0279BEF7-BAF0-4413-811A-11663A22D098}" type="presOf" srcId="{F3C4A836-23AC-4E41-B6D6-51221E7E6743}" destId="{EF104B90-7E69-4918-A202-E6F91FC6E413}" srcOrd="0" destOrd="0" presId="urn:microsoft.com/office/officeart/2008/layout/VerticalCurvedList"/>
    <dgm:cxn modelId="{85DD460C-C999-4113-86D0-07CE61C390A7}" srcId="{BA9EE107-A5FB-41C4-9EF1-1CC153B68B3F}" destId="{E392F34A-E55D-43D5-AEDD-49027298B816}" srcOrd="3" destOrd="0" parTransId="{BC40F3DB-7514-4A20-8E05-98AEEC263C22}" sibTransId="{9093FE33-FB2C-41B0-8F18-5CB6446B7DEF}"/>
    <dgm:cxn modelId="{B47C7ECB-22B8-4C0F-9F6D-1526C5AC06E6}" type="presOf" srcId="{A83A7CFB-B411-4357-9641-4A8443F73655}" destId="{F036299F-AF4D-4DAF-ABF5-87E8CC3FEF1B}" srcOrd="0" destOrd="0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E40977E6-8C7E-4DB4-A4AD-0B06EBF7C24E}" type="presParOf" srcId="{9C0CD981-713F-47B3-AE2F-2963F2684A6F}" destId="{96773A7D-3367-4F53-A2D2-EA5770AFFDB3}" srcOrd="0" destOrd="0" presId="urn:microsoft.com/office/officeart/2008/layout/VerticalCurvedList"/>
    <dgm:cxn modelId="{1C9373A0-FCAE-4781-B1D1-0498DC7618B1}" type="presParOf" srcId="{96773A7D-3367-4F53-A2D2-EA5770AFFDB3}" destId="{F31B7103-6E88-4DB9-9888-CB9E0B3FEEF8}" srcOrd="0" destOrd="0" presId="urn:microsoft.com/office/officeart/2008/layout/VerticalCurvedList"/>
    <dgm:cxn modelId="{B7A7B249-F3B1-4D98-A626-967D1E89E94E}" type="presParOf" srcId="{F31B7103-6E88-4DB9-9888-CB9E0B3FEEF8}" destId="{F7A92DE4-3445-4B9B-AF3D-F2DA6F69C25D}" srcOrd="0" destOrd="0" presId="urn:microsoft.com/office/officeart/2008/layout/VerticalCurvedList"/>
    <dgm:cxn modelId="{B5145D1A-579A-4AAB-9C77-89F7AFFF181B}" type="presParOf" srcId="{F31B7103-6E88-4DB9-9888-CB9E0B3FEEF8}" destId="{EF104B90-7E69-4918-A202-E6F91FC6E413}" srcOrd="1" destOrd="0" presId="urn:microsoft.com/office/officeart/2008/layout/VerticalCurvedList"/>
    <dgm:cxn modelId="{336E0D51-2079-42C9-BD7A-D4BEE6B2B001}" type="presParOf" srcId="{F31B7103-6E88-4DB9-9888-CB9E0B3FEEF8}" destId="{F5A5022A-2B1C-4F3B-B289-BC099E9CE92F}" srcOrd="2" destOrd="0" presId="urn:microsoft.com/office/officeart/2008/layout/VerticalCurvedList"/>
    <dgm:cxn modelId="{8012DE3B-6A52-4BC6-A0E5-94C55A931254}" type="presParOf" srcId="{F31B7103-6E88-4DB9-9888-CB9E0B3FEEF8}" destId="{F16BA6F4-95DE-4E28-BF94-6459A70C4A6D}" srcOrd="3" destOrd="0" presId="urn:microsoft.com/office/officeart/2008/layout/VerticalCurvedList"/>
    <dgm:cxn modelId="{F82CB3AC-6B8C-4DF1-8ECC-C78ECF6B9842}" type="presParOf" srcId="{96773A7D-3367-4F53-A2D2-EA5770AFFDB3}" destId="{F036299F-AF4D-4DAF-ABF5-87E8CC3FEF1B}" srcOrd="1" destOrd="0" presId="urn:microsoft.com/office/officeart/2008/layout/VerticalCurvedList"/>
    <dgm:cxn modelId="{FC5F50E5-328D-4644-8144-441B5F7B20E5}" type="presParOf" srcId="{96773A7D-3367-4F53-A2D2-EA5770AFFDB3}" destId="{40B95986-31F6-48A6-A8D8-D04AC3BEDA92}" srcOrd="2" destOrd="0" presId="urn:microsoft.com/office/officeart/2008/layout/VerticalCurvedList"/>
    <dgm:cxn modelId="{CEA9CC94-DED9-409C-9296-9AE02424F92D}" type="presParOf" srcId="{40B95986-31F6-48A6-A8D8-D04AC3BEDA92}" destId="{112F553D-60C2-4CC4-948D-0369F51C4DB0}" srcOrd="0" destOrd="0" presId="urn:microsoft.com/office/officeart/2008/layout/VerticalCurvedList"/>
    <dgm:cxn modelId="{490ABE33-99BE-4DF6-B6E7-4F2808A522D3}" type="presParOf" srcId="{96773A7D-3367-4F53-A2D2-EA5770AFFDB3}" destId="{8F499F57-25C9-45F4-8CBD-7D9D581CAA10}" srcOrd="3" destOrd="0" presId="urn:microsoft.com/office/officeart/2008/layout/VerticalCurvedList"/>
    <dgm:cxn modelId="{56E56004-6467-4105-8014-18F581298469}" type="presParOf" srcId="{96773A7D-3367-4F53-A2D2-EA5770AFFDB3}" destId="{A96E2ED9-986E-45D6-92F7-C8372E97FA90}" srcOrd="4" destOrd="0" presId="urn:microsoft.com/office/officeart/2008/layout/VerticalCurvedList"/>
    <dgm:cxn modelId="{68BD70A1-1F77-489F-B92C-FA217CFAC42F}" type="presParOf" srcId="{A96E2ED9-986E-45D6-92F7-C8372E97FA90}" destId="{A6FEC19F-0F90-4EC7-BB21-E0ADFEFFA617}" srcOrd="0" destOrd="0" presId="urn:microsoft.com/office/officeart/2008/layout/VerticalCurvedList"/>
    <dgm:cxn modelId="{E53CDD20-B1F1-4288-84A5-4DD403732C4D}" type="presParOf" srcId="{96773A7D-3367-4F53-A2D2-EA5770AFFDB3}" destId="{53E42326-DC07-4DF9-9467-D8432361C847}" srcOrd="5" destOrd="0" presId="urn:microsoft.com/office/officeart/2008/layout/VerticalCurvedList"/>
    <dgm:cxn modelId="{EE0C8780-53FE-4725-92AD-AC2E4418C4F8}" type="presParOf" srcId="{96773A7D-3367-4F53-A2D2-EA5770AFFDB3}" destId="{B5686FDD-9F30-4916-A44F-CA26261BE122}" srcOrd="6" destOrd="0" presId="urn:microsoft.com/office/officeart/2008/layout/VerticalCurvedList"/>
    <dgm:cxn modelId="{1523C245-1C59-433E-86B8-E10106D70910}" type="presParOf" srcId="{B5686FDD-9F30-4916-A44F-CA26261BE122}" destId="{D00E28E9-7A94-4DBE-BF47-6DC8F169B300}" srcOrd="0" destOrd="0" presId="urn:microsoft.com/office/officeart/2008/layout/VerticalCurvedList"/>
    <dgm:cxn modelId="{0A6623AE-0FB6-479F-B205-136735926C4B}" type="presParOf" srcId="{96773A7D-3367-4F53-A2D2-EA5770AFFDB3}" destId="{4D744F30-9794-46C6-ACFA-F39922614CF7}" srcOrd="7" destOrd="0" presId="urn:microsoft.com/office/officeart/2008/layout/VerticalCurvedList"/>
    <dgm:cxn modelId="{2D86E8D1-24F3-4C4A-B749-633ABAD7FBD3}" type="presParOf" srcId="{96773A7D-3367-4F53-A2D2-EA5770AFFDB3}" destId="{9A183638-E327-4DD3-A173-2ABBAF66184A}" srcOrd="8" destOrd="0" presId="urn:microsoft.com/office/officeart/2008/layout/VerticalCurvedList"/>
    <dgm:cxn modelId="{B320B70E-981D-4FBC-AEAE-08E1D59D5BD9}" type="presParOf" srcId="{9A183638-E327-4DD3-A173-2ABBAF66184A}" destId="{EB133F34-59A3-4639-B813-3EF5396EC28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60706" y="243582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smtClean="0"/>
            <a:t>Autor:                 </a:t>
          </a:r>
          <a:r>
            <a:rPr lang="cs-CZ" sz="2000" b="1" kern="1200" dirty="0" smtClean="0"/>
            <a:t>Ing Věra Kubová</a:t>
          </a:r>
        </a:p>
      </dsp:txBody>
      <dsp:txXfrm>
        <a:off x="360706" y="243582"/>
        <a:ext cx="4878500" cy="487419"/>
      </dsp:txXfrm>
    </dsp:sp>
    <dsp:sp modelId="{112F553D-60C2-4CC4-948D-0369F51C4DB0}">
      <dsp:nvSpPr>
        <dsp:cNvPr id="0" name=""/>
        <dsp:cNvSpPr/>
      </dsp:nvSpPr>
      <dsp:spPr>
        <a:xfrm>
          <a:off x="56069" y="182655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499F57-25C9-45F4-8CBD-7D9D581CAA10}">
      <dsp:nvSpPr>
        <dsp:cNvPr id="0" name=""/>
        <dsp:cNvSpPr/>
      </dsp:nvSpPr>
      <dsp:spPr>
        <a:xfrm>
          <a:off x="640154" y="974838"/>
          <a:ext cx="4599052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Předmět:       </a:t>
          </a:r>
          <a:r>
            <a:rPr lang="cs-CZ" sz="2000" b="1" kern="1200" dirty="0" smtClean="0"/>
            <a:t>ZEMĚPIS 8</a:t>
          </a:r>
          <a:endParaRPr lang="cs-CZ" sz="2000" b="1" kern="1200" dirty="0"/>
        </a:p>
      </dsp:txBody>
      <dsp:txXfrm>
        <a:off x="640154" y="974838"/>
        <a:ext cx="4599052" cy="487419"/>
      </dsp:txXfrm>
    </dsp:sp>
    <dsp:sp modelId="{A6FEC19F-0F90-4EC7-BB21-E0ADFEFFA617}">
      <dsp:nvSpPr>
        <dsp:cNvPr id="0" name=""/>
        <dsp:cNvSpPr/>
      </dsp:nvSpPr>
      <dsp:spPr>
        <a:xfrm>
          <a:off x="335517" y="913911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E42326-DC07-4DF9-9467-D8432361C847}">
      <dsp:nvSpPr>
        <dsp:cNvPr id="0" name=""/>
        <dsp:cNvSpPr/>
      </dsp:nvSpPr>
      <dsp:spPr>
        <a:xfrm>
          <a:off x="640154" y="1706094"/>
          <a:ext cx="4599052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            EVROPSKÁ UNIE</a:t>
          </a:r>
          <a:endParaRPr lang="cs-CZ" sz="2000" b="1" kern="1200" dirty="0"/>
        </a:p>
      </dsp:txBody>
      <dsp:txXfrm>
        <a:off x="640154" y="1706094"/>
        <a:ext cx="4599052" cy="487419"/>
      </dsp:txXfrm>
    </dsp:sp>
    <dsp:sp modelId="{D00E28E9-7A94-4DBE-BF47-6DC8F169B300}">
      <dsp:nvSpPr>
        <dsp:cNvPr id="0" name=""/>
        <dsp:cNvSpPr/>
      </dsp:nvSpPr>
      <dsp:spPr>
        <a:xfrm>
          <a:off x="335517" y="1645166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744F30-9794-46C6-ACFA-F39922614CF7}">
      <dsp:nvSpPr>
        <dsp:cNvPr id="0" name=""/>
        <dsp:cNvSpPr/>
      </dsp:nvSpPr>
      <dsp:spPr>
        <a:xfrm>
          <a:off x="360706" y="2437349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  CZ. 1.07/1.4.00/21.3315</a:t>
          </a:r>
          <a:endParaRPr lang="cs-CZ" sz="2000" b="1" kern="1200" dirty="0"/>
        </a:p>
      </dsp:txBody>
      <dsp:txXfrm>
        <a:off x="360706" y="2437349"/>
        <a:ext cx="4878500" cy="487419"/>
      </dsp:txXfrm>
    </dsp:sp>
    <dsp:sp modelId="{EB133F34-59A3-4639-B813-3EF5396EC28B}">
      <dsp:nvSpPr>
        <dsp:cNvPr id="0" name=""/>
        <dsp:cNvSpPr/>
      </dsp:nvSpPr>
      <dsp:spPr>
        <a:xfrm>
          <a:off x="56069" y="2376422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27.1.2014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27.1.2014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27.1.2014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27.1.2014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27.1.2014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27.1.2014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27.1.2014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27.1.2014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27.1.2014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27.1.2014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27.1.2014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27.1.2014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27.1.2014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hyperlink" Target="http://www.youtube.com/watch?v=vXuhvzbQ5EI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pn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19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vXuhvzbQ5E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2" y="1988840"/>
            <a:ext cx="5544616" cy="1152128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124492926"/>
              </p:ext>
            </p:extLst>
          </p:nvPr>
        </p:nvGraphicFramePr>
        <p:xfrm>
          <a:off x="1907704" y="3284984"/>
          <a:ext cx="528024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Prezentace slouží k seznámení s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oblastmi Evropy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Materiál </a:t>
            </a:r>
            <a:r>
              <a:rPr lang="cs-CZ" dirty="0">
                <a:solidFill>
                  <a:schemeClr val="tx1"/>
                </a:solidFill>
              </a:rPr>
              <a:t>je určen k využití pro práci s interaktivní </a:t>
            </a:r>
            <a:r>
              <a:rPr lang="cs-CZ" dirty="0" smtClean="0">
                <a:solidFill>
                  <a:schemeClr val="tx1"/>
                </a:solidFill>
              </a:rPr>
              <a:t>tabulí.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Slouží </a:t>
            </a:r>
            <a:r>
              <a:rPr lang="cs-CZ" dirty="0">
                <a:solidFill>
                  <a:schemeClr val="tx1"/>
                </a:solidFill>
              </a:rPr>
              <a:t>k probírání učiva Evropské státy  formou prezentace a k doplnění učiva o Evropě. Materiál obsahuje </a:t>
            </a:r>
            <a:r>
              <a:rPr lang="cs-CZ">
                <a:solidFill>
                  <a:schemeClr val="tx1"/>
                </a:solidFill>
              </a:rPr>
              <a:t>obrázky </a:t>
            </a:r>
            <a:r>
              <a:rPr lang="cs-CZ" smtClean="0">
                <a:solidFill>
                  <a:schemeClr val="tx1"/>
                </a:solidFill>
              </a:rPr>
              <a:t> k </a:t>
            </a:r>
            <a:r>
              <a:rPr lang="cs-CZ" dirty="0">
                <a:solidFill>
                  <a:schemeClr val="tx1"/>
                </a:solidFill>
              </a:rPr>
              <a:t>větší názornosti a zpestření </a:t>
            </a:r>
            <a:r>
              <a:rPr lang="cs-CZ" dirty="0" smtClean="0">
                <a:solidFill>
                  <a:schemeClr val="tx1"/>
                </a:solidFill>
              </a:rPr>
              <a:t>výuky. 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Materiál </a:t>
            </a:r>
            <a:r>
              <a:rPr lang="cs-CZ" dirty="0">
                <a:solidFill>
                  <a:schemeClr val="tx1"/>
                </a:solidFill>
              </a:rPr>
              <a:t>může být využit jako zápis do sešitu</a:t>
            </a:r>
            <a:r>
              <a:rPr lang="cs-CZ" dirty="0">
                <a:solidFill>
                  <a:schemeClr val="tx1"/>
                </a:solidFill>
                <a:latin typeface="Calibri" pitchFamily="34" charset="0"/>
              </a:rPr>
              <a:t>.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Prezentace slouží k práci s mapou.</a:t>
            </a:r>
          </a:p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Zeměpis 8. ročník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smtClean="0"/>
              <a:t>EVROPSKÁ UNIE (EU)</a:t>
            </a:r>
          </a:p>
        </p:txBody>
      </p:sp>
      <p:pic>
        <p:nvPicPr>
          <p:cNvPr id="4099" name="Obrázek 10" descr="800px-Flag_of_Europe.sv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14313"/>
            <a:ext cx="17160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Obrázek 11" descr="ze.bmp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85875"/>
            <a:ext cx="4357688" cy="435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ovéPole 12"/>
          <p:cNvSpPr txBox="1">
            <a:spLocks noChangeArrowheads="1"/>
          </p:cNvSpPr>
          <p:nvPr/>
        </p:nvSpPr>
        <p:spPr bwMode="auto">
          <a:xfrm>
            <a:off x="285750" y="2000250"/>
            <a:ext cx="407193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EVROPSKÁ UNIE je politické a ekonomické společenství, které se nachází na evropském kontinentu.  </a:t>
            </a:r>
          </a:p>
        </p:txBody>
      </p:sp>
      <p:sp>
        <p:nvSpPr>
          <p:cNvPr id="4102" name="Obdélník 13">
            <a:hlinkClick r:id="rId4"/>
          </p:cNvPr>
          <p:cNvSpPr>
            <a:spLocks noChangeArrowheads="1"/>
          </p:cNvSpPr>
          <p:nvPr/>
        </p:nvSpPr>
        <p:spPr bwMode="auto">
          <a:xfrm>
            <a:off x="285750" y="3500438"/>
            <a:ext cx="3786188" cy="258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l-PL" altLang="cs-CZ" dirty="0"/>
              <a:t>Hlavní sídlo: </a:t>
            </a:r>
            <a:r>
              <a:rPr lang="pl-PL" altLang="cs-CZ" b="1" dirty="0"/>
              <a:t>BRUSEL (BELGIE)</a:t>
            </a:r>
          </a:p>
          <a:p>
            <a:pPr eaLnBrk="1" hangingPunct="1"/>
            <a:endParaRPr lang="pl-PL" altLang="cs-CZ" b="1" dirty="0"/>
          </a:p>
          <a:p>
            <a:pPr eaLnBrk="1" hangingPunct="1"/>
            <a:r>
              <a:rPr lang="pl-PL" altLang="cs-CZ" dirty="0"/>
              <a:t>Současný počet členů: </a:t>
            </a:r>
            <a:r>
              <a:rPr lang="pl-PL" altLang="cs-CZ" b="1" dirty="0"/>
              <a:t>27 států</a:t>
            </a:r>
          </a:p>
          <a:p>
            <a:pPr eaLnBrk="1" hangingPunct="1"/>
            <a:endParaRPr lang="pl-PL" altLang="cs-CZ" dirty="0"/>
          </a:p>
          <a:p>
            <a:pPr eaLnBrk="1" hangingPunct="1"/>
            <a:r>
              <a:rPr lang="pl-PL" altLang="cs-CZ" dirty="0"/>
              <a:t>Motto EU: </a:t>
            </a:r>
            <a:r>
              <a:rPr lang="pl-PL" altLang="cs-CZ" b="1" dirty="0"/>
              <a:t>Jednota v rozmanitosti</a:t>
            </a:r>
          </a:p>
          <a:p>
            <a:pPr eaLnBrk="1" hangingPunct="1"/>
            <a:r>
              <a:rPr lang="pl-PL" altLang="cs-CZ" b="1" dirty="0"/>
              <a:t/>
            </a:r>
            <a:br>
              <a:rPr lang="pl-PL" altLang="cs-CZ" b="1" dirty="0"/>
            </a:br>
            <a:r>
              <a:rPr lang="pl-PL" altLang="cs-CZ" dirty="0"/>
              <a:t>Hymna EU: </a:t>
            </a:r>
            <a:r>
              <a:rPr lang="pl-PL" altLang="cs-CZ" b="1" dirty="0"/>
              <a:t>Óda na radost</a:t>
            </a:r>
          </a:p>
          <a:p>
            <a:pPr eaLnBrk="1" hangingPunct="1"/>
            <a:endParaRPr lang="pl-PL" altLang="cs-CZ" b="1" dirty="0"/>
          </a:p>
          <a:p>
            <a:pPr eaLnBrk="1" hangingPunct="1"/>
            <a:r>
              <a:rPr lang="pl-PL" altLang="cs-CZ" dirty="0" smtClean="0"/>
              <a:t>Základní </a:t>
            </a:r>
            <a:r>
              <a:rPr lang="pl-PL" altLang="cs-CZ" dirty="0"/>
              <a:t>měna: </a:t>
            </a:r>
            <a:r>
              <a:rPr lang="pl-PL" altLang="cs-CZ" b="1" dirty="0"/>
              <a:t>EURO</a:t>
            </a:r>
            <a:endParaRPr lang="cs-CZ" altLang="cs-CZ" b="1" dirty="0"/>
          </a:p>
        </p:txBody>
      </p:sp>
      <p:pic>
        <p:nvPicPr>
          <p:cNvPr id="4103" name="Obrázek 14" descr="524px-Euro_symbol.svg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625" y="5072063"/>
            <a:ext cx="1571625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8161412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  <p:bldP spid="410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altLang="cs-CZ" b="1" dirty="0" smtClean="0"/>
              <a:t>OFICIÁLNÍ VZNIK EU 1993</a:t>
            </a:r>
          </a:p>
        </p:txBody>
      </p:sp>
      <p:pic>
        <p:nvPicPr>
          <p:cNvPr id="5123" name="Obrázek 10" descr="800px-Flag_of_Europe.sv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138" y="0"/>
            <a:ext cx="2201862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ovéPole 6"/>
          <p:cNvSpPr txBox="1">
            <a:spLocks noChangeArrowheads="1"/>
          </p:cNvSpPr>
          <p:nvPr/>
        </p:nvSpPr>
        <p:spPr bwMode="auto">
          <a:xfrm>
            <a:off x="214313" y="2000250"/>
            <a:ext cx="87153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altLang="cs-CZ" b="1" dirty="0"/>
              <a:t>Současná politická společnost má neustálou potřebu se sdružovat. Sdružení jako hlavní myšlenku má i Evropská unie, která neoficiálně vznikala už od 50.let 20. století jako Evropské společenství. </a:t>
            </a:r>
          </a:p>
        </p:txBody>
      </p:sp>
      <p:sp>
        <p:nvSpPr>
          <p:cNvPr id="5125" name="TextovéPole 7"/>
          <p:cNvSpPr txBox="1">
            <a:spLocks noChangeArrowheads="1"/>
          </p:cNvSpPr>
          <p:nvPr/>
        </p:nvSpPr>
        <p:spPr bwMode="auto">
          <a:xfrm>
            <a:off x="214313" y="3071813"/>
            <a:ext cx="86439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altLang="cs-CZ" b="1" dirty="0"/>
              <a:t>Oficiálním dokumentem se stala až Smlouva o Evropské unii (známá spíše jako Maastrichtská smlouva), která začala platit v roce 1993.</a:t>
            </a:r>
          </a:p>
        </p:txBody>
      </p:sp>
      <p:pic>
        <p:nvPicPr>
          <p:cNvPr id="5126" name="Obrázek 15" descr="800px-Flag_of_Europe.svg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2643188"/>
            <a:ext cx="5715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Obrázek 16" descr="800px-Flag_of_Europe.sv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0938" y="2571750"/>
            <a:ext cx="7858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Obrázek 17" descr="800px-Flag_of_Europe.svg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3" y="5857875"/>
            <a:ext cx="10715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Obrázek 18" descr="800px-Flag_of_Europe.svg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0" y="5857875"/>
            <a:ext cx="117951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39417" y="4331608"/>
            <a:ext cx="36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altLang="cs-CZ" b="1" dirty="0" smtClean="0"/>
              <a:t>VYTVOŘENÍ SPOLEČNÉHO TRHU </a:t>
            </a:r>
            <a:r>
              <a:rPr lang="cs-CZ" altLang="cs-CZ" b="1" dirty="0"/>
              <a:t>a HOSPODÁŘSKÉ A MĚNOVÉ </a:t>
            </a:r>
            <a:r>
              <a:rPr lang="cs-CZ" altLang="cs-CZ" b="1" dirty="0" smtClean="0"/>
              <a:t>UNIE</a:t>
            </a:r>
            <a:endParaRPr lang="cs-CZ" alt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39417" y="5229221"/>
            <a:ext cx="40324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altLang="cs-CZ" b="1" dirty="0"/>
              <a:t>PODPORA ROZVOJE A RŮSTU HOSPODÁŘSTVÍ, ZAMĚSTNANOSTI, KONKURENCESCHOPNOSTI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9417" y="6126834"/>
            <a:ext cx="36801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altLang="cs-CZ" b="1" dirty="0"/>
              <a:t>ZLEPŠOVÁNÍ ŽIVOTNÍ ÚROVNĚ a  KVALITY ŽIVOTNÍHO PROSTŘEDÍ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00686" y="3978623"/>
            <a:ext cx="30460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altLang="cs-CZ" b="1" u="sng" dirty="0" smtClean="0"/>
              <a:t>SVOBODA </a:t>
            </a:r>
            <a:r>
              <a:rPr lang="cs-CZ" altLang="cs-CZ" b="1" u="sng" dirty="0"/>
              <a:t>VNITŘNÍHO TRHU</a:t>
            </a:r>
            <a:r>
              <a:rPr lang="cs-CZ" altLang="cs-CZ" b="1" u="sng" dirty="0" smtClean="0"/>
              <a:t>:</a:t>
            </a:r>
            <a:endParaRPr lang="cs-CZ" altLang="cs-CZ" b="1" u="sng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00686" y="4595773"/>
            <a:ext cx="34717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altLang="cs-CZ" b="1" dirty="0" smtClean="0"/>
              <a:t>VOLNÝ </a:t>
            </a:r>
            <a:r>
              <a:rPr lang="cs-CZ" altLang="cs-CZ" b="1" dirty="0"/>
              <a:t>POHYB ZBOŽÍ, OSOB, SLUŽEB A </a:t>
            </a:r>
            <a:r>
              <a:rPr lang="cs-CZ" altLang="cs-CZ" b="1" dirty="0" smtClean="0"/>
              <a:t>KAPITÁLU</a:t>
            </a:r>
            <a:endParaRPr lang="cs-CZ" alt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00686" y="5236939"/>
            <a:ext cx="28484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altLang="cs-CZ" b="1" dirty="0"/>
              <a:t>SPOLEČNÉ </a:t>
            </a:r>
            <a:r>
              <a:rPr lang="cs-CZ" altLang="cs-CZ" b="1" dirty="0" smtClean="0"/>
              <a:t>POLITIKY</a:t>
            </a:r>
            <a:endParaRPr lang="cs-CZ" altLang="cs-CZ" b="1" dirty="0"/>
          </a:p>
        </p:txBody>
      </p:sp>
      <p:sp>
        <p:nvSpPr>
          <p:cNvPr id="9" name="Ovál 8"/>
          <p:cNvSpPr/>
          <p:nvPr/>
        </p:nvSpPr>
        <p:spPr>
          <a:xfrm>
            <a:off x="640417" y="3788872"/>
            <a:ext cx="2128162" cy="5897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altLang="cs-CZ" sz="2800" b="1" u="sng" dirty="0">
                <a:solidFill>
                  <a:schemeClr val="tx1"/>
                </a:solidFill>
              </a:rPr>
              <a:t>CÍLE EU</a:t>
            </a:r>
            <a:r>
              <a:rPr lang="cs-CZ" altLang="cs-CZ" sz="2800" b="1" u="sng" dirty="0" smtClean="0">
                <a:solidFill>
                  <a:schemeClr val="tx1"/>
                </a:solidFill>
              </a:rPr>
              <a:t>:</a:t>
            </a:r>
            <a:endParaRPr lang="cs-CZ" altLang="cs-CZ" sz="2800" b="1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467379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5" grpId="0"/>
      <p:bldP spid="3" grpId="0"/>
      <p:bldP spid="4" grpId="0"/>
      <p:bldP spid="5" grpId="0"/>
      <p:bldP spid="6" grpId="0"/>
      <p:bldP spid="7" grpId="0"/>
      <p:bldP spid="8" grpId="0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altLang="cs-CZ" b="1" smtClean="0"/>
              <a:t>ZÁKLADNÍ „ŠESTKA“ 1952</a:t>
            </a:r>
          </a:p>
        </p:txBody>
      </p:sp>
      <p:pic>
        <p:nvPicPr>
          <p:cNvPr id="6147" name="Obrázek 10" descr="800px-Flag_of_Europe.sv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138" y="0"/>
            <a:ext cx="2201862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TextovéPole 3"/>
          <p:cNvSpPr txBox="1">
            <a:spLocks noChangeArrowheads="1"/>
          </p:cNvSpPr>
          <p:nvPr/>
        </p:nvSpPr>
        <p:spPr bwMode="auto">
          <a:xfrm>
            <a:off x="973138" y="1771671"/>
            <a:ext cx="8001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altLang="cs-CZ" dirty="0"/>
              <a:t>Státy, které stály na úplném začátku </a:t>
            </a:r>
            <a:r>
              <a:rPr lang="cs-CZ" altLang="cs-CZ" b="1" dirty="0"/>
              <a:t>vzniku EVROPSKÉHO SPOLEČENSTVÍ v roce 1952</a:t>
            </a:r>
            <a:r>
              <a:rPr lang="cs-CZ" altLang="cs-CZ" dirty="0"/>
              <a:t> </a:t>
            </a:r>
            <a:r>
              <a:rPr lang="cs-CZ" altLang="cs-CZ" dirty="0" smtClean="0"/>
              <a:t>: </a:t>
            </a:r>
            <a:endParaRPr lang="cs-CZ" altLang="cs-CZ" dirty="0"/>
          </a:p>
        </p:txBody>
      </p:sp>
      <p:pic>
        <p:nvPicPr>
          <p:cNvPr id="6149" name="Obrázek 5" descr="450px-Flag_of_Belgium_(civil).svg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8893" y="3116613"/>
            <a:ext cx="1643063" cy="10953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Obrázek 6" descr="800px-Flag_of_France.sv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5" y="3143250"/>
            <a:ext cx="1571625" cy="10477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Obrázek 8" descr="800px-Flag_of_Luxembourg.svg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88" y="5072063"/>
            <a:ext cx="1666875" cy="10001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Obrázek 9" descr="800px-Flag_of_Germany.svg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5000625"/>
            <a:ext cx="1785938" cy="10715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Obrázek 10" descr="800px-Flag_of_the_Netherlands.svg.p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3071813"/>
            <a:ext cx="1822450" cy="12144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4" name="Obdélník 11"/>
          <p:cNvSpPr>
            <a:spLocks noChangeArrowheads="1"/>
          </p:cNvSpPr>
          <p:nvPr/>
        </p:nvSpPr>
        <p:spPr bwMode="auto">
          <a:xfrm>
            <a:off x="3929062" y="2656042"/>
            <a:ext cx="10445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BELGIE</a:t>
            </a:r>
          </a:p>
        </p:txBody>
      </p:sp>
      <p:sp>
        <p:nvSpPr>
          <p:cNvPr id="6155" name="Obdélník 12"/>
          <p:cNvSpPr>
            <a:spLocks noChangeArrowheads="1"/>
          </p:cNvSpPr>
          <p:nvPr/>
        </p:nvSpPr>
        <p:spPr bwMode="auto">
          <a:xfrm>
            <a:off x="6357938" y="2701926"/>
            <a:ext cx="12112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FRANCIE</a:t>
            </a:r>
          </a:p>
        </p:txBody>
      </p:sp>
      <p:sp>
        <p:nvSpPr>
          <p:cNvPr id="6156" name="Obdélník 13"/>
          <p:cNvSpPr>
            <a:spLocks noChangeArrowheads="1"/>
          </p:cNvSpPr>
          <p:nvPr/>
        </p:nvSpPr>
        <p:spPr bwMode="auto">
          <a:xfrm>
            <a:off x="6786563" y="4643438"/>
            <a:ext cx="9159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ITÁLIE</a:t>
            </a:r>
          </a:p>
        </p:txBody>
      </p:sp>
      <p:sp>
        <p:nvSpPr>
          <p:cNvPr id="6157" name="Obdélník 14"/>
          <p:cNvSpPr>
            <a:spLocks noChangeArrowheads="1"/>
          </p:cNvSpPr>
          <p:nvPr/>
        </p:nvSpPr>
        <p:spPr bwMode="auto">
          <a:xfrm>
            <a:off x="3571875" y="4643438"/>
            <a:ext cx="20050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LUCEMBURSKO</a:t>
            </a:r>
          </a:p>
        </p:txBody>
      </p:sp>
      <p:sp>
        <p:nvSpPr>
          <p:cNvPr id="6158" name="Obdélník 15"/>
          <p:cNvSpPr>
            <a:spLocks noChangeArrowheads="1"/>
          </p:cNvSpPr>
          <p:nvPr/>
        </p:nvSpPr>
        <p:spPr bwMode="auto">
          <a:xfrm>
            <a:off x="1214438" y="4643438"/>
            <a:ext cx="13509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NĚMECKO</a:t>
            </a:r>
          </a:p>
        </p:txBody>
      </p:sp>
      <p:sp>
        <p:nvSpPr>
          <p:cNvPr id="6159" name="Obdélník 16"/>
          <p:cNvSpPr>
            <a:spLocks noChangeArrowheads="1"/>
          </p:cNvSpPr>
          <p:nvPr/>
        </p:nvSpPr>
        <p:spPr bwMode="auto">
          <a:xfrm>
            <a:off x="1000125" y="2601118"/>
            <a:ext cx="171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NIZOZEMSKO</a:t>
            </a:r>
          </a:p>
        </p:txBody>
      </p:sp>
      <p:pic>
        <p:nvPicPr>
          <p:cNvPr id="6160" name="Obrázek 10" descr="800px-Flag_of_Europe.svg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9200" y="5808630"/>
            <a:ext cx="1574800" cy="1049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1" name="Obrázek 10" descr="800px-Flag_of_Europe.svg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" y="1388362"/>
            <a:ext cx="1071563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2" name="Obrázek 7" descr="800px-Flag_of_Italy.svg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75" y="5000625"/>
            <a:ext cx="1535113" cy="10239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3" name="Obrázek 14" descr="524px-Euro_symbol.svg.pn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3714750"/>
            <a:ext cx="571500" cy="571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4" name="Obrázek 14" descr="524px-Euro_symbol.svg.pn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786188"/>
            <a:ext cx="571500" cy="571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5" name="Obrázek 14" descr="524px-Euro_symbol.svg.pn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0" y="3786188"/>
            <a:ext cx="571500" cy="571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6" name="Obrázek 14" descr="524px-Euro_symbol.svg.pn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5715000"/>
            <a:ext cx="571500" cy="571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7" name="Obrázek 14" descr="524px-Euro_symbol.svg.pn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5715000"/>
            <a:ext cx="571500" cy="571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8" name="Obrázek 14" descr="524px-Euro_symbol.svg.pn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5715000"/>
            <a:ext cx="571500" cy="571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8361655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"/>
                            </p:stCondLst>
                            <p:childTnLst>
                              <p:par>
                                <p:cTn id="8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00"/>
                            </p:stCondLst>
                            <p:childTnLst>
                              <p:par>
                                <p:cTn id="1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54" grpId="0"/>
      <p:bldP spid="6155" grpId="0"/>
      <p:bldP spid="6156" grpId="0"/>
      <p:bldP spid="6157" grpId="0"/>
      <p:bldP spid="6158" grpId="0"/>
      <p:bldP spid="615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altLang="cs-CZ" b="1" smtClean="0"/>
              <a:t>PRVNÍ ROZŠÍŘENÍ 1973</a:t>
            </a:r>
          </a:p>
        </p:txBody>
      </p:sp>
      <p:pic>
        <p:nvPicPr>
          <p:cNvPr id="7171" name="Obrázek 10" descr="800px-Flag_of_Europe.sv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138" y="0"/>
            <a:ext cx="2201862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TextovéPole 17"/>
          <p:cNvSpPr txBox="1">
            <a:spLocks noChangeArrowheads="1"/>
          </p:cNvSpPr>
          <p:nvPr/>
        </p:nvSpPr>
        <p:spPr bwMode="auto">
          <a:xfrm>
            <a:off x="1143000" y="1428750"/>
            <a:ext cx="66436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altLang="cs-CZ" b="1" dirty="0"/>
              <a:t>V roce 1973 došlo k prvnímu rozšíření Evropského společenství. Přijaty byly další tři státy.</a:t>
            </a:r>
          </a:p>
        </p:txBody>
      </p:sp>
      <p:pic>
        <p:nvPicPr>
          <p:cNvPr id="7173" name="Obrázek 18" descr="800px-Flag_of_Ireland.svg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63" y="2571750"/>
            <a:ext cx="2115600" cy="11906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TextovéPole 19"/>
          <p:cNvSpPr txBox="1">
            <a:spLocks noChangeArrowheads="1"/>
          </p:cNvSpPr>
          <p:nvPr/>
        </p:nvSpPr>
        <p:spPr bwMode="auto">
          <a:xfrm>
            <a:off x="500063" y="2143125"/>
            <a:ext cx="1571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IRSKO</a:t>
            </a:r>
          </a:p>
        </p:txBody>
      </p:sp>
      <p:pic>
        <p:nvPicPr>
          <p:cNvPr id="7175" name="Obrázek 20" descr="370px-Flag_of_Denmark.sv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3143250"/>
            <a:ext cx="2476500" cy="18748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6" name="TextovéPole 21"/>
          <p:cNvSpPr txBox="1">
            <a:spLocks noChangeArrowheads="1"/>
          </p:cNvSpPr>
          <p:nvPr/>
        </p:nvSpPr>
        <p:spPr bwMode="auto">
          <a:xfrm>
            <a:off x="3286125" y="2714625"/>
            <a:ext cx="13573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DÁNSKO</a:t>
            </a:r>
          </a:p>
        </p:txBody>
      </p:sp>
      <p:pic>
        <p:nvPicPr>
          <p:cNvPr id="7177" name="Obrázek 22" descr="800px-Flag_of_the_United_Kingdom.svg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563" y="5000625"/>
            <a:ext cx="3238500" cy="16192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8" name="TextovéPole 23"/>
          <p:cNvSpPr txBox="1">
            <a:spLocks noChangeArrowheads="1"/>
          </p:cNvSpPr>
          <p:nvPr/>
        </p:nvSpPr>
        <p:spPr bwMode="auto">
          <a:xfrm>
            <a:off x="5730350" y="3861048"/>
            <a:ext cx="307181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SPOJENÉ KRÁLOVSTVÍ VELKÉ BRITÁNIE A SEVERNÍHO IRSKA</a:t>
            </a:r>
          </a:p>
        </p:txBody>
      </p:sp>
      <p:pic>
        <p:nvPicPr>
          <p:cNvPr id="7179" name="Obrázek 14" descr="524px-Euro_symbol.svg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13" y="3519560"/>
            <a:ext cx="571500" cy="571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980148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4" grpId="0"/>
      <p:bldP spid="7176" grpId="0"/>
      <p:bldP spid="717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3"/>
          <p:cNvSpPr>
            <a:spLocks noGrp="1"/>
          </p:cNvSpPr>
          <p:nvPr>
            <p:ph type="title"/>
          </p:nvPr>
        </p:nvSpPr>
        <p:spPr>
          <a:xfrm>
            <a:off x="474663" y="332656"/>
            <a:ext cx="8229600" cy="1252728"/>
          </a:xfrm>
        </p:spPr>
        <p:txBody>
          <a:bodyPr/>
          <a:lstStyle/>
          <a:p>
            <a:pPr algn="l"/>
            <a:r>
              <a:rPr lang="cs-CZ" altLang="cs-CZ" b="1" smtClean="0"/>
              <a:t>DRUHÉ ROZŠÍŘENÍ 1981</a:t>
            </a:r>
          </a:p>
        </p:txBody>
      </p:sp>
      <p:pic>
        <p:nvPicPr>
          <p:cNvPr id="8195" name="Obrázek 10" descr="800px-Flag_of_Europe.sv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138" y="0"/>
            <a:ext cx="2201862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xtovéPole 17"/>
          <p:cNvSpPr txBox="1">
            <a:spLocks noChangeArrowheads="1"/>
          </p:cNvSpPr>
          <p:nvPr/>
        </p:nvSpPr>
        <p:spPr bwMode="auto">
          <a:xfrm>
            <a:off x="1144734" y="1666875"/>
            <a:ext cx="66436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altLang="cs-CZ" b="1" dirty="0"/>
              <a:t>V roce 1981 došlo k druhému rozšíření Evropského společenství. Přijat byl další stát.</a:t>
            </a:r>
          </a:p>
        </p:txBody>
      </p:sp>
      <p:pic>
        <p:nvPicPr>
          <p:cNvPr id="8197" name="Obrázek 10" descr="600px-Flag_of_Greece.sv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797" y="2881313"/>
            <a:ext cx="3606800" cy="24050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TextovéPole 11"/>
          <p:cNvSpPr txBox="1">
            <a:spLocks noChangeArrowheads="1"/>
          </p:cNvSpPr>
          <p:nvPr/>
        </p:nvSpPr>
        <p:spPr bwMode="auto">
          <a:xfrm>
            <a:off x="3930797" y="2524125"/>
            <a:ext cx="1214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ŘECKO</a:t>
            </a:r>
          </a:p>
        </p:txBody>
      </p:sp>
      <p:pic>
        <p:nvPicPr>
          <p:cNvPr id="8199" name="Obrázek 14" descr="524px-Euro_symbol.svg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5501" y="4953000"/>
            <a:ext cx="571500" cy="571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2069474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19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altLang="cs-CZ" b="1" smtClean="0"/>
              <a:t>TŘETÍ ROZŠÍŘENÍ 1986</a:t>
            </a:r>
          </a:p>
        </p:txBody>
      </p:sp>
      <p:pic>
        <p:nvPicPr>
          <p:cNvPr id="9219" name="Obrázek 10" descr="800px-Flag_of_Europe.sv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138" y="0"/>
            <a:ext cx="2201862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extovéPole 17"/>
          <p:cNvSpPr txBox="1">
            <a:spLocks noChangeArrowheads="1"/>
          </p:cNvSpPr>
          <p:nvPr/>
        </p:nvSpPr>
        <p:spPr bwMode="auto">
          <a:xfrm>
            <a:off x="1143000" y="1751806"/>
            <a:ext cx="66436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altLang="cs-CZ" b="1" dirty="0"/>
              <a:t>V roce 1986 došlo k třetímu rozšíření Evropského společenství. Přijaty byly další dva státy.</a:t>
            </a:r>
          </a:p>
        </p:txBody>
      </p:sp>
      <p:pic>
        <p:nvPicPr>
          <p:cNvPr id="9221" name="Obrázek 6" descr="600px-Flag_of_Portugal.sv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37" y="3356991"/>
            <a:ext cx="3751325" cy="25008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Obrázek 7" descr="750px-Flag_of_Spain.sv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3993" y="3356991"/>
            <a:ext cx="3469977" cy="25008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TextovéPole 8"/>
          <p:cNvSpPr txBox="1">
            <a:spLocks noChangeArrowheads="1"/>
          </p:cNvSpPr>
          <p:nvPr/>
        </p:nvSpPr>
        <p:spPr bwMode="auto">
          <a:xfrm>
            <a:off x="1034987" y="2756694"/>
            <a:ext cx="22145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PORTUGALSKO</a:t>
            </a:r>
          </a:p>
        </p:txBody>
      </p:sp>
      <p:sp>
        <p:nvSpPr>
          <p:cNvPr id="9224" name="TextovéPole 9"/>
          <p:cNvSpPr txBox="1">
            <a:spLocks noChangeArrowheads="1"/>
          </p:cNvSpPr>
          <p:nvPr/>
        </p:nvSpPr>
        <p:spPr bwMode="auto">
          <a:xfrm>
            <a:off x="5797209" y="2756694"/>
            <a:ext cx="19288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ŠPANĚLSKO</a:t>
            </a:r>
          </a:p>
        </p:txBody>
      </p:sp>
      <p:pic>
        <p:nvPicPr>
          <p:cNvPr id="9225" name="Obrázek 14" descr="524px-Euro_symbol.svg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487" y="5572124"/>
            <a:ext cx="571500" cy="571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Obrázek 14" descr="524px-Euro_symbol.svg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4362" y="5575095"/>
            <a:ext cx="571500" cy="571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4817468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3" grpId="0"/>
      <p:bldP spid="92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altLang="cs-CZ" b="1" smtClean="0"/>
              <a:t>ČTVRTÉ ROZŠÍŘENÍ 1995</a:t>
            </a:r>
          </a:p>
        </p:txBody>
      </p:sp>
      <p:pic>
        <p:nvPicPr>
          <p:cNvPr id="10243" name="Obrázek 10" descr="800px-Flag_of_Europe.sv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138" y="0"/>
            <a:ext cx="2201862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ovéPole 17"/>
          <p:cNvSpPr txBox="1">
            <a:spLocks noChangeArrowheads="1"/>
          </p:cNvSpPr>
          <p:nvPr/>
        </p:nvSpPr>
        <p:spPr bwMode="auto">
          <a:xfrm>
            <a:off x="1143000" y="1428750"/>
            <a:ext cx="66436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altLang="cs-CZ" b="1" dirty="0"/>
              <a:t>V roce 1995 došlo k čtvrtému rozšíření Evropské unie. Přijaty byly další tři státy.</a:t>
            </a:r>
          </a:p>
        </p:txBody>
      </p:sp>
      <p:pic>
        <p:nvPicPr>
          <p:cNvPr id="10245" name="Obrázek 10" descr="800px-Flag_of_Finland.svg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99" y="2571750"/>
            <a:ext cx="2447925" cy="1714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TextovéPole 11"/>
          <p:cNvSpPr txBox="1">
            <a:spLocks noChangeArrowheads="1"/>
          </p:cNvSpPr>
          <p:nvPr/>
        </p:nvSpPr>
        <p:spPr bwMode="auto">
          <a:xfrm>
            <a:off x="902492" y="2081543"/>
            <a:ext cx="1785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FINSKO</a:t>
            </a:r>
          </a:p>
        </p:txBody>
      </p:sp>
      <p:pic>
        <p:nvPicPr>
          <p:cNvPr id="10247" name="Obrázek 12" descr="800px-Flag_of_Austria.svg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3214688"/>
            <a:ext cx="2324100" cy="17859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TextovéPole 13"/>
          <p:cNvSpPr txBox="1">
            <a:spLocks noChangeArrowheads="1"/>
          </p:cNvSpPr>
          <p:nvPr/>
        </p:nvSpPr>
        <p:spPr bwMode="auto">
          <a:xfrm>
            <a:off x="3912393" y="2672556"/>
            <a:ext cx="16430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RAKOUSKO</a:t>
            </a:r>
          </a:p>
        </p:txBody>
      </p:sp>
      <p:pic>
        <p:nvPicPr>
          <p:cNvPr id="10249" name="Obrázek 14" descr="800px-Flag_of_Sweden.svg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429125"/>
            <a:ext cx="2854474" cy="18811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0" name="TextovéPole 15"/>
          <p:cNvSpPr txBox="1">
            <a:spLocks noChangeArrowheads="1"/>
          </p:cNvSpPr>
          <p:nvPr/>
        </p:nvSpPr>
        <p:spPr bwMode="auto">
          <a:xfrm>
            <a:off x="6521086" y="3815556"/>
            <a:ext cx="15001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ŠVÉDSKO</a:t>
            </a:r>
          </a:p>
        </p:txBody>
      </p:sp>
      <p:pic>
        <p:nvPicPr>
          <p:cNvPr id="10251" name="Obrázek 14" descr="524px-Euro_symbol.svg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744" y="4119160"/>
            <a:ext cx="571500" cy="571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Obrázek 14" descr="524px-Euro_symbol.svg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034" y="4798219"/>
            <a:ext cx="571500" cy="571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0190430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6" grpId="0"/>
      <p:bldP spid="10248" grpId="0"/>
      <p:bldP spid="102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3"/>
          <p:cNvSpPr>
            <a:spLocks noGrp="1"/>
          </p:cNvSpPr>
          <p:nvPr>
            <p:ph type="title"/>
          </p:nvPr>
        </p:nvSpPr>
        <p:spPr>
          <a:xfrm>
            <a:off x="272652" y="135027"/>
            <a:ext cx="8229600" cy="1252728"/>
          </a:xfrm>
        </p:spPr>
        <p:txBody>
          <a:bodyPr/>
          <a:lstStyle/>
          <a:p>
            <a:pPr algn="l"/>
            <a:r>
              <a:rPr lang="cs-CZ" altLang="cs-CZ" b="1" dirty="0" smtClean="0"/>
              <a:t>PÁTÉ ROZŠÍŘENÍ 2004</a:t>
            </a:r>
          </a:p>
        </p:txBody>
      </p:sp>
      <p:pic>
        <p:nvPicPr>
          <p:cNvPr id="11267" name="Obrázek 10" descr="800px-Flag_of_Europe.sv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138" y="0"/>
            <a:ext cx="2201862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ovéPole 17"/>
          <p:cNvSpPr txBox="1">
            <a:spLocks noChangeArrowheads="1"/>
          </p:cNvSpPr>
          <p:nvPr/>
        </p:nvSpPr>
        <p:spPr bwMode="auto">
          <a:xfrm>
            <a:off x="678656" y="1143793"/>
            <a:ext cx="66436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altLang="cs-CZ" b="1" dirty="0"/>
              <a:t>V roce 2004 došlo k pátému rozšíření Evropské unie. Přijato bylo celkem deset států včetně ČESKÉ REPUBLIKY.</a:t>
            </a:r>
          </a:p>
        </p:txBody>
      </p:sp>
      <p:pic>
        <p:nvPicPr>
          <p:cNvPr id="11269" name="Obrázek 16" descr="800px-Flag_of_Latvia.svg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2500314"/>
            <a:ext cx="1714501" cy="8572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TextovéPole 18"/>
          <p:cNvSpPr txBox="1">
            <a:spLocks noChangeArrowheads="1"/>
          </p:cNvSpPr>
          <p:nvPr/>
        </p:nvSpPr>
        <p:spPr bwMode="auto">
          <a:xfrm>
            <a:off x="357188" y="2071688"/>
            <a:ext cx="1571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LOTYŠSKO</a:t>
            </a:r>
          </a:p>
        </p:txBody>
      </p:sp>
      <p:pic>
        <p:nvPicPr>
          <p:cNvPr id="11271" name="Obrázek 19" descr="800px-Flag_of_Cyprus.sv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25" y="2428875"/>
            <a:ext cx="1785938" cy="10715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TextovéPole 20"/>
          <p:cNvSpPr txBox="1">
            <a:spLocks noChangeArrowheads="1"/>
          </p:cNvSpPr>
          <p:nvPr/>
        </p:nvSpPr>
        <p:spPr bwMode="auto">
          <a:xfrm>
            <a:off x="2857500" y="2071688"/>
            <a:ext cx="1143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KYPR</a:t>
            </a:r>
          </a:p>
        </p:txBody>
      </p:sp>
      <p:pic>
        <p:nvPicPr>
          <p:cNvPr id="11273" name="Obrázek 21" descr="800px-Flag_of_Lithuania.svg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2428875"/>
            <a:ext cx="1785937" cy="10715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4" name="TextovéPole 22"/>
          <p:cNvSpPr txBox="1">
            <a:spLocks noChangeArrowheads="1"/>
          </p:cNvSpPr>
          <p:nvPr/>
        </p:nvSpPr>
        <p:spPr bwMode="auto">
          <a:xfrm>
            <a:off x="4714875" y="2071688"/>
            <a:ext cx="15001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LITVA</a:t>
            </a:r>
          </a:p>
        </p:txBody>
      </p:sp>
      <p:pic>
        <p:nvPicPr>
          <p:cNvPr id="11275" name="Obrázek 23" descr="800px-Flag_of_the_Czech_Republic.svg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2428875"/>
            <a:ext cx="1608138" cy="10715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6" name="TextovéPole 24"/>
          <p:cNvSpPr txBox="1">
            <a:spLocks noChangeArrowheads="1"/>
          </p:cNvSpPr>
          <p:nvPr/>
        </p:nvSpPr>
        <p:spPr bwMode="auto">
          <a:xfrm>
            <a:off x="6643688" y="2071688"/>
            <a:ext cx="25003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ČESKÁ REPUBLIKA</a:t>
            </a:r>
          </a:p>
        </p:txBody>
      </p:sp>
      <p:pic>
        <p:nvPicPr>
          <p:cNvPr id="11277" name="Obrázek 25" descr="800px-Flag_of_Estonia.svg.p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4143375"/>
            <a:ext cx="1714501" cy="10902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8" name="TextovéPole 26"/>
          <p:cNvSpPr txBox="1">
            <a:spLocks noChangeArrowheads="1"/>
          </p:cNvSpPr>
          <p:nvPr/>
        </p:nvSpPr>
        <p:spPr bwMode="auto">
          <a:xfrm>
            <a:off x="500063" y="3714750"/>
            <a:ext cx="1571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ESTONSKO</a:t>
            </a:r>
          </a:p>
        </p:txBody>
      </p:sp>
      <p:pic>
        <p:nvPicPr>
          <p:cNvPr id="11279" name="Obrázek 27" descr="800px-Flag_of_Poland.svg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4143376"/>
            <a:ext cx="1679616" cy="10497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0" name="TextovéPole 28"/>
          <p:cNvSpPr txBox="1">
            <a:spLocks noChangeArrowheads="1"/>
          </p:cNvSpPr>
          <p:nvPr/>
        </p:nvSpPr>
        <p:spPr bwMode="auto">
          <a:xfrm>
            <a:off x="2643188" y="3714750"/>
            <a:ext cx="1428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POLSKO</a:t>
            </a:r>
          </a:p>
        </p:txBody>
      </p:sp>
      <p:pic>
        <p:nvPicPr>
          <p:cNvPr id="11281" name="Obrázek 29" descr="800px-Flag_of_Hungary.svg.pn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4143375"/>
            <a:ext cx="1738311" cy="10366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2" name="TextovéPole 30"/>
          <p:cNvSpPr txBox="1">
            <a:spLocks noChangeArrowheads="1"/>
          </p:cNvSpPr>
          <p:nvPr/>
        </p:nvSpPr>
        <p:spPr bwMode="auto">
          <a:xfrm>
            <a:off x="4714875" y="3786188"/>
            <a:ext cx="2214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MAĎARSKO</a:t>
            </a:r>
          </a:p>
        </p:txBody>
      </p:sp>
      <p:pic>
        <p:nvPicPr>
          <p:cNvPr id="11283" name="Obrázek 31" descr="800px-Flag_of_Malta.svg.png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6" y="4121045"/>
            <a:ext cx="1608138" cy="10720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4" name="TextovéPole 32"/>
          <p:cNvSpPr txBox="1">
            <a:spLocks noChangeArrowheads="1"/>
          </p:cNvSpPr>
          <p:nvPr/>
        </p:nvSpPr>
        <p:spPr bwMode="auto">
          <a:xfrm>
            <a:off x="7072313" y="3714750"/>
            <a:ext cx="1285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MALTA</a:t>
            </a:r>
          </a:p>
        </p:txBody>
      </p:sp>
      <p:pic>
        <p:nvPicPr>
          <p:cNvPr id="11285" name="Obrázek 33" descr="450px-Flag_of_Slovakia.svg.pn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762626"/>
            <a:ext cx="1380133" cy="9200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6" name="TextovéPole 34"/>
          <p:cNvSpPr txBox="1">
            <a:spLocks noChangeArrowheads="1"/>
          </p:cNvSpPr>
          <p:nvPr/>
        </p:nvSpPr>
        <p:spPr bwMode="auto">
          <a:xfrm>
            <a:off x="1650206" y="5387181"/>
            <a:ext cx="17859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SLOVENSKO</a:t>
            </a:r>
          </a:p>
        </p:txBody>
      </p:sp>
      <p:pic>
        <p:nvPicPr>
          <p:cNvPr id="11287" name="Obrázek 35" descr="800px-Flag_of_Slovenia.svg.png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843" y="5667375"/>
            <a:ext cx="1774031" cy="101533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8" name="TextovéPole 36"/>
          <p:cNvSpPr txBox="1">
            <a:spLocks noChangeArrowheads="1"/>
          </p:cNvSpPr>
          <p:nvPr/>
        </p:nvSpPr>
        <p:spPr bwMode="auto">
          <a:xfrm>
            <a:off x="4387452" y="5297488"/>
            <a:ext cx="19288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SLOVINSKO</a:t>
            </a:r>
          </a:p>
        </p:txBody>
      </p:sp>
      <p:pic>
        <p:nvPicPr>
          <p:cNvPr id="11289" name="Obrázek 14" descr="524px-Euro_symbol.svg.pn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3071813"/>
            <a:ext cx="571500" cy="571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0" name="Obrázek 14" descr="524px-Euro_symbol.svg.pn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5000625"/>
            <a:ext cx="571500" cy="571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1" name="Obrázek 14" descr="524px-Euro_symbol.svg.pn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5000625"/>
            <a:ext cx="571500" cy="571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2" name="Obrázek 14" descr="524px-Euro_symbol.svg.pn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5976" y="6256069"/>
            <a:ext cx="571500" cy="571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3" name="Obrázek 14" descr="524px-Euro_symbol.svg.pn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3124" y="6229225"/>
            <a:ext cx="571500" cy="571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919367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"/>
                            </p:stCondLst>
                            <p:childTnLst>
                              <p:par>
                                <p:cTn id="8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000"/>
                            </p:stCondLst>
                            <p:childTnLst>
                              <p:par>
                                <p:cTn id="1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1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1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1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000"/>
                            </p:stCondLst>
                            <p:childTnLst>
                              <p:par>
                                <p:cTn id="1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1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11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11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500"/>
                            </p:stCondLst>
                            <p:childTnLst>
                              <p:par>
                                <p:cTn id="1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11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000"/>
                            </p:stCondLst>
                            <p:childTnLst>
                              <p:par>
                                <p:cTn id="1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11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70" grpId="0"/>
      <p:bldP spid="11272" grpId="0"/>
      <p:bldP spid="11276" grpId="0"/>
      <p:bldP spid="11278" grpId="0"/>
      <p:bldP spid="11280" grpId="0"/>
      <p:bldP spid="11282" grpId="0"/>
      <p:bldP spid="11284" grpId="0"/>
      <p:bldP spid="11286" grpId="0"/>
      <p:bldP spid="1128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altLang="cs-CZ" b="1" smtClean="0"/>
              <a:t>ŠESTÉ ROZŠÍŘENÍ 2007</a:t>
            </a:r>
          </a:p>
        </p:txBody>
      </p:sp>
      <p:pic>
        <p:nvPicPr>
          <p:cNvPr id="12291" name="Obrázek 10" descr="800px-Flag_of_Europe.sv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138" y="0"/>
            <a:ext cx="2201862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extovéPole 17"/>
          <p:cNvSpPr txBox="1">
            <a:spLocks noChangeArrowheads="1"/>
          </p:cNvSpPr>
          <p:nvPr/>
        </p:nvSpPr>
        <p:spPr bwMode="auto">
          <a:xfrm>
            <a:off x="899592" y="2071544"/>
            <a:ext cx="66436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altLang="cs-CZ" b="1" dirty="0"/>
              <a:t>V roce 2007 došlo k šestému a zatím poslednímu rozšíření Evropské unie. Přijaty byly dva státy.</a:t>
            </a:r>
          </a:p>
        </p:txBody>
      </p:sp>
      <p:pic>
        <p:nvPicPr>
          <p:cNvPr id="12293" name="Obrázek 16" descr="800px-Flag_of_Bulgaria.svg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3714750"/>
            <a:ext cx="2857500" cy="1714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TextovéPole 18"/>
          <p:cNvSpPr txBox="1">
            <a:spLocks noChangeArrowheads="1"/>
          </p:cNvSpPr>
          <p:nvPr/>
        </p:nvSpPr>
        <p:spPr bwMode="auto">
          <a:xfrm>
            <a:off x="1331640" y="3123345"/>
            <a:ext cx="25003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BULHARSKO</a:t>
            </a:r>
          </a:p>
        </p:txBody>
      </p:sp>
      <p:pic>
        <p:nvPicPr>
          <p:cNvPr id="12295" name="Obrázek 19" descr="600px-Flag_of_Romania.sv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772334"/>
            <a:ext cx="2520280" cy="16801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TextovéPole 20"/>
          <p:cNvSpPr txBox="1">
            <a:spLocks noChangeArrowheads="1"/>
          </p:cNvSpPr>
          <p:nvPr/>
        </p:nvSpPr>
        <p:spPr bwMode="auto">
          <a:xfrm>
            <a:off x="5436096" y="3123345"/>
            <a:ext cx="1714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/>
              <a:t>RUMUNSKO</a:t>
            </a:r>
          </a:p>
        </p:txBody>
      </p:sp>
    </p:spTree>
    <p:extLst>
      <p:ext uri="{BB962C8B-B14F-4D97-AF65-F5344CB8AC3E}">
        <p14:creationId xmlns:p14="http://schemas.microsoft.com/office/powerpoint/2010/main" val="4196534213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4" grpId="0"/>
      <p:bldP spid="1229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altLang="cs-CZ" b="1" smtClean="0"/>
              <a:t>FUNGOVÁNÍ EU</a:t>
            </a:r>
          </a:p>
        </p:txBody>
      </p:sp>
      <p:pic>
        <p:nvPicPr>
          <p:cNvPr id="13315" name="Obrázek 10" descr="800px-Flag_of_Europe.sv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138" y="0"/>
            <a:ext cx="2201862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ovéPole 8"/>
          <p:cNvSpPr txBox="1">
            <a:spLocks noChangeArrowheads="1"/>
          </p:cNvSpPr>
          <p:nvPr/>
        </p:nvSpPr>
        <p:spPr bwMode="auto">
          <a:xfrm>
            <a:off x="857250" y="1643063"/>
            <a:ext cx="65722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altLang="cs-CZ" b="1" dirty="0"/>
              <a:t>Hlavní úmysly a cíle EU se zdají být pro členské státy velmi výhodné a nadějné především vzhledem k budoucímu vývoji jejich ekonomiky.</a:t>
            </a:r>
          </a:p>
          <a:p>
            <a:pPr algn="just" eaLnBrk="1" hangingPunct="1"/>
            <a:endParaRPr lang="cs-CZ" altLang="cs-CZ" dirty="0"/>
          </a:p>
        </p:txBody>
      </p:sp>
      <p:sp>
        <p:nvSpPr>
          <p:cNvPr id="13317" name="TextovéPole 9"/>
          <p:cNvSpPr txBox="1">
            <a:spLocks noChangeArrowheads="1"/>
          </p:cNvSpPr>
          <p:nvPr/>
        </p:nvSpPr>
        <p:spPr bwMode="auto">
          <a:xfrm>
            <a:off x="500063" y="2857500"/>
            <a:ext cx="78581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altLang="cs-CZ" b="1" dirty="0"/>
              <a:t>Politická a ekonomická situace posledních let ale ukázala, že ani EU není schopna se ubránit hospodářské krizi a některé její členské státy se dostaly do hluboké finanční krize (ŘECKO) a další členské státy se k ní velmi rychle přibližují. Výjimkou není ani Česká republika.</a:t>
            </a:r>
          </a:p>
        </p:txBody>
      </p:sp>
      <p:sp>
        <p:nvSpPr>
          <p:cNvPr id="13318" name="TextovéPole 10"/>
          <p:cNvSpPr txBox="1">
            <a:spLocks noChangeArrowheads="1"/>
          </p:cNvSpPr>
          <p:nvPr/>
        </p:nvSpPr>
        <p:spPr bwMode="auto">
          <a:xfrm>
            <a:off x="1368260" y="4437112"/>
            <a:ext cx="64293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altLang="cs-CZ" b="1" dirty="0"/>
              <a:t>Mnoho členských států je už nyní velmi hluboce zadluženo.</a:t>
            </a:r>
          </a:p>
        </p:txBody>
      </p:sp>
      <p:sp>
        <p:nvSpPr>
          <p:cNvPr id="13319" name="TextovéPole 11"/>
          <p:cNvSpPr txBox="1">
            <a:spLocks noChangeArrowheads="1"/>
          </p:cNvSpPr>
          <p:nvPr/>
        </p:nvSpPr>
        <p:spPr bwMode="auto">
          <a:xfrm>
            <a:off x="857250" y="5429250"/>
            <a:ext cx="70723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altLang="cs-CZ" b="1" dirty="0"/>
              <a:t>Nezodpovězenou otázkou stále zůstává, zda vstup do EU má pro člověka jako jednotlivce více výhod než nevýhod.</a:t>
            </a:r>
          </a:p>
        </p:txBody>
      </p:sp>
    </p:spTree>
    <p:extLst>
      <p:ext uri="{BB962C8B-B14F-4D97-AF65-F5344CB8AC3E}">
        <p14:creationId xmlns:p14="http://schemas.microsoft.com/office/powerpoint/2010/main" val="2475175281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7" grpId="0"/>
      <p:bldP spid="13318" grpId="0"/>
      <p:bldP spid="133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5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1143000"/>
          </a:xfrm>
        </p:spPr>
        <p:txBody>
          <a:bodyPr/>
          <a:lstStyle/>
          <a:p>
            <a:r>
              <a:rPr lang="cs-CZ" altLang="cs-CZ" b="1" smtClean="0"/>
              <a:t>OTÁZKY A PROCVIČOVÁNÍ</a:t>
            </a:r>
          </a:p>
        </p:txBody>
      </p:sp>
      <p:sp>
        <p:nvSpPr>
          <p:cNvPr id="14339" name="TextovéPole 9"/>
          <p:cNvSpPr txBox="1">
            <a:spLocks noChangeArrowheads="1"/>
          </p:cNvSpPr>
          <p:nvPr/>
        </p:nvSpPr>
        <p:spPr bwMode="auto">
          <a:xfrm>
            <a:off x="611560" y="1256506"/>
            <a:ext cx="7715250" cy="369887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b="1" dirty="0">
                <a:solidFill>
                  <a:srgbClr val="FF0000"/>
                </a:solidFill>
              </a:rPr>
              <a:t>Přečti si otázky a správné odpovědi vyhledej v prezentaci.</a:t>
            </a:r>
          </a:p>
        </p:txBody>
      </p:sp>
      <p:sp>
        <p:nvSpPr>
          <p:cNvPr id="14340" name="TextovéPole 10"/>
          <p:cNvSpPr txBox="1">
            <a:spLocks noChangeArrowheads="1"/>
          </p:cNvSpPr>
          <p:nvPr/>
        </p:nvSpPr>
        <p:spPr bwMode="auto">
          <a:xfrm>
            <a:off x="591810" y="2333685"/>
            <a:ext cx="5924405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FontTx/>
              <a:buAutoNum type="arabicPeriod"/>
            </a:pPr>
            <a:r>
              <a:rPr lang="cs-CZ" altLang="cs-CZ" b="1" dirty="0"/>
              <a:t>V jakém roce oficiálně vznikla Evropská unie</a:t>
            </a:r>
            <a:r>
              <a:rPr lang="cs-CZ" altLang="cs-CZ" b="1" dirty="0" smtClean="0"/>
              <a:t>?</a:t>
            </a:r>
          </a:p>
          <a:p>
            <a:pPr eaLnBrk="1" hangingPunct="1">
              <a:buFontTx/>
              <a:buAutoNum type="arabicPeriod"/>
            </a:pPr>
            <a:endParaRPr lang="cs-CZ" altLang="cs-CZ" b="1" dirty="0"/>
          </a:p>
          <a:p>
            <a:pPr eaLnBrk="1" hangingPunct="1">
              <a:buFontTx/>
              <a:buAutoNum type="arabicPeriod"/>
            </a:pPr>
            <a:endParaRPr lang="cs-CZ" altLang="cs-CZ" b="1" dirty="0" smtClean="0"/>
          </a:p>
          <a:p>
            <a:pPr eaLnBrk="1" hangingPunct="1">
              <a:buFontTx/>
              <a:buAutoNum type="arabicPeriod"/>
            </a:pPr>
            <a:r>
              <a:rPr lang="cs-CZ" altLang="cs-CZ" b="1" dirty="0" smtClean="0"/>
              <a:t>Jak </a:t>
            </a:r>
            <a:r>
              <a:rPr lang="cs-CZ" altLang="cs-CZ" b="1" dirty="0"/>
              <a:t>je jinak nazývá Smlouva o Evropské unii</a:t>
            </a:r>
            <a:r>
              <a:rPr lang="cs-CZ" altLang="cs-CZ" b="1" dirty="0" smtClean="0"/>
              <a:t>?</a:t>
            </a:r>
          </a:p>
          <a:p>
            <a:pPr eaLnBrk="1" hangingPunct="1">
              <a:buFontTx/>
              <a:buAutoNum type="arabicPeriod"/>
            </a:pPr>
            <a:endParaRPr lang="cs-CZ" altLang="cs-CZ" b="1" dirty="0"/>
          </a:p>
          <a:p>
            <a:pPr eaLnBrk="1" hangingPunct="1">
              <a:buFontTx/>
              <a:buAutoNum type="arabicPeriod"/>
            </a:pPr>
            <a:endParaRPr lang="cs-CZ" altLang="cs-CZ" b="1" dirty="0"/>
          </a:p>
          <a:p>
            <a:pPr eaLnBrk="1" hangingPunct="1">
              <a:buFontTx/>
              <a:buAutoNum type="arabicPeriod"/>
            </a:pPr>
            <a:r>
              <a:rPr lang="cs-CZ" altLang="cs-CZ" b="1" dirty="0"/>
              <a:t>Jaká je oficiální měna EU</a:t>
            </a:r>
            <a:r>
              <a:rPr lang="cs-CZ" altLang="cs-CZ" b="1" dirty="0" smtClean="0"/>
              <a:t>?</a:t>
            </a:r>
          </a:p>
          <a:p>
            <a:pPr eaLnBrk="1" hangingPunct="1">
              <a:buFontTx/>
              <a:buAutoNum type="arabicPeriod"/>
            </a:pPr>
            <a:endParaRPr lang="cs-CZ" altLang="cs-CZ" b="1" dirty="0"/>
          </a:p>
          <a:p>
            <a:pPr eaLnBrk="1" hangingPunct="1">
              <a:buFontTx/>
              <a:buAutoNum type="arabicPeriod"/>
            </a:pPr>
            <a:endParaRPr lang="cs-CZ" altLang="cs-CZ" b="1" dirty="0"/>
          </a:p>
          <a:p>
            <a:pPr eaLnBrk="1" hangingPunct="1">
              <a:buFontTx/>
              <a:buAutoNum type="arabicPeriod"/>
            </a:pPr>
            <a:r>
              <a:rPr lang="cs-CZ" altLang="cs-CZ" b="1" dirty="0"/>
              <a:t>Kdy vstoupila Česká republika do EU</a:t>
            </a:r>
            <a:r>
              <a:rPr lang="cs-CZ" altLang="cs-CZ" b="1" dirty="0" smtClean="0"/>
              <a:t>?</a:t>
            </a:r>
          </a:p>
          <a:p>
            <a:pPr eaLnBrk="1" hangingPunct="1">
              <a:buFontTx/>
              <a:buAutoNum type="arabicPeriod"/>
            </a:pPr>
            <a:endParaRPr lang="cs-CZ" altLang="cs-CZ" b="1" dirty="0"/>
          </a:p>
          <a:p>
            <a:pPr eaLnBrk="1" hangingPunct="1">
              <a:buFontTx/>
              <a:buAutoNum type="arabicPeriod"/>
            </a:pPr>
            <a:endParaRPr lang="cs-CZ" altLang="cs-CZ" b="1" dirty="0"/>
          </a:p>
          <a:p>
            <a:pPr eaLnBrk="1" hangingPunct="1">
              <a:buFontTx/>
              <a:buAutoNum type="arabicPeriod"/>
            </a:pPr>
            <a:r>
              <a:rPr lang="cs-CZ" altLang="cs-CZ" b="1" dirty="0"/>
              <a:t>Kolik je v současnosti členských států EU?</a:t>
            </a:r>
          </a:p>
          <a:p>
            <a:pPr eaLnBrk="1" hangingPunct="1">
              <a:buFontTx/>
              <a:buAutoNum type="arabicPeriod"/>
            </a:pPr>
            <a:endParaRPr lang="cs-CZ" altLang="cs-CZ" b="1" dirty="0"/>
          </a:p>
          <a:p>
            <a:pPr eaLnBrk="1" hangingPunct="1">
              <a:buFontTx/>
              <a:buAutoNum type="arabicPeriod"/>
            </a:pPr>
            <a:endParaRPr lang="cs-CZ" altLang="cs-CZ" b="1" dirty="0"/>
          </a:p>
          <a:p>
            <a:pPr eaLnBrk="1" hangingPunct="1">
              <a:buFontTx/>
              <a:buAutoNum type="arabicPeriod"/>
            </a:pPr>
            <a:endParaRPr lang="cs-CZ" altLang="cs-CZ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6860408" y="5517232"/>
            <a:ext cx="13821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altLang="cs-CZ" sz="2800" b="1" dirty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27 států</a:t>
            </a:r>
            <a:endParaRPr lang="cs-CZ" sz="2800" b="1" dirty="0">
              <a:solidFill>
                <a:srgbClr val="FF000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030018" y="4679558"/>
            <a:ext cx="9332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2004</a:t>
            </a:r>
            <a:endParaRPr lang="cs-CZ" sz="2800" b="1" dirty="0">
              <a:solidFill>
                <a:srgbClr val="FF000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015098" y="3933056"/>
            <a:ext cx="10727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EURO</a:t>
            </a:r>
            <a:endParaRPr lang="cs-CZ" sz="2800" b="1" dirty="0">
              <a:solidFill>
                <a:srgbClr val="FF000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84535" y="3102724"/>
            <a:ext cx="295946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altLang="cs-CZ" sz="2200" b="1" dirty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Maastrichtská smlouva</a:t>
            </a:r>
            <a:endParaRPr lang="cs-CZ" sz="2200" b="1" dirty="0">
              <a:solidFill>
                <a:srgbClr val="FF000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030018" y="2231286"/>
            <a:ext cx="8515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1993</a:t>
            </a:r>
            <a:endParaRPr lang="cs-CZ" sz="2800" b="1" dirty="0">
              <a:solidFill>
                <a:srgbClr val="FF000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582320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nimBg="1"/>
      <p:bldP spid="14340" grpId="0"/>
      <p:bldP spid="2" grpId="0"/>
      <p:bldP spid="3" grpId="0"/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268760"/>
            <a:ext cx="8496944" cy="5400600"/>
          </a:xfrm>
        </p:spPr>
        <p:txBody>
          <a:bodyPr>
            <a:normAutofit fontScale="32500" lnSpcReduction="20000"/>
          </a:bodyPr>
          <a:lstStyle/>
          <a:p>
            <a:r>
              <a:rPr lang="cs-CZ" i="1" u="sng" dirty="0" smtClean="0"/>
              <a:t>Použitá literatura:</a:t>
            </a:r>
          </a:p>
          <a:p>
            <a:pPr marL="0" lvl="0" indent="0">
              <a:buNone/>
            </a:pPr>
            <a:r>
              <a:rPr lang="cs-CZ" dirty="0" smtClean="0"/>
              <a:t>     </a:t>
            </a:r>
            <a:r>
              <a:rPr lang="cs-CZ" b="1" dirty="0"/>
              <a:t>Zeměpis 8 pro ZŠ a VG UČ /nové vydání/ </a:t>
            </a:r>
            <a:r>
              <a:rPr lang="cs-CZ" dirty="0"/>
              <a:t>Jeřábek Milan, Anděl Jiří, Peštová Jana, Kastner </a:t>
            </a:r>
            <a:r>
              <a:rPr lang="cs-CZ" dirty="0" smtClean="0"/>
              <a:t>Jiří</a:t>
            </a:r>
          </a:p>
          <a:p>
            <a:pPr marL="0" lvl="0" indent="0">
              <a:buNone/>
            </a:pPr>
            <a:endParaRPr lang="cs-CZ" dirty="0"/>
          </a:p>
          <a:p>
            <a:pPr marL="0" lvl="0" indent="0">
              <a:buNone/>
            </a:pPr>
            <a:endParaRPr lang="cs-CZ" dirty="0" smtClean="0"/>
          </a:p>
          <a:p>
            <a:r>
              <a:rPr lang="cs-CZ" i="1" u="sng" dirty="0" smtClean="0"/>
              <a:t>Internetové odkazy:</a:t>
            </a:r>
          </a:p>
          <a:p>
            <a:r>
              <a:rPr lang="cs-CZ" altLang="cs-CZ" i="1" dirty="0"/>
              <a:t>Wikipedie: Otevřená encyklopedie: Evropská unie</a:t>
            </a:r>
            <a:r>
              <a:rPr lang="cs-CZ" altLang="cs-CZ" dirty="0"/>
              <a:t> [online]. </a:t>
            </a:r>
            <a:r>
              <a:rPr lang="cs-CZ" altLang="cs-CZ" dirty="0" smtClean="0"/>
              <a:t> </a:t>
            </a:r>
            <a:r>
              <a:rPr lang="cs-CZ" altLang="cs-CZ" dirty="0"/>
              <a:t>[citováno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z WWW: http://cs.wikipedia.org/w/index.php?title=Evropsk%C3%A1_unie&amp;oldid=8676944</a:t>
            </a:r>
          </a:p>
          <a:p>
            <a:r>
              <a:rPr lang="cs-CZ" altLang="cs-CZ" dirty="0"/>
              <a:t>VERDY P.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Soubor:Flag_of_Europe.svg</a:t>
            </a:r>
            <a:r>
              <a:rPr lang="cs-CZ" altLang="cs-CZ" dirty="0"/>
              <a:t>&gt;. </a:t>
            </a:r>
          </a:p>
          <a:p>
            <a:r>
              <a:rPr lang="cs-CZ" altLang="cs-CZ" dirty="0"/>
              <a:t>TOMEASY.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Soubor:EU_Globe_No_Borders.svg</a:t>
            </a:r>
            <a:r>
              <a:rPr lang="cs-CZ" altLang="cs-CZ" dirty="0"/>
              <a:t>&gt;. </a:t>
            </a:r>
          </a:p>
          <a:p>
            <a:r>
              <a:rPr lang="cs-CZ" altLang="cs-CZ" dirty="0"/>
              <a:t>EUROPEAN COMMISSION.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Soubor:Euro_symbol.svg</a:t>
            </a:r>
            <a:r>
              <a:rPr lang="cs-CZ" altLang="cs-CZ" dirty="0"/>
              <a:t>&gt;. </a:t>
            </a:r>
          </a:p>
          <a:p>
            <a:r>
              <a:rPr lang="cs-CZ" altLang="cs-CZ" dirty="0"/>
              <a:t>ZSCOUT370.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&lt;http://cs.wikipedia.org/wiki/Soubor:Flag_of_Belgium_%28civil%29.svg&gt;. </a:t>
            </a:r>
          </a:p>
          <a:p>
            <a:r>
              <a:rPr lang="cs-CZ" altLang="cs-CZ" dirty="0"/>
              <a:t>SKOPP.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Soubor:Flag_of_France.svg</a:t>
            </a:r>
            <a:r>
              <a:rPr lang="cs-CZ" altLang="cs-CZ" dirty="0"/>
              <a:t>&gt;. </a:t>
            </a:r>
          </a:p>
          <a:p>
            <a:r>
              <a:rPr lang="cs-CZ" altLang="cs-CZ" dirty="0"/>
              <a:t>SEE BELOW.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Soubor:Flag_of_Italy.svg</a:t>
            </a:r>
            <a:r>
              <a:rPr lang="cs-CZ" altLang="cs-CZ" dirty="0"/>
              <a:t>&gt;. </a:t>
            </a:r>
          </a:p>
          <a:p>
            <a:r>
              <a:rPr lang="cs-CZ" altLang="cs-CZ" dirty="0"/>
              <a:t>SKOPP.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Soubor:Flag_of_Luxembourg.svg</a:t>
            </a:r>
            <a:r>
              <a:rPr lang="cs-CZ" altLang="cs-CZ" dirty="0"/>
              <a:t>&gt;. </a:t>
            </a:r>
          </a:p>
          <a:p>
            <a:r>
              <a:rPr lang="cs-CZ" altLang="cs-CZ" dirty="0"/>
              <a:t>MADDEN.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Soubor:Flag_of_Germany.svg</a:t>
            </a:r>
            <a:r>
              <a:rPr lang="cs-CZ" altLang="cs-CZ" dirty="0"/>
              <a:t>&gt;. </a:t>
            </a:r>
          </a:p>
          <a:p>
            <a:r>
              <a:rPr lang="cs-CZ" altLang="cs-CZ" dirty="0"/>
              <a:t>ZSCOUT370.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Soubor:Flag_of_the_Netherlands.svg</a:t>
            </a:r>
            <a:r>
              <a:rPr lang="cs-CZ" altLang="cs-CZ" dirty="0"/>
              <a:t>&gt;. </a:t>
            </a:r>
          </a:p>
          <a:p>
            <a:r>
              <a:rPr lang="cs-CZ" altLang="cs-CZ" dirty="0"/>
              <a:t>NEZNÁMÝ.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Soubor:Flag_of_Ireland.svg</a:t>
            </a:r>
            <a:r>
              <a:rPr lang="cs-CZ" altLang="cs-CZ" dirty="0"/>
              <a:t>&gt;.</a:t>
            </a:r>
          </a:p>
          <a:p>
            <a:r>
              <a:rPr lang="cs-CZ" altLang="cs-CZ" dirty="0"/>
              <a:t>MADDEN.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Soubor:Flag_of_Denmark.svg</a:t>
            </a:r>
            <a:r>
              <a:rPr lang="cs-CZ" altLang="cs-CZ" dirty="0"/>
              <a:t>&gt;.</a:t>
            </a:r>
          </a:p>
          <a:p>
            <a:r>
              <a:rPr lang="cs-CZ" altLang="cs-CZ" dirty="0"/>
              <a:t>JAMES I OF ENGLAND/JAMES VI OF SCOTLAND.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Soubor:Flag_of_the_United_Kingdom.svg</a:t>
            </a:r>
            <a:r>
              <a:rPr lang="cs-CZ" altLang="cs-CZ" dirty="0"/>
              <a:t>&gt;.</a:t>
            </a:r>
          </a:p>
          <a:p>
            <a:r>
              <a:rPr lang="cs-CZ" altLang="cs-CZ" dirty="0"/>
              <a:t>-XFI-.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Soubor:Flag_of_Greece.svg</a:t>
            </a:r>
            <a:r>
              <a:rPr lang="cs-CZ" altLang="cs-CZ" dirty="0"/>
              <a:t>&gt;.</a:t>
            </a:r>
          </a:p>
          <a:p>
            <a:r>
              <a:rPr lang="pt-BR" altLang="cs-CZ" dirty="0"/>
              <a:t>RODRIGUES, Vítor Luís. </a:t>
            </a:r>
            <a:r>
              <a:rPr lang="pt-BR" altLang="cs-CZ" i="1" dirty="0"/>
              <a:t>Wikipedie</a:t>
            </a:r>
            <a:r>
              <a:rPr lang="pt-BR" altLang="cs-CZ" dirty="0"/>
              <a:t> [online]. [cit. </a:t>
            </a:r>
            <a:r>
              <a:rPr lang="pt-BR" altLang="cs-CZ" dirty="0" smtClean="0"/>
              <a:t>6.1.2014]. </a:t>
            </a:r>
            <a:r>
              <a:rPr lang="pt-BR" altLang="cs-CZ" dirty="0"/>
              <a:t>Dostupný na WWW: &lt;http://cs.wikipedia.org/wiki/Soubor:Flag_of_Portugal.svg&gt;.</a:t>
            </a:r>
            <a:endParaRPr lang="cs-CZ" altLang="cs-CZ" dirty="0"/>
          </a:p>
          <a:p>
            <a:r>
              <a:rPr lang="cs-CZ" altLang="cs-CZ" dirty="0"/>
              <a:t>FAJARDO, Pedro A. </a:t>
            </a:r>
            <a:r>
              <a:rPr lang="cs-CZ" altLang="cs-CZ" dirty="0" err="1"/>
              <a:t>Gracia</a:t>
            </a:r>
            <a:r>
              <a:rPr lang="cs-CZ" altLang="cs-CZ" dirty="0"/>
              <a:t>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Soubor:Flag_of_Spain.svg</a:t>
            </a:r>
            <a:r>
              <a:rPr lang="cs-CZ" altLang="cs-CZ" dirty="0"/>
              <a:t>&gt;.</a:t>
            </a:r>
          </a:p>
          <a:p>
            <a:r>
              <a:rPr lang="cs-CZ" altLang="cs-CZ" dirty="0"/>
              <a:t>SKOPP.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Soubor:Flag_of_Finland.svg</a:t>
            </a:r>
            <a:r>
              <a:rPr lang="cs-CZ" altLang="cs-CZ" dirty="0"/>
              <a:t>&gt;.</a:t>
            </a:r>
          </a:p>
          <a:p>
            <a:r>
              <a:rPr lang="cs-CZ" altLang="cs-CZ" dirty="0"/>
              <a:t>SKOPP.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Soubor:Flag_of_Austria.svg</a:t>
            </a:r>
            <a:r>
              <a:rPr lang="cs-CZ" altLang="cs-CZ" dirty="0"/>
              <a:t>&gt;.</a:t>
            </a:r>
          </a:p>
          <a:p>
            <a:r>
              <a:rPr lang="cs-CZ" altLang="cs-CZ" dirty="0"/>
              <a:t>ZSCOUT370.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Soubor:Flag_of_Sweden.svg</a:t>
            </a:r>
            <a:r>
              <a:rPr lang="cs-CZ" altLang="cs-CZ" dirty="0"/>
              <a:t>&gt;.</a:t>
            </a:r>
          </a:p>
          <a:p>
            <a:r>
              <a:rPr lang="cs-CZ" altLang="cs-CZ" dirty="0"/>
              <a:t>LATVIA.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http://cs.wikipedia.org/wiki/Soubor:Flag_of_Latvia.svg</a:t>
            </a:r>
          </a:p>
          <a:p>
            <a:r>
              <a:rPr lang="cs-CZ" altLang="cs-CZ" dirty="0"/>
              <a:t>VZB83.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Soubor:Flag_of_Cyprus.svg</a:t>
            </a:r>
            <a:r>
              <a:rPr lang="cs-CZ" altLang="cs-CZ" dirty="0"/>
              <a:t>&gt;.</a:t>
            </a:r>
          </a:p>
          <a:p>
            <a:r>
              <a:rPr lang="cs-CZ" altLang="cs-CZ" dirty="0"/>
              <a:t>SKOPP.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Soubor:Flag_of_Lithuania.svg</a:t>
            </a:r>
            <a:r>
              <a:rPr lang="cs-CZ" altLang="cs-CZ" dirty="0"/>
              <a:t>&gt;.</a:t>
            </a:r>
          </a:p>
          <a:p>
            <a:r>
              <a:rPr lang="cs-CZ" altLang="cs-CZ" dirty="0"/>
              <a:t>ZIRLAND.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Soubor:Flag_of_the_Czech_Republic.svg</a:t>
            </a:r>
            <a:r>
              <a:rPr lang="cs-CZ" altLang="cs-CZ" dirty="0"/>
              <a:t>&gt;.</a:t>
            </a:r>
          </a:p>
          <a:p>
            <a:r>
              <a:rPr lang="cs-CZ" altLang="cs-CZ" dirty="0"/>
              <a:t>SKOPP.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Soubor:Flag_of_Estonia.svg</a:t>
            </a:r>
            <a:r>
              <a:rPr lang="cs-CZ" altLang="cs-CZ" dirty="0"/>
              <a:t>&gt;.</a:t>
            </a:r>
          </a:p>
          <a:p>
            <a:r>
              <a:rPr lang="cs-CZ" altLang="cs-CZ" dirty="0"/>
              <a:t>MAREKLUG.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Soubor:Flag_of_Poland.svg</a:t>
            </a:r>
            <a:r>
              <a:rPr lang="cs-CZ" altLang="cs-CZ" dirty="0"/>
              <a:t>&gt;.</a:t>
            </a:r>
          </a:p>
          <a:p>
            <a:r>
              <a:rPr lang="cs-CZ" altLang="cs-CZ" dirty="0"/>
              <a:t>MAREKLUG.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Soubor:Flag_of_Hungary.svg</a:t>
            </a:r>
            <a:r>
              <a:rPr lang="cs-CZ" altLang="cs-CZ" dirty="0"/>
              <a:t>&gt;.</a:t>
            </a:r>
          </a:p>
          <a:p>
            <a:r>
              <a:rPr lang="cs-CZ" altLang="cs-CZ" dirty="0"/>
              <a:t>ZSCOUT370.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Soubor:Flag_of_Malta.svg</a:t>
            </a:r>
            <a:r>
              <a:rPr lang="cs-CZ" altLang="cs-CZ" dirty="0"/>
              <a:t>&gt;.</a:t>
            </a:r>
          </a:p>
          <a:p>
            <a:r>
              <a:rPr lang="cs-CZ" altLang="cs-CZ" dirty="0"/>
              <a:t>SKOPP.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Soubor:Flag_of_Slovakia.svg</a:t>
            </a:r>
            <a:r>
              <a:rPr lang="cs-CZ" altLang="cs-CZ" dirty="0"/>
              <a:t>&gt;.</a:t>
            </a:r>
          </a:p>
          <a:p>
            <a:r>
              <a:rPr lang="cs-CZ" altLang="cs-CZ" dirty="0"/>
              <a:t>ALKARI.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Soubor:Flag_of_Slovenia.svg</a:t>
            </a:r>
            <a:r>
              <a:rPr lang="cs-CZ" altLang="cs-CZ" dirty="0"/>
              <a:t>&gt;.</a:t>
            </a:r>
          </a:p>
          <a:p>
            <a:r>
              <a:rPr lang="cs-CZ" altLang="cs-CZ" dirty="0"/>
              <a:t>SKOPP.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Soubor:Flag_of_Bulgaria.svg</a:t>
            </a:r>
            <a:r>
              <a:rPr lang="cs-CZ" altLang="cs-CZ" dirty="0"/>
              <a:t>&gt;.</a:t>
            </a:r>
          </a:p>
          <a:p>
            <a:r>
              <a:rPr lang="cs-CZ" altLang="cs-CZ" dirty="0"/>
              <a:t>ADIJAPAN.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altLang="cs-CZ" dirty="0" smtClean="0"/>
              <a:t>6.1.2014].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Soubor:Flag_of_Romania.svg</a:t>
            </a:r>
            <a:r>
              <a:rPr lang="cs-CZ" altLang="cs-CZ" dirty="0"/>
              <a:t>&gt;.</a:t>
            </a:r>
          </a:p>
          <a:p>
            <a:pPr>
              <a:buFont typeface="Arial" charset="0"/>
              <a:buNone/>
            </a:pPr>
            <a:r>
              <a:rPr lang="cs-CZ" altLang="cs-CZ" dirty="0"/>
              <a:t>Hypertextový odkaz</a:t>
            </a:r>
          </a:p>
          <a:p>
            <a:r>
              <a:rPr lang="cs-CZ" altLang="cs-CZ" dirty="0">
                <a:hlinkClick r:id="rId2"/>
              </a:rPr>
              <a:t>http://</a:t>
            </a:r>
            <a:r>
              <a:rPr lang="cs-CZ" altLang="cs-CZ" dirty="0" smtClean="0">
                <a:hlinkClick r:id="rId2"/>
              </a:rPr>
              <a:t>www.youtube.com/watch?v=vXuhvzbQ5E</a:t>
            </a:r>
            <a:endParaRPr lang="cs-CZ" altLang="cs-CZ" dirty="0" smtClean="0"/>
          </a:p>
          <a:p>
            <a:pPr lvl="0">
              <a:buClr>
                <a:srgbClr val="31B6FD"/>
              </a:buClr>
            </a:pPr>
            <a:r>
              <a:rPr lang="cs-CZ" i="1" u="sng" dirty="0">
                <a:solidFill>
                  <a:srgbClr val="073E87"/>
                </a:solidFill>
              </a:rPr>
              <a:t>Jiné zdroje:</a:t>
            </a:r>
          </a:p>
          <a:p>
            <a:pPr marL="0" indent="0">
              <a:buNone/>
            </a:pPr>
            <a:r>
              <a:rPr lang="cs-CZ" dirty="0"/>
              <a:t>Veškeré obrázky, fotografie, animace a podprogramy jsou dílem autora, nebo pochází z volně přístupných zdrojů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altLang="cs-CZ" dirty="0" smtClean="0"/>
              <a:t>I</a:t>
            </a:r>
            <a:endParaRPr lang="cs-CZ" alt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14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916832"/>
            <a:ext cx="7408333" cy="4248472"/>
          </a:xfrm>
        </p:spPr>
        <p:txBody>
          <a:bodyPr>
            <a:normAutofit fontScale="40000" lnSpcReduction="20000"/>
          </a:bodyPr>
          <a:lstStyle/>
          <a:p>
            <a:r>
              <a:rPr lang="it-IT" altLang="cs-CZ" dirty="0"/>
              <a:t>SAN JOSE. </a:t>
            </a:r>
            <a:r>
              <a:rPr lang="it-IT" altLang="cs-CZ" i="1" dirty="0"/>
              <a:t>Wikipedie</a:t>
            </a:r>
            <a:r>
              <a:rPr lang="it-IT" altLang="cs-CZ" dirty="0"/>
              <a:t> [online]. [cit. </a:t>
            </a:r>
            <a:r>
              <a:rPr lang="cs-CZ" dirty="0"/>
              <a:t>15.11.2013</a:t>
            </a:r>
            <a:r>
              <a:rPr lang="it-IT" altLang="cs-CZ" dirty="0" smtClean="0"/>
              <a:t>]. </a:t>
            </a:r>
            <a:r>
              <a:rPr lang="it-IT" altLang="cs-CZ" dirty="0"/>
              <a:t>Dostupný na WWW: &lt;http://</a:t>
            </a:r>
            <a:r>
              <a:rPr lang="it-IT" altLang="cs-CZ" dirty="0" smtClean="0"/>
              <a:t>cs.wikipedia.org/wiki/Soubor:Europe_countries_map_cs.png</a:t>
            </a:r>
            <a:r>
              <a:rPr lang="it-IT" altLang="cs-CZ" dirty="0"/>
              <a:t>&gt;. </a:t>
            </a:r>
            <a:endParaRPr lang="cs-CZ" altLang="cs-CZ" dirty="0"/>
          </a:p>
          <a:p>
            <a:r>
              <a:rPr lang="cs-CZ" altLang="cs-CZ" dirty="0"/>
              <a:t>SKOPP.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dirty="0"/>
              <a:t>15.11.2013</a:t>
            </a:r>
            <a:r>
              <a:rPr lang="cs-CZ" altLang="cs-CZ" dirty="0" smtClean="0"/>
              <a:t>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Soubor:Flag_of_Lithuania.svg</a:t>
            </a:r>
            <a:r>
              <a:rPr lang="cs-CZ" altLang="cs-CZ" dirty="0"/>
              <a:t>&gt;. </a:t>
            </a:r>
          </a:p>
          <a:p>
            <a:r>
              <a:rPr lang="cs-CZ" altLang="cs-CZ" dirty="0"/>
              <a:t>MAGISTER. </a:t>
            </a:r>
            <a:r>
              <a:rPr lang="cs-CZ" altLang="cs-CZ" i="1" dirty="0"/>
              <a:t>Wikipedie</a:t>
            </a:r>
            <a:r>
              <a:rPr lang="cs-CZ" altLang="cs-CZ" dirty="0"/>
              <a:t> [online]. [</a:t>
            </a:r>
            <a:r>
              <a:rPr lang="cs-CZ" altLang="cs-CZ" dirty="0" smtClean="0"/>
              <a:t>cit</a:t>
            </a:r>
            <a:r>
              <a:rPr lang="cs-CZ" dirty="0"/>
              <a:t> 15.11.2013</a:t>
            </a:r>
            <a:r>
              <a:rPr lang="cs-CZ" altLang="cs-CZ" dirty="0" smtClean="0"/>
              <a:t>]. </a:t>
            </a:r>
            <a:r>
              <a:rPr lang="cs-CZ" altLang="cs-CZ" dirty="0"/>
              <a:t>Dostupný na WWW: &lt;http://cs.wikipedia.org/wiki/Soubor:Vilnius_Skyline_2.jpg&gt;. </a:t>
            </a:r>
          </a:p>
          <a:p>
            <a:r>
              <a:rPr lang="cs-CZ" altLang="cs-CZ" dirty="0"/>
              <a:t>SANTOS, Francisco.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dirty="0"/>
              <a:t>15.11.2013</a:t>
            </a:r>
            <a:r>
              <a:rPr lang="cs-CZ" altLang="cs-CZ" dirty="0" smtClean="0"/>
              <a:t>]. </a:t>
            </a:r>
            <a:r>
              <a:rPr lang="cs-CZ" altLang="cs-CZ" dirty="0"/>
              <a:t>Dostupný na WWW: &lt;http://cs.wikipedia.org/wiki/Soubor:2001.06.00.lt.Kur%C5%A1iuNerija.jpg&gt;.</a:t>
            </a:r>
          </a:p>
          <a:p>
            <a:r>
              <a:rPr lang="cs-CZ" altLang="cs-CZ" dirty="0"/>
              <a:t>LATVIA.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dirty="0"/>
              <a:t>15.11.2013</a:t>
            </a:r>
            <a:r>
              <a:rPr lang="cs-CZ" altLang="cs-CZ" dirty="0" smtClean="0"/>
              <a:t>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Soubor:Flag_of_Latvia.svg</a:t>
            </a:r>
            <a:r>
              <a:rPr lang="cs-CZ" altLang="cs-CZ" dirty="0"/>
              <a:t>&gt;. </a:t>
            </a:r>
          </a:p>
          <a:p>
            <a:r>
              <a:rPr lang="cs-CZ" altLang="cs-CZ" dirty="0"/>
              <a:t>MP.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dirty="0"/>
              <a:t>15.11.2013</a:t>
            </a:r>
            <a:r>
              <a:rPr lang="cs-CZ" altLang="cs-CZ" dirty="0" smtClean="0"/>
              <a:t>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Soubor:Riian_vanhakaupunki.jpg</a:t>
            </a:r>
            <a:r>
              <a:rPr lang="cs-CZ" altLang="cs-CZ" dirty="0"/>
              <a:t>&gt;. </a:t>
            </a:r>
          </a:p>
          <a:p>
            <a:r>
              <a:rPr lang="cs-CZ" altLang="cs-CZ" dirty="0"/>
              <a:t>FENĎA, Peter. </a:t>
            </a:r>
            <a:r>
              <a:rPr lang="cs-CZ" altLang="cs-CZ" i="1" dirty="0" err="1"/>
              <a:t>Flickr</a:t>
            </a:r>
            <a:r>
              <a:rPr lang="cs-CZ" altLang="cs-CZ" dirty="0"/>
              <a:t> [online]. [cit. </a:t>
            </a:r>
            <a:r>
              <a:rPr lang="cs-CZ" dirty="0"/>
              <a:t>15.11.2013</a:t>
            </a:r>
            <a:r>
              <a:rPr lang="cs-CZ" altLang="cs-CZ" dirty="0" smtClean="0"/>
              <a:t>]. </a:t>
            </a:r>
            <a:r>
              <a:rPr lang="cs-CZ" altLang="cs-CZ" dirty="0"/>
              <a:t>Dostupný na WWW: &lt;http://www.flickr.com/</a:t>
            </a:r>
            <a:r>
              <a:rPr lang="cs-CZ" altLang="cs-CZ" dirty="0" err="1"/>
              <a:t>photos</a:t>
            </a:r>
            <a:r>
              <a:rPr lang="cs-CZ" altLang="cs-CZ" dirty="0"/>
              <a:t>/</a:t>
            </a:r>
            <a:r>
              <a:rPr lang="cs-CZ" altLang="cs-CZ" dirty="0" err="1"/>
              <a:t>peterfenda</a:t>
            </a:r>
            <a:r>
              <a:rPr lang="cs-CZ" altLang="cs-CZ" dirty="0"/>
              <a:t>/2765599962/</a:t>
            </a:r>
            <a:r>
              <a:rPr lang="cs-CZ" altLang="cs-CZ" dirty="0" err="1"/>
              <a:t>sizes</a:t>
            </a:r>
            <a:r>
              <a:rPr lang="cs-CZ" altLang="cs-CZ" dirty="0"/>
              <a:t>/m/in/</a:t>
            </a:r>
            <a:r>
              <a:rPr lang="cs-CZ" altLang="cs-CZ" dirty="0" err="1"/>
              <a:t>photostream</a:t>
            </a:r>
            <a:r>
              <a:rPr lang="cs-CZ" altLang="cs-CZ" dirty="0"/>
              <a:t>/&gt;. </a:t>
            </a:r>
          </a:p>
          <a:p>
            <a:r>
              <a:rPr lang="cs-CZ" altLang="cs-CZ" dirty="0"/>
              <a:t>PEEPP. </a:t>
            </a:r>
            <a:r>
              <a:rPr lang="cs-CZ" altLang="cs-CZ" i="1" dirty="0" err="1"/>
              <a:t>Flickr</a:t>
            </a:r>
            <a:r>
              <a:rPr lang="cs-CZ" altLang="cs-CZ" dirty="0"/>
              <a:t> [online]. [</a:t>
            </a:r>
            <a:r>
              <a:rPr lang="cs-CZ" altLang="cs-CZ" dirty="0" smtClean="0"/>
              <a:t>cit</a:t>
            </a:r>
            <a:r>
              <a:rPr lang="cs-CZ" dirty="0"/>
              <a:t> 15.11.2013</a:t>
            </a:r>
            <a:r>
              <a:rPr lang="cs-CZ" altLang="cs-CZ" dirty="0" smtClean="0"/>
              <a:t>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Soubor:Flag_of_Estonia.svg</a:t>
            </a:r>
            <a:r>
              <a:rPr lang="cs-CZ" altLang="cs-CZ" dirty="0"/>
              <a:t>&gt;. </a:t>
            </a:r>
          </a:p>
          <a:p>
            <a:r>
              <a:rPr lang="cs-CZ" altLang="cs-CZ" dirty="0"/>
              <a:t>HENDRIKHEIL.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dirty="0"/>
              <a:t>15.11.2013</a:t>
            </a:r>
            <a:r>
              <a:rPr lang="cs-CZ" altLang="cs-CZ" dirty="0" smtClean="0"/>
              <a:t>]. </a:t>
            </a:r>
            <a:r>
              <a:rPr lang="cs-CZ" altLang="cs-CZ" dirty="0"/>
              <a:t>Dostupný na WWW: &lt;http://cs.wikipedia.org/wiki/Soubor:Tallinn1.jpg#file&gt;. </a:t>
            </a:r>
          </a:p>
          <a:p>
            <a:r>
              <a:rPr lang="cs-CZ" altLang="cs-CZ" dirty="0"/>
              <a:t>GEONARVA.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dirty="0"/>
              <a:t>15.11.2013</a:t>
            </a:r>
            <a:r>
              <a:rPr lang="cs-CZ" altLang="cs-CZ" dirty="0" smtClean="0"/>
              <a:t>]. </a:t>
            </a:r>
            <a:r>
              <a:rPr lang="cs-CZ" altLang="cs-CZ" dirty="0"/>
              <a:t>Dostupný na WWW: &lt;http://cs.wikipedia.org/wiki/Soubor:Peipsi_jarv3.jpg&gt;. </a:t>
            </a:r>
          </a:p>
          <a:p>
            <a:r>
              <a:rPr lang="cs-CZ" altLang="cs-CZ" dirty="0"/>
              <a:t>JON HARALD SØBY.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dirty="0"/>
              <a:t>15.11.2013</a:t>
            </a:r>
            <a:r>
              <a:rPr lang="cs-CZ" altLang="cs-CZ" dirty="0" smtClean="0"/>
              <a:t>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Soubor:Flag_of_Ukraine.svg</a:t>
            </a:r>
            <a:r>
              <a:rPr lang="cs-CZ" altLang="cs-CZ" dirty="0"/>
              <a:t>&gt;. </a:t>
            </a:r>
          </a:p>
          <a:p>
            <a:r>
              <a:rPr lang="cs-CZ" altLang="cs-CZ" dirty="0"/>
              <a:t>VOLODYMYR, </a:t>
            </a:r>
            <a:r>
              <a:rPr lang="cs-CZ" altLang="cs-CZ" dirty="0" err="1"/>
              <a:t>Levchuk</a:t>
            </a:r>
            <a:r>
              <a:rPr lang="cs-CZ" altLang="cs-CZ" dirty="0"/>
              <a:t>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dirty="0"/>
              <a:t>15.11.2013</a:t>
            </a:r>
            <a:r>
              <a:rPr lang="cs-CZ" altLang="cs-CZ" dirty="0" smtClean="0"/>
              <a:t>]. </a:t>
            </a:r>
            <a:r>
              <a:rPr lang="cs-CZ" altLang="cs-CZ" dirty="0"/>
              <a:t>Dostupný na WWW: &lt;http://cs.wikipedia.org/wiki/Soubor:Vydubychi_Monastery_2008%28Kiev%29.JPG&gt;. </a:t>
            </a:r>
          </a:p>
          <a:p>
            <a:r>
              <a:rPr lang="cs-CZ" altLang="cs-CZ" dirty="0"/>
              <a:t>SAIBO.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dirty="0"/>
              <a:t>15.11.2013</a:t>
            </a:r>
            <a:r>
              <a:rPr lang="cs-CZ" altLang="cs-CZ" dirty="0" smtClean="0"/>
              <a:t>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Soubor:Kiew_Richtung_Darnitzki.JPG</a:t>
            </a:r>
            <a:r>
              <a:rPr lang="cs-CZ" altLang="cs-CZ" dirty="0"/>
              <a:t>&gt;. </a:t>
            </a:r>
          </a:p>
          <a:p>
            <a:r>
              <a:rPr lang="cs-CZ" altLang="cs-CZ" dirty="0"/>
              <a:t>ZSCOUT370.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dirty="0"/>
              <a:t>15.11.2013</a:t>
            </a:r>
            <a:r>
              <a:rPr lang="cs-CZ" altLang="cs-CZ" dirty="0" smtClean="0"/>
              <a:t>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Soubor:Flag_of_Russia.svg</a:t>
            </a:r>
            <a:r>
              <a:rPr lang="cs-CZ" altLang="cs-CZ" dirty="0"/>
              <a:t>&gt;. </a:t>
            </a:r>
          </a:p>
          <a:p>
            <a:r>
              <a:rPr lang="cs-CZ" altLang="cs-CZ" dirty="0"/>
              <a:t>TEXMON. </a:t>
            </a:r>
            <a:r>
              <a:rPr lang="cs-CZ" altLang="cs-CZ" i="1" dirty="0"/>
              <a:t>Wikipedie</a:t>
            </a:r>
            <a:r>
              <a:rPr lang="cs-CZ" altLang="cs-CZ" dirty="0"/>
              <a:t> [online]. [</a:t>
            </a:r>
            <a:r>
              <a:rPr lang="cs-CZ" altLang="cs-CZ" dirty="0" smtClean="0"/>
              <a:t>cit</a:t>
            </a:r>
            <a:r>
              <a:rPr lang="cs-CZ" dirty="0"/>
              <a:t> 15.11.2013</a:t>
            </a:r>
            <a:r>
              <a:rPr lang="cs-CZ" altLang="cs-CZ" dirty="0" smtClean="0"/>
              <a:t>]. </a:t>
            </a:r>
            <a:r>
              <a:rPr lang="cs-CZ" altLang="cs-CZ" dirty="0"/>
              <a:t>Dostupný na WWW: &lt;http://cs.wikipedia.org/wiki/Soubor:Moscow_collage_new_%282011%29.jpg&gt;. </a:t>
            </a:r>
          </a:p>
          <a:p>
            <a:r>
              <a:rPr lang="cs-CZ" altLang="cs-CZ" dirty="0"/>
              <a:t>CARLOMORINO. </a:t>
            </a:r>
            <a:r>
              <a:rPr lang="cs-CZ" altLang="cs-CZ" i="1" dirty="0"/>
              <a:t>Wikipedie</a:t>
            </a:r>
            <a:r>
              <a:rPr lang="cs-CZ" altLang="cs-CZ" dirty="0"/>
              <a:t> [online]. [cit. </a:t>
            </a:r>
            <a:r>
              <a:rPr lang="cs-CZ" dirty="0"/>
              <a:t>15.11.2013</a:t>
            </a:r>
            <a:r>
              <a:rPr lang="cs-CZ" altLang="cs-CZ" dirty="0" smtClean="0"/>
              <a:t>]. </a:t>
            </a:r>
            <a:r>
              <a:rPr lang="cs-CZ" altLang="cs-CZ" dirty="0"/>
              <a:t>Dostupný na WWW: &lt;http://cs.wikipedia.org/wiki/</a:t>
            </a:r>
            <a:r>
              <a:rPr lang="cs-CZ" altLang="cs-CZ" dirty="0" err="1"/>
              <a:t>Soubor:Rouble.jpg</a:t>
            </a:r>
            <a:r>
              <a:rPr lang="cs-CZ" altLang="cs-CZ" dirty="0"/>
              <a:t>&gt;.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i="1" u="sng" dirty="0" smtClean="0"/>
          </a:p>
          <a:p>
            <a:pPr lvl="0">
              <a:buClr>
                <a:srgbClr val="31B6FD"/>
              </a:buClr>
            </a:pPr>
            <a:r>
              <a:rPr lang="cs-CZ" i="1" u="sng" dirty="0" smtClean="0">
                <a:solidFill>
                  <a:srgbClr val="073E87"/>
                </a:solidFill>
              </a:rPr>
              <a:t>Jiné </a:t>
            </a:r>
            <a:r>
              <a:rPr lang="cs-CZ" i="1" u="sng" dirty="0">
                <a:solidFill>
                  <a:srgbClr val="073E87"/>
                </a:solidFill>
              </a:rPr>
              <a:t>zdroje:</a:t>
            </a:r>
          </a:p>
          <a:p>
            <a:pPr marL="0" indent="0">
              <a:buNone/>
            </a:pPr>
            <a:r>
              <a:rPr lang="cs-CZ" sz="2000" dirty="0"/>
              <a:t>Veškeré obrázky, fotografie, animace a podprogramy jsou dílem autora, nebo pochází z volně přístupných zdrojů</a:t>
            </a:r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15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716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1404</TotalTime>
  <Words>1616</Words>
  <Application>Microsoft Office PowerPoint</Application>
  <PresentationFormat>Předvádění na obrazovce (4:3)</PresentationFormat>
  <Paragraphs>166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Vlnění</vt:lpstr>
      <vt:lpstr>Základní škola a Mateřská škola Bílá Třemešná, okres Trutnov</vt:lpstr>
      <vt:lpstr>Anotace</vt:lpstr>
      <vt:lpstr>EVROPSKÁ UNIE (EU)</vt:lpstr>
      <vt:lpstr>OFICIÁLNÍ VZNIK EU 1993</vt:lpstr>
      <vt:lpstr>ZÁKLADNÍ „ŠESTKA“ 1952</vt:lpstr>
      <vt:lpstr>PRVNÍ ROZŠÍŘENÍ 1973</vt:lpstr>
      <vt:lpstr>DRUHÉ ROZŠÍŘENÍ 1981</vt:lpstr>
      <vt:lpstr>TŘETÍ ROZŠÍŘENÍ 1986</vt:lpstr>
      <vt:lpstr>ČTVRTÉ ROZŠÍŘENÍ 1995</vt:lpstr>
      <vt:lpstr>PÁTÉ ROZŠÍŘENÍ 2004</vt:lpstr>
      <vt:lpstr>ŠESTÉ ROZŠÍŘENÍ 2007</vt:lpstr>
      <vt:lpstr>FUNGOVÁNÍ EU</vt:lpstr>
      <vt:lpstr>OTÁZKY A PROCVIČOVÁNÍ</vt:lpstr>
      <vt:lpstr>Použité zdroje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Přemysl Kuba</cp:lastModifiedBy>
  <cp:revision>126</cp:revision>
  <dcterms:created xsi:type="dcterms:W3CDTF">2013-05-10T12:01:16Z</dcterms:created>
  <dcterms:modified xsi:type="dcterms:W3CDTF">2014-01-27T14:32:22Z</dcterms:modified>
</cp:coreProperties>
</file>